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91" r:id="rId9"/>
    <p:sldId id="262" r:id="rId10"/>
    <p:sldId id="264" r:id="rId11"/>
    <p:sldId id="266" r:id="rId12"/>
    <p:sldId id="267" r:id="rId13"/>
    <p:sldId id="268" r:id="rId14"/>
    <p:sldId id="269" r:id="rId15"/>
    <p:sldId id="274" r:id="rId16"/>
    <p:sldId id="275" r:id="rId17"/>
    <p:sldId id="276" r:id="rId18"/>
    <p:sldId id="277" r:id="rId19"/>
    <p:sldId id="273" r:id="rId20"/>
    <p:sldId id="270" r:id="rId21"/>
    <p:sldId id="286" r:id="rId22"/>
    <p:sldId id="282" r:id="rId23"/>
  </p:sldIdLst>
  <p:sldSz cx="9144000" cy="6858000" type="screen4x3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6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6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6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6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6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6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6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6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6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2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6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 autoAdjust="0"/>
    <p:restoredTop sz="94643" autoAdjust="0"/>
  </p:normalViewPr>
  <p:slideViewPr>
    <p:cSldViewPr>
      <p:cViewPr varScale="1">
        <p:scale>
          <a:sx n="108" d="100"/>
          <a:sy n="108" d="100"/>
        </p:scale>
        <p:origin x="170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16"/>
    </p:cViewPr>
  </p:sorterViewPr>
  <p:notesViewPr>
    <p:cSldViewPr>
      <p:cViewPr varScale="1">
        <p:scale>
          <a:sx n="83" d="100"/>
          <a:sy n="83" d="100"/>
        </p:scale>
        <p:origin x="-389" y="-53"/>
      </p:cViewPr>
      <p:guideLst>
        <p:guide orient="horz" pos="3222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BA1EC038-641C-408E-8F33-990C8E150C0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9075" y="9705975"/>
            <a:ext cx="30527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8" tIns="47384" rIns="94768" bIns="47384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0000"/>
              </a:lnSpc>
              <a:defRPr sz="1200"/>
            </a:lvl1pPr>
          </a:lstStyle>
          <a:p>
            <a:pPr>
              <a:defRPr/>
            </a:pPr>
            <a:fld id="{19EDBF6D-5DB5-47C4-81A1-2069016157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25B99A7-6173-4F6F-859F-4FBFAD9F981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74763" y="106045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C83F0794-FD71-4F8C-BCC3-93C061FD41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7150" y="4829175"/>
            <a:ext cx="4481513" cy="4460875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lIns="94768" tIns="47384" rIns="94768" bIns="47384" anchor="ctr"/>
          <a:lstStyle>
            <a:lvl1pPr>
              <a:defRPr sz="66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/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3E4AE128-1B53-4E84-95D1-977879952C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1388" y="4959350"/>
            <a:ext cx="2784475" cy="311150"/>
          </a:xfrm>
          <a:prstGeom prst="rect">
            <a:avLst/>
          </a:prstGeom>
          <a:noFill/>
          <a:ln>
            <a:noFill/>
          </a:ln>
        </p:spPr>
        <p:txBody>
          <a:bodyPr wrap="none" lIns="65811" tIns="26325" rIns="65811" bIns="26325">
            <a:spAutoFit/>
          </a:bodyPr>
          <a:lstStyle>
            <a:lvl1pPr defTabSz="762000">
              <a:defRPr sz="66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762000">
              <a:defRPr sz="66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62000">
              <a:defRPr sz="66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62000">
              <a:defRPr sz="66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62000">
              <a:defRPr sz="66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8000"/>
              </a:lnSpc>
              <a:defRPr/>
            </a:pPr>
            <a:r>
              <a:rPr lang="sv-SE" altLang="sv-SE" sz="1900">
                <a:latin typeface="Times New Roman" pitchFamily="18" charset="0"/>
              </a:rPr>
              <a:t>A N T E C K N I N G A R</a:t>
            </a:r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45F77B4B-C218-4664-BFB1-D3C72B197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3338" y="9671050"/>
            <a:ext cx="23812" cy="184150"/>
          </a:xfrm>
          <a:prstGeom prst="rect">
            <a:avLst/>
          </a:prstGeom>
          <a:noFill/>
          <a:ln>
            <a:noFill/>
          </a:ln>
        </p:spPr>
        <p:txBody>
          <a:bodyPr wrap="none" lIns="94768" tIns="47384" rIns="94768" bIns="47384" anchor="ctr"/>
          <a:lstStyle>
            <a:lvl1pPr>
              <a:defRPr sz="66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/>
          </a:p>
        </p:txBody>
      </p:sp>
      <p:sp>
        <p:nvSpPr>
          <p:cNvPr id="30726" name="Rectangle 6">
            <a:extLst>
              <a:ext uri="{FF2B5EF4-FFF2-40B4-BE49-F238E27FC236}">
                <a16:creationId xmlns:a16="http://schemas.microsoft.com/office/drawing/2014/main" id="{9547B4BC-F7CC-4409-ADF8-C691BC60C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4100" y="9461500"/>
            <a:ext cx="1827213" cy="385763"/>
          </a:xfrm>
          <a:prstGeom prst="rect">
            <a:avLst/>
          </a:prstGeom>
          <a:noFill/>
          <a:ln>
            <a:noFill/>
          </a:ln>
        </p:spPr>
        <p:txBody>
          <a:bodyPr wrap="none" lIns="65811" tIns="26325" rIns="65811" bIns="26325">
            <a:spAutoFit/>
          </a:bodyPr>
          <a:lstStyle>
            <a:lvl1pPr defTabSz="7620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Datum för presentationen</a:t>
            </a:r>
          </a:p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Sida  </a:t>
            </a:r>
            <a:fld id="{B20CCD58-D684-4855-AB2E-76AF346D1F35}" type="slidenum">
              <a:rPr lang="sv-SE" altLang="sv-SE" sz="1200" smtClean="0">
                <a:latin typeface="Times New Roman" panose="02020603050405020304" pitchFamily="18" charset="0"/>
              </a:rPr>
              <a:pPr algn="ctr">
                <a:lnSpc>
                  <a:spcPct val="90000"/>
                </a:lnSpc>
                <a:defRPr/>
              </a:pPr>
              <a:t>‹#›</a:t>
            </a:fld>
            <a:endParaRPr lang="sv-SE" altLang="sv-SE" sz="120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E423EF0-5545-46E8-82C4-F2E35518BD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6763"/>
            <a:ext cx="5111750" cy="3833812"/>
          </a:xfrm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48A6263-4A99-4E29-999C-FD4146F68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11200" y="4859338"/>
            <a:ext cx="5676900" cy="46085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4768" tIns="47384" rIns="94768" bIns="47384"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B6DB60FE-1D1A-4DDA-88F1-7EC2FF8F4C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6B29174C-5757-4534-8787-DB68C50B313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11200" y="4927600"/>
            <a:ext cx="5676900" cy="40274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750F0682-BB97-41C0-82FA-3C5119C4CB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3EAF8B42-DE3F-4F18-AF3E-E9C8B672BB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11200" y="4927600"/>
            <a:ext cx="5676900" cy="40274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E4D76E5A-F6C5-4CAF-B1F7-7FC796948F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49785A4C-6829-41E0-8D1D-125B3ECAD7A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11200" y="4927600"/>
            <a:ext cx="5676900" cy="40274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74C6D89C-BC78-4E04-A9E5-9FE16CF3BD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190A0236-4A22-46FB-B969-D0D7BCE6A53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11200" y="4927600"/>
            <a:ext cx="5676900" cy="40274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B8E2A472-295E-43BC-9269-F8DCC361B3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A16C46C8-46C7-421F-83D6-1008DA64F63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11200" y="4927600"/>
            <a:ext cx="5676900" cy="40274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958C0406-ABC9-4C80-A8D3-0DCD0A3D61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AF43BF8C-2990-4268-97C7-0B2C34A4C27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11200" y="4927600"/>
            <a:ext cx="5676900" cy="40274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3259923D-B49C-4EA1-9307-03FDE8BB43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E385A092-3413-41E7-8AEA-C671C77CBDE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11200" y="4927600"/>
            <a:ext cx="5676900" cy="40274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970D4B7D-AFB1-49D3-A1CA-7E51D8C149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489BCAB8-9FB2-411E-B617-3D8C651E3A3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11200" y="4927600"/>
            <a:ext cx="5676900" cy="40274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8C62412F-5A26-4003-8BB4-3A5B0A4433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F2651F77-FAE7-4C60-90CE-58D223FD59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11200" y="4927600"/>
            <a:ext cx="5676900" cy="40274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BF0CB564-2B92-4028-80A6-EC906A3C74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4B50C759-DA73-487A-AFCF-4F72FE3F3A6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11200" y="4927600"/>
            <a:ext cx="5676900" cy="40274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FAAC5385-E78F-4BC8-9397-2686D8DAFA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E3793296-3C20-4B2F-B772-F4337904435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11200" y="4927600"/>
            <a:ext cx="5676900" cy="40274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C54022BF-6D47-478A-A1F7-A1E67CCBDF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F88F8405-E4D6-4117-BD67-082D28A0648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11200" y="4927600"/>
            <a:ext cx="5676900" cy="40274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7D5A2B19-555B-458B-B774-3715C97DCD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55FA3541-1DB2-42A7-8FBD-1AC9285A1D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11200" y="4927600"/>
            <a:ext cx="5676900" cy="40274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04424CE0-7CA3-4CD4-AB18-66B1B8C7B7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D7374B1B-3627-4A82-B927-56D7B5A3E5F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11200" y="4927600"/>
            <a:ext cx="5676900" cy="40274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2567C2FD-8A71-437A-97A0-211F7C45B3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A5DB2548-A1FB-49A6-B202-6AA2F3C0E8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11200" y="4927600"/>
            <a:ext cx="5676900" cy="40274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id="{1F50C170-2F22-4289-AEAC-D31ABD38A7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id="{275B6001-957B-4E3A-A119-593626C1994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11200" y="4927600"/>
            <a:ext cx="5676900" cy="40274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D1CB440D-8354-4275-8A80-55695539D2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C6CEFE32-1B3D-4450-AD18-ACFDB35C9E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11200" y="4927600"/>
            <a:ext cx="5676900" cy="40274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24AFBE82-C47D-4FE8-A4C7-70442A6B0E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AB82AF54-B844-4CAF-84EF-166A2B9D7B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11200" y="4927600"/>
            <a:ext cx="5676900" cy="40274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B58B9CC8-6554-4014-9827-37BFB8CC37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91DEC3ED-ABA6-4A00-95E5-6E51494209C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11200" y="4927600"/>
            <a:ext cx="5676900" cy="40274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576870A5-E1EA-4954-A837-487CE5027C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1D1BD4EB-104F-4F58-A369-95C9CB8BB4F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11200" y="4927600"/>
            <a:ext cx="5676900" cy="40274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>
            <a:extLst>
              <a:ext uri="{FF2B5EF4-FFF2-40B4-BE49-F238E27FC236}">
                <a16:creationId xmlns:a16="http://schemas.microsoft.com/office/drawing/2014/main" id="{18A2334D-72CF-4A30-846E-EFCFA18CB7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8131" name="Notes Placeholder 2">
            <a:extLst>
              <a:ext uri="{FF2B5EF4-FFF2-40B4-BE49-F238E27FC236}">
                <a16:creationId xmlns:a16="http://schemas.microsoft.com/office/drawing/2014/main" id="{B39C61EB-7B65-4B12-9A4F-111CC77EF6C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11200" y="4927600"/>
            <a:ext cx="5676900" cy="40274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Rectangle 79">
            <a:extLst>
              <a:ext uri="{FF2B5EF4-FFF2-40B4-BE49-F238E27FC236}">
                <a16:creationId xmlns:a16="http://schemas.microsoft.com/office/drawing/2014/main" id="{FA8916D4-904D-4C05-843B-0B28C108BDA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5D7FE-C431-423D-B511-AA845991EBC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79961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Rectangle 79">
            <a:extLst>
              <a:ext uri="{FF2B5EF4-FFF2-40B4-BE49-F238E27FC236}">
                <a16:creationId xmlns:a16="http://schemas.microsoft.com/office/drawing/2014/main" id="{F92903C5-20D6-4AD4-96A4-3DF90FDEF5E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6A253-AB16-46B8-A3C7-059FAD12213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49055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9">
            <a:extLst>
              <a:ext uri="{FF2B5EF4-FFF2-40B4-BE49-F238E27FC236}">
                <a16:creationId xmlns:a16="http://schemas.microsoft.com/office/drawing/2014/main" id="{FE0EC8BB-B5DB-4FE0-957B-157DECB880B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0F5ADF-531B-487C-80E2-15B44CD05E5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94363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44462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8" y="1600201"/>
            <a:ext cx="4044462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Rectangle 79">
            <a:extLst>
              <a:ext uri="{FF2B5EF4-FFF2-40B4-BE49-F238E27FC236}">
                <a16:creationId xmlns:a16="http://schemas.microsoft.com/office/drawing/2014/main" id="{BF7EF53C-D2BD-47A8-B319-61B3B41808A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F97D71-BFB2-4026-B654-426777B9404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47301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Rectangle 79">
            <a:extLst>
              <a:ext uri="{FF2B5EF4-FFF2-40B4-BE49-F238E27FC236}">
                <a16:creationId xmlns:a16="http://schemas.microsoft.com/office/drawing/2014/main" id="{B1C19F22-B9FE-492E-BC3E-D6926179815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07A01F-FDDC-4910-8663-EBA70E67CC5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44562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Rectangle 79">
            <a:extLst>
              <a:ext uri="{FF2B5EF4-FFF2-40B4-BE49-F238E27FC236}">
                <a16:creationId xmlns:a16="http://schemas.microsoft.com/office/drawing/2014/main" id="{9CF8FCBE-1CA2-4272-8C51-1B75336BCDC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AD84-FD26-4336-83EC-8067EE4345D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47762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9">
            <a:extLst>
              <a:ext uri="{FF2B5EF4-FFF2-40B4-BE49-F238E27FC236}">
                <a16:creationId xmlns:a16="http://schemas.microsoft.com/office/drawing/2014/main" id="{D96575A3-20E9-4FEE-90D9-C3E24E7C848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CCD78-3935-4775-A11F-E284E1FF718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19188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9">
            <a:extLst>
              <a:ext uri="{FF2B5EF4-FFF2-40B4-BE49-F238E27FC236}">
                <a16:creationId xmlns:a16="http://schemas.microsoft.com/office/drawing/2014/main" id="{4CBAA733-F800-446A-A34E-79D83E49EAA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803C2-DE24-4B7B-B621-FDF458A49B1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26262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9">
            <a:extLst>
              <a:ext uri="{FF2B5EF4-FFF2-40B4-BE49-F238E27FC236}">
                <a16:creationId xmlns:a16="http://schemas.microsoft.com/office/drawing/2014/main" id="{EF2428E8-9569-4090-9B5B-C99A5FC412C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10F2EB-6EA9-49DE-B33C-D9E17D97824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00600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Rectangle 79">
            <a:extLst>
              <a:ext uri="{FF2B5EF4-FFF2-40B4-BE49-F238E27FC236}">
                <a16:creationId xmlns:a16="http://schemas.microsoft.com/office/drawing/2014/main" id="{0A700041-6AF3-4932-A5F9-6A76A0BBEB0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7F749-A7C9-4799-81EC-78EF476DBC0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15170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31523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Rectangle 79">
            <a:extLst>
              <a:ext uri="{FF2B5EF4-FFF2-40B4-BE49-F238E27FC236}">
                <a16:creationId xmlns:a16="http://schemas.microsoft.com/office/drawing/2014/main" id="{66D4B339-2CE6-490D-94A2-760A20BF4C4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1420F-A89B-448B-A1B5-2F1F573A507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74191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Rectangle 79">
            <a:extLst>
              <a:ext uri="{FF2B5EF4-FFF2-40B4-BE49-F238E27FC236}">
                <a16:creationId xmlns:a16="http://schemas.microsoft.com/office/drawing/2014/main" id="{CC0376D0-1750-45A2-8CF7-01CF892831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37588" y="6553200"/>
            <a:ext cx="457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0000"/>
              </a:lnSpc>
              <a:defRPr sz="1400"/>
            </a:lvl1pPr>
          </a:lstStyle>
          <a:p>
            <a:pPr>
              <a:defRPr/>
            </a:pPr>
            <a:fld id="{FF4C0777-C623-42E4-9BE5-EBD478174B1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1028" name="Text Box 4">
            <a:extLst>
              <a:ext uri="{FF2B5EF4-FFF2-40B4-BE49-F238E27FC236}">
                <a16:creationId xmlns:a16="http://schemas.microsoft.com/office/drawing/2014/main" id="{1FDC5054-4921-4D23-AFE6-9504A7CF95C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115888"/>
            <a:ext cx="1516063" cy="4254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66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sv-SE" sz="800" dirty="0"/>
              <a:t>DSV:DB VT2024</a:t>
            </a:r>
          </a:p>
          <a:p>
            <a:pPr>
              <a:lnSpc>
                <a:spcPct val="90000"/>
              </a:lnSpc>
              <a:defRPr/>
            </a:pPr>
            <a:r>
              <a:rPr lang="sv-SE" sz="800" dirty="0" err="1"/>
              <a:t>nikos</a:t>
            </a:r>
            <a:r>
              <a:rPr lang="sv-SE" sz="800" dirty="0"/>
              <a:t> dimitrakas</a:t>
            </a:r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SU/DSV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2pPr>
      <a:lvl3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3pPr>
      <a:lvl4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4pPr>
      <a:lvl5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5pPr>
      <a:lvl6pPr marL="457200" algn="ctr" defTabSz="790575" rtl="0" fontAlgn="base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6pPr>
      <a:lvl7pPr marL="914400" algn="ctr" defTabSz="790575" rtl="0" fontAlgn="base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7pPr>
      <a:lvl8pPr marL="1371600" algn="ctr" defTabSz="790575" rtl="0" fontAlgn="base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8pPr>
      <a:lvl9pPr marL="1828800" algn="ctr" defTabSz="790575" rtl="0" fontAlgn="base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9pPr>
    </p:titleStyle>
    <p:bodyStyle>
      <a:lvl1pPr marL="296863" indent="-296863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500" b="1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900" b="1">
          <a:solidFill>
            <a:schemeClr val="tx1"/>
          </a:solidFill>
          <a:latin typeface="+mn-lt"/>
        </a:defRPr>
      </a:lvl2pPr>
      <a:lvl3pPr marL="1187450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900" b="1">
          <a:solidFill>
            <a:schemeClr val="tx1"/>
          </a:solidFill>
          <a:latin typeface="+mn-lt"/>
        </a:defRPr>
      </a:lvl3pPr>
      <a:lvl4pPr marL="1601788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500" b="1">
          <a:solidFill>
            <a:schemeClr val="tx1"/>
          </a:solidFill>
          <a:latin typeface="+mn-lt"/>
        </a:defRPr>
      </a:lvl4pPr>
      <a:lvl5pPr marL="20764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5pPr>
      <a:lvl6pPr marL="2533650" indent="-177800" algn="l" defTabSz="790575" rtl="0" fontAlgn="base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6pPr>
      <a:lvl7pPr marL="2990850" indent="-177800" algn="l" defTabSz="790575" rtl="0" fontAlgn="base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7pPr>
      <a:lvl8pPr marL="3448050" indent="-177800" algn="l" defTabSz="790575" rtl="0" fontAlgn="base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8pPr>
      <a:lvl9pPr marL="3905250" indent="-177800" algn="l" defTabSz="790575" rtl="0" fontAlgn="base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>
            <a:extLst>
              <a:ext uri="{FF2B5EF4-FFF2-40B4-BE49-F238E27FC236}">
                <a16:creationId xmlns:a16="http://schemas.microsoft.com/office/drawing/2014/main" id="{3B185071-C498-4812-B288-B8A363D531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4CD1087-21BB-4A02-ACC1-6E281A61E99F}" type="slidenum">
              <a:rPr lang="en-GB" altLang="sv-SE" sz="1400" smtClean="0"/>
              <a:pPr/>
              <a:t>1</a:t>
            </a:fld>
            <a:endParaRPr lang="en-GB" altLang="sv-SE" sz="140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4E9B1F9C-C9FB-40DE-87E9-CB3BE9CEC097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827088" y="1052513"/>
            <a:ext cx="7866062" cy="100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sv-SE" sz="6000" b="0">
                <a:solidFill>
                  <a:schemeClr val="tx1"/>
                </a:solidFill>
              </a:rPr>
              <a:t>Embedded SQL i Java</a:t>
            </a:r>
          </a:p>
        </p:txBody>
      </p:sp>
      <p:sp>
        <p:nvSpPr>
          <p:cNvPr id="4100" name="TextBox 4">
            <a:extLst>
              <a:ext uri="{FF2B5EF4-FFF2-40B4-BE49-F238E27FC236}">
                <a16:creationId xmlns:a16="http://schemas.microsoft.com/office/drawing/2014/main" id="{9827AA73-4324-4749-9FEA-CCAEB1188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50" y="5014913"/>
            <a:ext cx="85090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871788" algn="l"/>
              </a:tabLs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71788" algn="l"/>
              </a:tabLs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71788" algn="l"/>
              </a:tabLs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71788" algn="l"/>
              </a:tabLs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71788" algn="l"/>
              </a:tabLs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71788" algn="l"/>
              </a:tabLs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71788" algn="l"/>
              </a:tabLs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71788" algn="l"/>
              </a:tabLs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71788" algn="l"/>
              </a:tabLs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sv-SE" altLang="sv-SE" sz="2400" b="0">
                <a:latin typeface="Arial Unicode MS" panose="020B0604020202020204" pitchFamily="34" charset="-128"/>
              </a:rPr>
              <a:t>Connolly/Begg	(3rd edition) Kapitel </a:t>
            </a:r>
            <a:r>
              <a:rPr lang="en-US" altLang="sv-SE" sz="2400" b="0">
                <a:latin typeface="Arial Unicode MS" panose="020B0604020202020204" pitchFamily="34" charset="-128"/>
              </a:rPr>
              <a:t>21 + 28.8</a:t>
            </a:r>
            <a:endParaRPr lang="sv-SE" altLang="sv-SE" sz="2400" b="0">
              <a:latin typeface="Arial Unicode MS" panose="020B0604020202020204" pitchFamily="34" charset="-128"/>
            </a:endParaRPr>
          </a:p>
          <a:p>
            <a:pPr>
              <a:lnSpc>
                <a:spcPct val="90000"/>
              </a:lnSpc>
            </a:pPr>
            <a:r>
              <a:rPr lang="sv-SE" altLang="sv-SE" sz="2400" b="0">
                <a:latin typeface="Arial Unicode MS" panose="020B0604020202020204" pitchFamily="34" charset="-128"/>
              </a:rPr>
              <a:t>	(4th edition) Kapitel </a:t>
            </a:r>
            <a:r>
              <a:rPr lang="en-US" altLang="sv-SE" sz="2400" b="0">
                <a:latin typeface="Arial Unicode MS" panose="020B0604020202020204" pitchFamily="34" charset="-128"/>
              </a:rPr>
              <a:t>29.7 + Appendix E</a:t>
            </a:r>
            <a:r>
              <a:rPr lang="sv-SE" altLang="sv-SE" sz="2400" b="0">
                <a:latin typeface="Arial Unicode MS" panose="020B0604020202020204" pitchFamily="34" charset="-128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sv-SE" altLang="sv-SE" sz="2400" b="0">
                <a:latin typeface="Arial Unicode MS" panose="020B0604020202020204" pitchFamily="34" charset="-128"/>
              </a:rPr>
              <a:t>	(5th edition) Kapitel </a:t>
            </a:r>
            <a:r>
              <a:rPr lang="en-US" altLang="sv-SE" sz="2400" b="0">
                <a:latin typeface="Arial Unicode MS" panose="020B0604020202020204" pitchFamily="34" charset="-128"/>
              </a:rPr>
              <a:t>30.7.1, Appendix I</a:t>
            </a:r>
            <a:r>
              <a:rPr lang="sv-SE" altLang="sv-SE" sz="2400" b="0">
                <a:latin typeface="Arial Unicode MS" panose="020B0604020202020204" pitchFamily="34" charset="-128"/>
              </a:rPr>
              <a:t>	(6th edition) Kapitel </a:t>
            </a:r>
            <a:r>
              <a:rPr lang="en-US" altLang="sv-SE" sz="2400" b="0">
                <a:latin typeface="Arial Unicode MS" panose="020B0604020202020204" pitchFamily="34" charset="-128"/>
              </a:rPr>
              <a:t>29.7.1, Appendix I </a:t>
            </a:r>
          </a:p>
        </p:txBody>
      </p:sp>
      <p:sp>
        <p:nvSpPr>
          <p:cNvPr id="4101" name="Text Box 5">
            <a:extLst>
              <a:ext uri="{FF2B5EF4-FFF2-40B4-BE49-F238E27FC236}">
                <a16:creationId xmlns:a16="http://schemas.microsoft.com/office/drawing/2014/main" id="{7C77F09F-3461-4E4E-AAD8-CE3A4A914E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7813" y="2492375"/>
            <a:ext cx="38274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sv-SE" altLang="sv-SE" sz="3600"/>
              <a:t>nikos dimitrakas</a:t>
            </a:r>
          </a:p>
          <a:p>
            <a:pPr algn="ctr">
              <a:lnSpc>
                <a:spcPct val="90000"/>
              </a:lnSpc>
            </a:pPr>
            <a:r>
              <a:rPr lang="sv-SE" altLang="sv-SE" sz="2400"/>
              <a:t>nikos@dsv.su.se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>
            <a:extLst>
              <a:ext uri="{FF2B5EF4-FFF2-40B4-BE49-F238E27FC236}">
                <a16:creationId xmlns:a16="http://schemas.microsoft.com/office/drawing/2014/main" id="{CF443748-98F9-4873-A134-9EA07E1B6A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5EC121-6FE9-4511-92C6-52E7A312D13E}" type="slidenum">
              <a:rPr lang="en-GB" altLang="sv-SE" sz="1400" smtClean="0"/>
              <a:pPr/>
              <a:t>2</a:t>
            </a:fld>
            <a:endParaRPr lang="en-GB" altLang="sv-SE" sz="14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B57C80BF-2036-4FA3-AD85-E6FB40EED0A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258888" y="188913"/>
            <a:ext cx="7705725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sv-SE">
                <a:solidFill>
                  <a:schemeClr val="tx1"/>
                </a:solidFill>
              </a:rPr>
              <a:t>Vad är embedded SQL?</a:t>
            </a:r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F394C918-6B9B-4FAC-A1B7-7B1FA6E3983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sv-SE" sz="2100"/>
              <a:t>Värdspråk / Host Language</a:t>
            </a:r>
          </a:p>
          <a:p>
            <a:pPr lvl="1" eaLnBrk="1" hangingPunct="1">
              <a:buFontTx/>
              <a:buNone/>
            </a:pPr>
            <a:r>
              <a:rPr lang="en-US" altLang="sv-SE" sz="2100"/>
              <a:t>Valfritt programmingsspråk</a:t>
            </a:r>
          </a:p>
          <a:p>
            <a:pPr eaLnBrk="1" hangingPunct="1">
              <a:buFontTx/>
              <a:buNone/>
            </a:pPr>
            <a:endParaRPr lang="en-US" altLang="sv-SE" sz="2100"/>
          </a:p>
          <a:p>
            <a:pPr eaLnBrk="1" hangingPunct="1">
              <a:buFontTx/>
              <a:buNone/>
            </a:pPr>
            <a:r>
              <a:rPr lang="en-US" altLang="sv-SE" sz="2100"/>
              <a:t>Databas</a:t>
            </a:r>
          </a:p>
          <a:p>
            <a:pPr lvl="1" eaLnBrk="1" hangingPunct="1">
              <a:buFontTx/>
              <a:buNone/>
            </a:pPr>
            <a:r>
              <a:rPr lang="en-US" altLang="sv-SE" sz="2100"/>
              <a:t>En SQL-databas (relationsdatabas)</a:t>
            </a:r>
          </a:p>
          <a:p>
            <a:pPr eaLnBrk="1" hangingPunct="1">
              <a:buFontTx/>
              <a:buNone/>
            </a:pPr>
            <a:endParaRPr lang="en-US" altLang="sv-SE" sz="2100"/>
          </a:p>
          <a:p>
            <a:pPr eaLnBrk="1" hangingPunct="1">
              <a:buFontTx/>
              <a:buNone/>
            </a:pPr>
            <a:r>
              <a:rPr lang="en-US" altLang="sv-SE" sz="2100"/>
              <a:t>Embedded SQL</a:t>
            </a:r>
          </a:p>
          <a:p>
            <a:pPr lvl="1" eaLnBrk="1" hangingPunct="1">
              <a:buFontTx/>
              <a:buNone/>
            </a:pPr>
            <a:r>
              <a:rPr lang="en-US" altLang="sv-SE" sz="2100"/>
              <a:t>Hjälper värdspråket kommunicera med databasen.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>
            <a:extLst>
              <a:ext uri="{FF2B5EF4-FFF2-40B4-BE49-F238E27FC236}">
                <a16:creationId xmlns:a16="http://schemas.microsoft.com/office/drawing/2014/main" id="{68F788EE-D2BE-4123-AFFA-6F4D0FCC2F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FB36740-BD1B-4441-9069-DD5961353961}" type="slidenum">
              <a:rPr lang="en-GB" altLang="sv-SE" sz="1400" smtClean="0"/>
              <a:pPr/>
              <a:t>3</a:t>
            </a:fld>
            <a:endParaRPr lang="en-GB" altLang="sv-SE" sz="140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7A43DA68-F8CC-4BD9-B6AD-AE154C581C8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109663" y="188913"/>
            <a:ext cx="7710487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sv-SE">
                <a:solidFill>
                  <a:schemeClr val="tx1"/>
                </a:solidFill>
              </a:rPr>
              <a:t>Varför embedded SQL?</a:t>
            </a:r>
          </a:p>
        </p:txBody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F98C5A34-5C11-43CB-9517-3867461F752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sv-SE" sz="2100"/>
              <a:t>Gränssnitt mot databasen / Applikation</a:t>
            </a:r>
          </a:p>
          <a:p>
            <a:pPr eaLnBrk="1" hangingPunct="1"/>
            <a:r>
              <a:rPr lang="en-US" altLang="sv-SE" sz="2100"/>
              <a:t>Avancerad logik</a:t>
            </a:r>
          </a:p>
          <a:p>
            <a:pPr eaLnBrk="1" hangingPunct="1"/>
            <a:r>
              <a:rPr lang="en-US" altLang="sv-SE" sz="2100"/>
              <a:t>Jobba med flera databaser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>
            <a:extLst>
              <a:ext uri="{FF2B5EF4-FFF2-40B4-BE49-F238E27FC236}">
                <a16:creationId xmlns:a16="http://schemas.microsoft.com/office/drawing/2014/main" id="{D4BF3D66-5E44-461A-B750-3080572B84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B3C5C3-35AE-44DA-9BE7-F8C50D7D0FCE}" type="slidenum">
              <a:rPr lang="en-GB" altLang="sv-SE" sz="1400" smtClean="0"/>
              <a:pPr/>
              <a:t>4</a:t>
            </a:fld>
            <a:endParaRPr lang="en-GB" altLang="sv-SE" sz="140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6292A781-E265-47A5-90D9-2488F0400CB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42988" y="115888"/>
            <a:ext cx="7845425" cy="64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sv-SE">
                <a:solidFill>
                  <a:schemeClr val="tx1"/>
                </a:solidFill>
              </a:rPr>
              <a:t>Java embedded SQL</a:t>
            </a:r>
          </a:p>
        </p:txBody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2FD79C81-C72D-4EE0-91E0-F5DF8556984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sv-SE" sz="2100"/>
              <a:t>Javaprogram</a:t>
            </a:r>
          </a:p>
          <a:p>
            <a:pPr eaLnBrk="1" hangingPunct="1"/>
            <a:r>
              <a:rPr lang="en-US" altLang="sv-SE" sz="2100"/>
              <a:t>JDBC-driver</a:t>
            </a:r>
          </a:p>
          <a:p>
            <a:pPr eaLnBrk="1" hangingPunct="1"/>
            <a:r>
              <a:rPr lang="en-US" altLang="sv-SE" sz="2100"/>
              <a:t>(JDBC-ODBC bridge + ODBC-driver) (borta i Java 8)</a:t>
            </a:r>
          </a:p>
          <a:p>
            <a:pPr eaLnBrk="1" hangingPunct="1"/>
            <a:r>
              <a:rPr lang="en-US" altLang="sv-SE" sz="2100"/>
              <a:t>Databas</a:t>
            </a:r>
          </a:p>
          <a:p>
            <a:pPr eaLnBrk="1" hangingPunct="1"/>
            <a:endParaRPr lang="en-US" altLang="sv-SE" sz="2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>
            <a:extLst>
              <a:ext uri="{FF2B5EF4-FFF2-40B4-BE49-F238E27FC236}">
                <a16:creationId xmlns:a16="http://schemas.microsoft.com/office/drawing/2014/main" id="{ED2B67E6-400E-4FC8-963E-72196CF0B1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FF496AA-A085-412D-BF0C-8136E615AC52}" type="slidenum">
              <a:rPr lang="en-GB" altLang="sv-SE" sz="1400" smtClean="0"/>
              <a:pPr/>
              <a:t>5</a:t>
            </a:fld>
            <a:endParaRPr lang="en-GB" altLang="sv-SE" sz="140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F234B2E9-4126-4F8B-8FA1-5B6EE012BC4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116013" y="115888"/>
            <a:ext cx="784383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sv-SE">
                <a:solidFill>
                  <a:schemeClr val="tx1"/>
                </a:solidFill>
              </a:rPr>
              <a:t>Java embedded SQL</a:t>
            </a:r>
            <a:br>
              <a:rPr lang="en-US" altLang="sv-SE">
                <a:solidFill>
                  <a:schemeClr val="tx1"/>
                </a:solidFill>
              </a:rPr>
            </a:br>
            <a:r>
              <a:rPr lang="en-US" altLang="sv-SE">
                <a:solidFill>
                  <a:schemeClr val="tx1"/>
                </a:solidFill>
              </a:rPr>
              <a:t>Arkitektur</a:t>
            </a:r>
          </a:p>
        </p:txBody>
      </p:sp>
      <p:sp>
        <p:nvSpPr>
          <p:cNvPr id="12292" name="Rectangle 34">
            <a:extLst>
              <a:ext uri="{FF2B5EF4-FFF2-40B4-BE49-F238E27FC236}">
                <a16:creationId xmlns:a16="http://schemas.microsoft.com/office/drawing/2014/main" id="{D41C6DFF-2B3D-4869-8227-44B21A2BB2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5" y="1700213"/>
            <a:ext cx="2416175" cy="7064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sv-SE" sz="2400" b="0"/>
              <a:t>Java Application</a:t>
            </a:r>
            <a:endParaRPr lang="en-US" altLang="sv-SE" sz="2400" b="0">
              <a:latin typeface="Times New Roman" panose="02020603050405020304" pitchFamily="18" charset="0"/>
            </a:endParaRPr>
          </a:p>
        </p:txBody>
      </p:sp>
      <p:sp>
        <p:nvSpPr>
          <p:cNvPr id="12293" name="Rectangle 35">
            <a:extLst>
              <a:ext uri="{FF2B5EF4-FFF2-40B4-BE49-F238E27FC236}">
                <a16:creationId xmlns:a16="http://schemas.microsoft.com/office/drawing/2014/main" id="{CA78236E-4354-4622-A666-9B77D8C9F8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125" y="2655888"/>
            <a:ext cx="4003675" cy="6413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sv-SE" sz="2400" b="0"/>
              <a:t>JDBC driver manager</a:t>
            </a:r>
            <a:endParaRPr lang="en-US" altLang="sv-SE" sz="2400" b="0">
              <a:latin typeface="Times New Roman" panose="02020603050405020304" pitchFamily="18" charset="0"/>
            </a:endParaRPr>
          </a:p>
        </p:txBody>
      </p:sp>
      <p:sp>
        <p:nvSpPr>
          <p:cNvPr id="12294" name="AutoShape 36">
            <a:extLst>
              <a:ext uri="{FF2B5EF4-FFF2-40B4-BE49-F238E27FC236}">
                <a16:creationId xmlns:a16="http://schemas.microsoft.com/office/drawing/2014/main" id="{AAC5AEC0-1E12-45F3-B326-6112EFF96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2075" y="5930900"/>
            <a:ext cx="6281738" cy="257175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sv-SE" sz="2400" b="0"/>
              <a:t>DBMS</a:t>
            </a:r>
          </a:p>
        </p:txBody>
      </p:sp>
      <p:sp>
        <p:nvSpPr>
          <p:cNvPr id="12295" name="Line 37">
            <a:extLst>
              <a:ext uri="{FF2B5EF4-FFF2-40B4-BE49-F238E27FC236}">
                <a16:creationId xmlns:a16="http://schemas.microsoft.com/office/drawing/2014/main" id="{3868CE4B-7DB7-4231-AD24-6F5842A48C5C}"/>
              </a:ext>
            </a:extLst>
          </p:cNvPr>
          <p:cNvSpPr>
            <a:spLocks noChangeShapeType="1"/>
          </p:cNvSpPr>
          <p:nvPr/>
        </p:nvSpPr>
        <p:spPr bwMode="auto">
          <a:xfrm>
            <a:off x="4398963" y="2398713"/>
            <a:ext cx="0" cy="257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6" name="Rectangle 38">
            <a:extLst>
              <a:ext uri="{FF2B5EF4-FFF2-40B4-BE49-F238E27FC236}">
                <a16:creationId xmlns:a16="http://schemas.microsoft.com/office/drawing/2014/main" id="{18A19F20-2AA0-486B-81F1-D14C8B881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940175"/>
            <a:ext cx="2211388" cy="5778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sv-SE" sz="2000" b="0"/>
              <a:t>JDBC/ODBC </a:t>
            </a:r>
          </a:p>
          <a:p>
            <a:pPr algn="ctr"/>
            <a:r>
              <a:rPr lang="en-US" altLang="sv-SE" sz="2000" b="0"/>
              <a:t>bridge</a:t>
            </a:r>
            <a:endParaRPr lang="en-US" altLang="sv-SE" sz="2000" b="0">
              <a:latin typeface="Times New Roman" panose="02020603050405020304" pitchFamily="18" charset="0"/>
            </a:endParaRPr>
          </a:p>
        </p:txBody>
      </p:sp>
      <p:sp>
        <p:nvSpPr>
          <p:cNvPr id="12297" name="Rectangle 39">
            <a:extLst>
              <a:ext uri="{FF2B5EF4-FFF2-40B4-BE49-F238E27FC236}">
                <a16:creationId xmlns:a16="http://schemas.microsoft.com/office/drawing/2014/main" id="{D37775AB-15F4-4E03-BB7F-48F1D9888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4838700"/>
            <a:ext cx="2211388" cy="5794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sv-SE" sz="2000" b="0"/>
              <a:t>ODBC Driver</a:t>
            </a:r>
            <a:endParaRPr lang="en-US" altLang="sv-SE" sz="2400" b="0">
              <a:latin typeface="Times New Roman" panose="02020603050405020304" pitchFamily="18" charset="0"/>
            </a:endParaRPr>
          </a:p>
        </p:txBody>
      </p:sp>
      <p:sp>
        <p:nvSpPr>
          <p:cNvPr id="12298" name="Rectangle 40">
            <a:extLst>
              <a:ext uri="{FF2B5EF4-FFF2-40B4-BE49-F238E27FC236}">
                <a16:creationId xmlns:a16="http://schemas.microsoft.com/office/drawing/2014/main" id="{53CF9AB2-F7CE-4FA8-B85A-84EBE19DD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8963" y="3940175"/>
            <a:ext cx="2687637" cy="5715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sv-SE" sz="2000" b="0"/>
              <a:t>JDBC Driver </a:t>
            </a:r>
          </a:p>
          <a:p>
            <a:pPr algn="ctr"/>
            <a:r>
              <a:rPr lang="en-US" altLang="sv-SE" sz="2000" b="0"/>
              <a:t>(DBMS Specific)</a:t>
            </a:r>
            <a:endParaRPr lang="en-US" altLang="sv-SE" sz="2000" b="0">
              <a:latin typeface="Times New Roman" panose="02020603050405020304" pitchFamily="18" charset="0"/>
            </a:endParaRPr>
          </a:p>
        </p:txBody>
      </p:sp>
      <p:grpSp>
        <p:nvGrpSpPr>
          <p:cNvPr id="12299" name="Group 41">
            <a:extLst>
              <a:ext uri="{FF2B5EF4-FFF2-40B4-BE49-F238E27FC236}">
                <a16:creationId xmlns:a16="http://schemas.microsoft.com/office/drawing/2014/main" id="{95D44B9A-00DB-4B2F-8275-0AE83D28D385}"/>
              </a:ext>
            </a:extLst>
          </p:cNvPr>
          <p:cNvGrpSpPr>
            <a:grpSpLocks/>
          </p:cNvGrpSpPr>
          <p:nvPr/>
        </p:nvGrpSpPr>
        <p:grpSpPr bwMode="auto">
          <a:xfrm>
            <a:off x="3048000" y="5426075"/>
            <a:ext cx="207963" cy="512763"/>
            <a:chOff x="1104" y="3600"/>
            <a:chExt cx="144" cy="384"/>
          </a:xfrm>
        </p:grpSpPr>
        <p:sp>
          <p:nvSpPr>
            <p:cNvPr id="12309" name="Line 42">
              <a:extLst>
                <a:ext uri="{FF2B5EF4-FFF2-40B4-BE49-F238E27FC236}">
                  <a16:creationId xmlns:a16="http://schemas.microsoft.com/office/drawing/2014/main" id="{E982F1DD-E36D-49DD-81D1-C5C7D3C534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" y="3600"/>
              <a:ext cx="0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0" name="Line 43">
              <a:extLst>
                <a:ext uri="{FF2B5EF4-FFF2-40B4-BE49-F238E27FC236}">
                  <a16:creationId xmlns:a16="http://schemas.microsoft.com/office/drawing/2014/main" id="{E4BB0834-258E-4B1A-B44C-055D955B4A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696"/>
              <a:ext cx="144" cy="9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1" name="Line 44">
              <a:extLst>
                <a:ext uri="{FF2B5EF4-FFF2-40B4-BE49-F238E27FC236}">
                  <a16:creationId xmlns:a16="http://schemas.microsoft.com/office/drawing/2014/main" id="{1047FD67-0AA0-42E1-8CA4-1835222B66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300" name="Group 45">
            <a:extLst>
              <a:ext uri="{FF2B5EF4-FFF2-40B4-BE49-F238E27FC236}">
                <a16:creationId xmlns:a16="http://schemas.microsoft.com/office/drawing/2014/main" id="{D0D48A50-0302-4571-881E-B03D94236986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4511675"/>
            <a:ext cx="206375" cy="1412875"/>
            <a:chOff x="1104" y="3600"/>
            <a:chExt cx="144" cy="384"/>
          </a:xfrm>
        </p:grpSpPr>
        <p:sp>
          <p:nvSpPr>
            <p:cNvPr id="12306" name="Line 46">
              <a:extLst>
                <a:ext uri="{FF2B5EF4-FFF2-40B4-BE49-F238E27FC236}">
                  <a16:creationId xmlns:a16="http://schemas.microsoft.com/office/drawing/2014/main" id="{4DC5E203-9776-498F-9E87-56BDACAA05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" y="3600"/>
              <a:ext cx="0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7" name="Line 47">
              <a:extLst>
                <a:ext uri="{FF2B5EF4-FFF2-40B4-BE49-F238E27FC236}">
                  <a16:creationId xmlns:a16="http://schemas.microsoft.com/office/drawing/2014/main" id="{F5EB19F6-9BF2-4232-AA8D-18DC8B5138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696"/>
              <a:ext cx="144" cy="9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8" name="Line 48">
              <a:extLst>
                <a:ext uri="{FF2B5EF4-FFF2-40B4-BE49-F238E27FC236}">
                  <a16:creationId xmlns:a16="http://schemas.microsoft.com/office/drawing/2014/main" id="{9E0B412C-4035-4F7E-B79F-67DC26D8E4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301" name="Line 49">
            <a:extLst>
              <a:ext uri="{FF2B5EF4-FFF2-40B4-BE49-F238E27FC236}">
                <a16:creationId xmlns:a16="http://schemas.microsoft.com/office/drawing/2014/main" id="{F6FD8C6F-BC9F-45A6-BED0-350D57E68ACC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4511675"/>
            <a:ext cx="0" cy="320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02" name="Line 50">
            <a:extLst>
              <a:ext uri="{FF2B5EF4-FFF2-40B4-BE49-F238E27FC236}">
                <a16:creationId xmlns:a16="http://schemas.microsoft.com/office/drawing/2014/main" id="{1D7539CE-20F7-4A81-A52D-8B084B0F926E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3673475"/>
            <a:ext cx="1905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03" name="Line 51">
            <a:extLst>
              <a:ext uri="{FF2B5EF4-FFF2-40B4-BE49-F238E27FC236}">
                <a16:creationId xmlns:a16="http://schemas.microsoft.com/office/drawing/2014/main" id="{ACF32428-6585-45C7-95B6-39408A129959}"/>
              </a:ext>
            </a:extLst>
          </p:cNvPr>
          <p:cNvSpPr>
            <a:spLocks noChangeShapeType="1"/>
          </p:cNvSpPr>
          <p:nvPr/>
        </p:nvSpPr>
        <p:spPr bwMode="auto">
          <a:xfrm>
            <a:off x="3294063" y="3683000"/>
            <a:ext cx="0" cy="257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04" name="Line 52">
            <a:extLst>
              <a:ext uri="{FF2B5EF4-FFF2-40B4-BE49-F238E27FC236}">
                <a16:creationId xmlns:a16="http://schemas.microsoft.com/office/drawing/2014/main" id="{26511E72-46CE-4269-8039-51A62B097C03}"/>
              </a:ext>
            </a:extLst>
          </p:cNvPr>
          <p:cNvSpPr>
            <a:spLocks noChangeShapeType="1"/>
          </p:cNvSpPr>
          <p:nvPr/>
        </p:nvSpPr>
        <p:spPr bwMode="auto">
          <a:xfrm>
            <a:off x="5159375" y="3683000"/>
            <a:ext cx="0" cy="257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05" name="Line 53">
            <a:extLst>
              <a:ext uri="{FF2B5EF4-FFF2-40B4-BE49-F238E27FC236}">
                <a16:creationId xmlns:a16="http://schemas.microsoft.com/office/drawing/2014/main" id="{08A68B5C-1169-4BCC-A066-E3A9B7EE1256}"/>
              </a:ext>
            </a:extLst>
          </p:cNvPr>
          <p:cNvSpPr>
            <a:spLocks noChangeShapeType="1"/>
          </p:cNvSpPr>
          <p:nvPr/>
        </p:nvSpPr>
        <p:spPr bwMode="auto">
          <a:xfrm>
            <a:off x="4398963" y="3297238"/>
            <a:ext cx="0" cy="385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>
            <a:extLst>
              <a:ext uri="{FF2B5EF4-FFF2-40B4-BE49-F238E27FC236}">
                <a16:creationId xmlns:a16="http://schemas.microsoft.com/office/drawing/2014/main" id="{A6FABE7D-97E0-4A57-AC0B-94FED2ED19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32FF5B0-87CB-4CDE-916A-C044FCEFFF4F}" type="slidenum">
              <a:rPr lang="en-GB" altLang="sv-SE" sz="1400" smtClean="0"/>
              <a:pPr/>
              <a:t>6</a:t>
            </a:fld>
            <a:endParaRPr lang="en-GB" altLang="sv-SE" sz="1400"/>
          </a:p>
        </p:txBody>
      </p:sp>
      <p:sp>
        <p:nvSpPr>
          <p:cNvPr id="14339" name="Rectangle 33">
            <a:extLst>
              <a:ext uri="{FF2B5EF4-FFF2-40B4-BE49-F238E27FC236}">
                <a16:creationId xmlns:a16="http://schemas.microsoft.com/office/drawing/2014/main" id="{CB4F1DD7-8D15-4118-B065-6C84DB60EE8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42988" y="115888"/>
            <a:ext cx="8051800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sv-SE">
                <a:solidFill>
                  <a:schemeClr val="tx1"/>
                </a:solidFill>
              </a:rPr>
              <a:t>JDBC-programsekvens</a:t>
            </a:r>
          </a:p>
        </p:txBody>
      </p:sp>
      <p:sp>
        <p:nvSpPr>
          <p:cNvPr id="14340" name="Rectangle 34">
            <a:extLst>
              <a:ext uri="{FF2B5EF4-FFF2-40B4-BE49-F238E27FC236}">
                <a16:creationId xmlns:a16="http://schemas.microsoft.com/office/drawing/2014/main" id="{22925980-4D35-4E4A-B919-4D92C7DFA6A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8313" y="1341438"/>
            <a:ext cx="82296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76250" indent="-476250" eaLnBrk="1" hangingPunct="1">
              <a:buFontTx/>
              <a:buNone/>
            </a:pPr>
            <a:r>
              <a:rPr lang="en-US" altLang="sv-SE" sz="2100"/>
              <a:t>1. Importerta paket</a:t>
            </a:r>
          </a:p>
          <a:p>
            <a:pPr marL="476250" indent="-476250" eaLnBrk="1" hangingPunct="1">
              <a:buFontTx/>
              <a:buNone/>
            </a:pPr>
            <a:r>
              <a:rPr lang="en-US" altLang="sv-SE" sz="2100"/>
              <a:t>2. Öppna en Connection till databasen</a:t>
            </a:r>
          </a:p>
          <a:p>
            <a:pPr marL="476250" indent="-476250" eaLnBrk="1" hangingPunct="1">
              <a:buFontTx/>
              <a:buNone/>
            </a:pPr>
            <a:r>
              <a:rPr lang="en-US" altLang="sv-SE" sz="2100"/>
              <a:t>3. Skapa en Statement (eller PreparedStatement)</a:t>
            </a:r>
          </a:p>
          <a:p>
            <a:pPr marL="476250" indent="-476250" eaLnBrk="1" hangingPunct="1">
              <a:buFontTx/>
              <a:buNone/>
            </a:pPr>
            <a:r>
              <a:rPr lang="en-US" altLang="sv-SE" sz="2100"/>
              <a:t>4. Exekvera en SQL-sats och ta emot resultatet (ett ResultSet) om resultat finns</a:t>
            </a:r>
          </a:p>
          <a:p>
            <a:pPr marL="476250" indent="-476250" eaLnBrk="1" hangingPunct="1">
              <a:buFontTx/>
              <a:buNone/>
            </a:pPr>
            <a:r>
              <a:rPr lang="en-US" altLang="sv-SE" sz="2100"/>
              <a:t>5. Jobba med resultatet (om det finns)</a:t>
            </a:r>
          </a:p>
          <a:p>
            <a:pPr marL="476250" indent="-476250" eaLnBrk="1" hangingPunct="1">
              <a:buFontTx/>
              <a:buNone/>
            </a:pPr>
            <a:r>
              <a:rPr lang="en-US" altLang="sv-SE" sz="2100"/>
              <a:t>6. Stäng ResultSet och Statement</a:t>
            </a:r>
          </a:p>
          <a:p>
            <a:pPr marL="476250" indent="-476250" eaLnBrk="1" hangingPunct="1">
              <a:buFontTx/>
              <a:buNone/>
            </a:pPr>
            <a:r>
              <a:rPr lang="en-US" altLang="sv-SE" sz="2100"/>
              <a:t>7. Stäng Connection</a:t>
            </a:r>
          </a:p>
          <a:p>
            <a:pPr marL="476250" indent="-476250" eaLnBrk="1" hangingPunct="1">
              <a:buFontTx/>
              <a:buNone/>
            </a:pPr>
            <a:endParaRPr lang="en-US" altLang="sv-SE" sz="2100"/>
          </a:p>
          <a:p>
            <a:pPr marL="476250" indent="-476250" eaLnBrk="1" hangingPunct="1">
              <a:buFontTx/>
              <a:buNone/>
            </a:pPr>
            <a:r>
              <a:rPr lang="en-US" altLang="sv-SE" sz="2100"/>
              <a:t>Connection kan återanvändas genom att göra punkterna 3-6 flera gånger.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>
            <a:extLst>
              <a:ext uri="{FF2B5EF4-FFF2-40B4-BE49-F238E27FC236}">
                <a16:creationId xmlns:a16="http://schemas.microsoft.com/office/drawing/2014/main" id="{0F8FC589-B048-4416-A740-4FCA71B961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F79C1EC-ECD4-4650-A37B-59FA2C5DC401}" type="slidenum">
              <a:rPr lang="en-GB" altLang="sv-SE" sz="1400" smtClean="0"/>
              <a:pPr/>
              <a:t>7</a:t>
            </a:fld>
            <a:endParaRPr lang="en-GB" altLang="sv-SE" sz="1400"/>
          </a:p>
        </p:txBody>
      </p:sp>
      <p:sp>
        <p:nvSpPr>
          <p:cNvPr id="16387" name="Rectangle 37">
            <a:extLst>
              <a:ext uri="{FF2B5EF4-FFF2-40B4-BE49-F238E27FC236}">
                <a16:creationId xmlns:a16="http://schemas.microsoft.com/office/drawing/2014/main" id="{D9641F51-63B1-4A8B-8391-B891273DAC6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53988" y="1143000"/>
            <a:ext cx="7583487" cy="532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sv-SE" altLang="sv-SE" sz="2400"/>
              <a:t>En URL ("databasadress") består av tre delar:</a:t>
            </a:r>
          </a:p>
          <a:p>
            <a:pPr eaLnBrk="1" hangingPunct="1">
              <a:buFontTx/>
              <a:buNone/>
            </a:pPr>
            <a:r>
              <a:rPr lang="sv-SE" altLang="sv-SE" sz="2400">
                <a:solidFill>
                  <a:schemeClr val="accent1"/>
                </a:solidFill>
              </a:rPr>
              <a:t>jdbc</a:t>
            </a:r>
            <a:r>
              <a:rPr lang="sv-SE" altLang="sv-SE" sz="2400"/>
              <a:t>:</a:t>
            </a:r>
            <a:r>
              <a:rPr lang="sv-SE" altLang="sv-SE" sz="2400">
                <a:solidFill>
                  <a:srgbClr val="990000"/>
                </a:solidFill>
              </a:rPr>
              <a:t>databastyp</a:t>
            </a:r>
            <a:r>
              <a:rPr lang="sv-SE" altLang="sv-SE" sz="2400"/>
              <a:t>:</a:t>
            </a:r>
            <a:r>
              <a:rPr lang="sv-SE" altLang="sv-SE" sz="2400">
                <a:solidFill>
                  <a:srgbClr val="006600"/>
                </a:solidFill>
              </a:rPr>
              <a:t>databasnamn</a:t>
            </a:r>
          </a:p>
          <a:p>
            <a:pPr eaLnBrk="1" hangingPunct="1"/>
            <a:r>
              <a:rPr lang="sv-SE" altLang="sv-SE" sz="2400"/>
              <a:t>jdbc:mysql:///labb</a:t>
            </a:r>
          </a:p>
          <a:p>
            <a:pPr lvl="1" eaLnBrk="1" hangingPunct="1"/>
            <a:r>
              <a:rPr lang="sv-SE" altLang="sv-SE" sz="1800"/>
              <a:t>Lokal mysql-server och en databas/schema som heter "labb"</a:t>
            </a:r>
          </a:p>
          <a:p>
            <a:pPr eaLnBrk="1" hangingPunct="1"/>
            <a:r>
              <a:rPr lang="sv-SE" altLang="sv-SE" sz="2200"/>
              <a:t>jdbc:mysql://</a:t>
            </a:r>
            <a:r>
              <a:rPr lang="sv-SE" altLang="sv-SE" sz="2200" i="1"/>
              <a:t>serveradress</a:t>
            </a:r>
            <a:r>
              <a:rPr lang="sv-SE" altLang="sv-SE" sz="2200"/>
              <a:t>/labb</a:t>
            </a:r>
          </a:p>
          <a:p>
            <a:pPr lvl="1" eaLnBrk="1" hangingPunct="1"/>
            <a:r>
              <a:rPr lang="sv-SE" altLang="sv-SE" sz="1800"/>
              <a:t>serveradress kan vara ip-adress eller namn (och även port)</a:t>
            </a:r>
          </a:p>
          <a:p>
            <a:pPr eaLnBrk="1" hangingPunct="1"/>
            <a:r>
              <a:rPr lang="sv-SE" altLang="sv-SE" sz="2400"/>
              <a:t>jdbc:ucanaccess://filnamn</a:t>
            </a:r>
          </a:p>
          <a:p>
            <a:pPr lvl="1" eaLnBrk="1" hangingPunct="1"/>
            <a:r>
              <a:rPr lang="sv-SE" altLang="sv-SE" sz="1800"/>
              <a:t>filnamn är hela sökvägen, t ex c:/db/labb.accdb</a:t>
            </a:r>
          </a:p>
          <a:p>
            <a:pPr eaLnBrk="1" hangingPunct="1"/>
            <a:r>
              <a:rPr lang="sv-SE" altLang="sv-SE" sz="2400"/>
              <a:t>jdbc:odbc:labb ("labb" är ett ODBC-alias)</a:t>
            </a:r>
          </a:p>
          <a:p>
            <a:pPr lvl="1" eaLnBrk="1" hangingPunct="1"/>
            <a:r>
              <a:rPr lang="sv-SE" altLang="sv-SE" sz="1400"/>
              <a:t>ODBC-alias kan skapas i ODBC Administrator (Windows)</a:t>
            </a:r>
          </a:p>
          <a:p>
            <a:pPr lvl="1" eaLnBrk="1" hangingPunct="1"/>
            <a:r>
              <a:rPr lang="sv-SE" altLang="sv-SE" sz="1400"/>
              <a:t>Lämpligt för databaser som inte har en Java-driver</a:t>
            </a:r>
          </a:p>
          <a:p>
            <a:pPr lvl="1" eaLnBrk="1" hangingPunct="1"/>
            <a:r>
              <a:rPr lang="sv-SE" altLang="sv-SE" sz="1400"/>
              <a:t>Funkar inte fr o m Java 8</a:t>
            </a:r>
          </a:p>
          <a:p>
            <a:pPr lvl="1" eaLnBrk="1" hangingPunct="1"/>
            <a:r>
              <a:rPr lang="sv-SE" altLang="sv-SE" sz="1400"/>
              <a:t>Primärt i Windows</a:t>
            </a:r>
          </a:p>
          <a:p>
            <a:pPr lvl="1" eaLnBrk="1" hangingPunct="1"/>
            <a:endParaRPr lang="sv-SE" altLang="sv-SE" sz="1200"/>
          </a:p>
          <a:p>
            <a:pPr eaLnBrk="1" hangingPunct="1">
              <a:buFontTx/>
              <a:buNone/>
            </a:pPr>
            <a:endParaRPr lang="sv-SE" altLang="sv-SE" sz="2400"/>
          </a:p>
          <a:p>
            <a:pPr eaLnBrk="1" hangingPunct="1">
              <a:buFontTx/>
              <a:buNone/>
            </a:pPr>
            <a:endParaRPr lang="sv-SE" altLang="sv-SE" sz="2100"/>
          </a:p>
        </p:txBody>
      </p:sp>
      <p:sp>
        <p:nvSpPr>
          <p:cNvPr id="16388" name="Rectangle 42">
            <a:extLst>
              <a:ext uri="{FF2B5EF4-FFF2-40B4-BE49-F238E27FC236}">
                <a16:creationId xmlns:a16="http://schemas.microsoft.com/office/drawing/2014/main" id="{322B07EB-6BA7-4BA9-A969-A375FC59AF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115888"/>
            <a:ext cx="802798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sv-SE" altLang="sv-SE" sz="3700">
                <a:solidFill>
                  <a:schemeClr val="tx2"/>
                </a:solidFill>
              </a:rPr>
              <a:t>Connection URL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>
            <a:extLst>
              <a:ext uri="{FF2B5EF4-FFF2-40B4-BE49-F238E27FC236}">
                <a16:creationId xmlns:a16="http://schemas.microsoft.com/office/drawing/2014/main" id="{17C8D70B-CFD9-4E7F-AE31-E7AA7C3323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B8C40B5-273D-4EBF-958D-EFCCB7B5509F}" type="slidenum">
              <a:rPr lang="en-GB" altLang="sv-SE" sz="1400" smtClean="0"/>
              <a:pPr/>
              <a:t>8</a:t>
            </a:fld>
            <a:endParaRPr lang="en-GB" altLang="sv-SE" sz="1400"/>
          </a:p>
        </p:txBody>
      </p:sp>
      <p:sp>
        <p:nvSpPr>
          <p:cNvPr id="18435" name="Rectangle 37">
            <a:extLst>
              <a:ext uri="{FF2B5EF4-FFF2-40B4-BE49-F238E27FC236}">
                <a16:creationId xmlns:a16="http://schemas.microsoft.com/office/drawing/2014/main" id="{8DA0B504-7550-4919-B2ED-3CA0A2328AC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23850" y="1143000"/>
            <a:ext cx="8770938" cy="55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sv-SE" altLang="sv-SE" sz="2400"/>
              <a:t>Följande databas används i exempelkoden (och för labben)</a:t>
            </a:r>
            <a:endParaRPr lang="sv-SE" altLang="sv-SE" sz="1400"/>
          </a:p>
          <a:p>
            <a:pPr lvl="1" eaLnBrk="1" hangingPunct="1"/>
            <a:endParaRPr lang="sv-SE" altLang="sv-SE" sz="1200"/>
          </a:p>
          <a:p>
            <a:pPr eaLnBrk="1" hangingPunct="1">
              <a:buFontTx/>
              <a:buNone/>
            </a:pPr>
            <a:endParaRPr lang="sv-SE" altLang="sv-SE" sz="2400"/>
          </a:p>
          <a:p>
            <a:pPr eaLnBrk="1" hangingPunct="1">
              <a:buFontTx/>
              <a:buNone/>
            </a:pPr>
            <a:endParaRPr lang="sv-SE" altLang="sv-SE" sz="2100"/>
          </a:p>
        </p:txBody>
      </p:sp>
      <p:sp>
        <p:nvSpPr>
          <p:cNvPr id="18436" name="Rectangle 42">
            <a:extLst>
              <a:ext uri="{FF2B5EF4-FFF2-40B4-BE49-F238E27FC236}">
                <a16:creationId xmlns:a16="http://schemas.microsoft.com/office/drawing/2014/main" id="{0A190C41-76FB-418B-AEA1-61E11A643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15888"/>
            <a:ext cx="817245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sv-SE" altLang="sv-SE" sz="3700">
                <a:solidFill>
                  <a:schemeClr val="tx2"/>
                </a:solidFill>
              </a:rPr>
              <a:t>Databasen</a:t>
            </a:r>
          </a:p>
        </p:txBody>
      </p:sp>
      <p:pic>
        <p:nvPicPr>
          <p:cNvPr id="18437" name="Picture 2">
            <a:extLst>
              <a:ext uri="{FF2B5EF4-FFF2-40B4-BE49-F238E27FC236}">
                <a16:creationId xmlns:a16="http://schemas.microsoft.com/office/drawing/2014/main" id="{6997DB00-E412-4A59-BC1C-0F8F7BEB6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868488"/>
            <a:ext cx="5829300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>
            <a:extLst>
              <a:ext uri="{FF2B5EF4-FFF2-40B4-BE49-F238E27FC236}">
                <a16:creationId xmlns:a16="http://schemas.microsoft.com/office/drawing/2014/main" id="{9EA98808-D78E-49E6-9926-14CC5786F8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9F67395-8CDA-4DEF-8C51-9C567876C693}" type="slidenum">
              <a:rPr lang="en-GB" altLang="sv-SE" sz="1400" smtClean="0"/>
              <a:pPr/>
              <a:t>9</a:t>
            </a:fld>
            <a:endParaRPr lang="en-GB" altLang="sv-SE" sz="1400"/>
          </a:p>
        </p:txBody>
      </p:sp>
      <p:sp>
        <p:nvSpPr>
          <p:cNvPr id="20483" name="Rectangle 33">
            <a:extLst>
              <a:ext uri="{FF2B5EF4-FFF2-40B4-BE49-F238E27FC236}">
                <a16:creationId xmlns:a16="http://schemas.microsoft.com/office/drawing/2014/main" id="{C926CF04-901A-4C20-8974-D9EA6A44FC8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116013" y="44450"/>
            <a:ext cx="8027987" cy="7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sv-SE"/>
              <a:t>1. Importera Paket</a:t>
            </a:r>
          </a:p>
        </p:txBody>
      </p:sp>
      <p:sp>
        <p:nvSpPr>
          <p:cNvPr id="20484" name="Rectangle 34">
            <a:extLst>
              <a:ext uri="{FF2B5EF4-FFF2-40B4-BE49-F238E27FC236}">
                <a16:creationId xmlns:a16="http://schemas.microsoft.com/office/drawing/2014/main" id="{DE0E9A4D-8597-4A44-AE95-3D1F89D9C44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95288" y="1268413"/>
            <a:ext cx="8153400" cy="489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sv-SE" sz="2400"/>
              <a:t>// Import packages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import java.sql.*; //JDBC packages </a:t>
            </a:r>
            <a:br>
              <a:rPr lang="en-US" altLang="sv-SE" sz="2400"/>
            </a:br>
            <a:endParaRPr lang="en-US" altLang="sv-SE" sz="2400"/>
          </a:p>
          <a:p>
            <a:pPr eaLnBrk="1" hangingPunct="1">
              <a:buFontTx/>
              <a:buNone/>
            </a:pPr>
            <a:r>
              <a:rPr lang="en-US" altLang="sv-SE" sz="2400"/>
              <a:t>// Other imports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import java.util.Scanner;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…</a:t>
            </a:r>
          </a:p>
          <a:p>
            <a:pPr eaLnBrk="1" hangingPunct="1">
              <a:buFontTx/>
              <a:buNone/>
            </a:pPr>
            <a:endParaRPr lang="en-US" altLang="sv-SE" sz="2400"/>
          </a:p>
          <a:p>
            <a:pPr eaLnBrk="1" hangingPunct="1">
              <a:buFontTx/>
              <a:buNone/>
            </a:pPr>
            <a:endParaRPr lang="en-US" altLang="sv-SE" sz="2400"/>
          </a:p>
          <a:p>
            <a:pPr eaLnBrk="1" hangingPunct="1">
              <a:buFontTx/>
              <a:buNone/>
            </a:pPr>
            <a:endParaRPr lang="en-US" altLang="sv-SE" sz="2400"/>
          </a:p>
          <a:p>
            <a:pPr eaLnBrk="1" hangingPunct="1">
              <a:buFontTx/>
              <a:buNone/>
            </a:pPr>
            <a:r>
              <a:rPr lang="en-US" altLang="sv-SE" sz="2400"/>
              <a:t>java.sql package specification: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http://docs.oracle.com/javase/8/docs/api/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>
            <a:extLst>
              <a:ext uri="{FF2B5EF4-FFF2-40B4-BE49-F238E27FC236}">
                <a16:creationId xmlns:a16="http://schemas.microsoft.com/office/drawing/2014/main" id="{A2804387-590F-44A5-8C99-B6A0720734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7AF49B3-906A-4C9C-93F6-323B753B1C10}" type="slidenum">
              <a:rPr lang="en-GB" altLang="sv-SE" sz="1400" smtClean="0"/>
              <a:pPr/>
              <a:t>10</a:t>
            </a:fld>
            <a:endParaRPr lang="en-GB" altLang="sv-SE" sz="1400"/>
          </a:p>
        </p:txBody>
      </p:sp>
      <p:sp>
        <p:nvSpPr>
          <p:cNvPr id="22531" name="Rectangle 35">
            <a:extLst>
              <a:ext uri="{FF2B5EF4-FFF2-40B4-BE49-F238E27FC236}">
                <a16:creationId xmlns:a16="http://schemas.microsoft.com/office/drawing/2014/main" id="{405DCAA3-C07D-45A8-92C7-D4079302F4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0"/>
            <a:ext cx="8027987" cy="126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sv-SE" sz="3700">
                <a:solidFill>
                  <a:schemeClr val="tx2"/>
                </a:solidFill>
              </a:rPr>
              <a:t>2. Öppna en Connection till databasen</a:t>
            </a:r>
          </a:p>
        </p:txBody>
      </p:sp>
      <p:sp>
        <p:nvSpPr>
          <p:cNvPr id="22532" name="Rectangle 37">
            <a:extLst>
              <a:ext uri="{FF2B5EF4-FFF2-40B4-BE49-F238E27FC236}">
                <a16:creationId xmlns:a16="http://schemas.microsoft.com/office/drawing/2014/main" id="{A5C7889D-8DBC-493D-9AE1-164306251D2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23850" y="1600200"/>
            <a:ext cx="882015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sv-SE" sz="2300"/>
              <a:t>// DB access variables</a:t>
            </a:r>
          </a:p>
          <a:p>
            <a:pPr eaLnBrk="1" hangingPunct="1">
              <a:buFontTx/>
              <a:buNone/>
            </a:pPr>
            <a:r>
              <a:rPr lang="en-US" altLang="sv-SE" sz="2300"/>
              <a:t>String URL = "jdbc:ucanaccess://SQLDatabas.accdb";</a:t>
            </a:r>
          </a:p>
          <a:p>
            <a:pPr eaLnBrk="1" hangingPunct="1">
              <a:buFontTx/>
              <a:buNone/>
            </a:pPr>
            <a:endParaRPr lang="en-US" altLang="sv-SE" sz="2300"/>
          </a:p>
          <a:p>
            <a:pPr eaLnBrk="1" hangingPunct="1">
              <a:buFontTx/>
              <a:buNone/>
            </a:pPr>
            <a:r>
              <a:rPr lang="en-US" altLang="sv-SE" sz="2300"/>
              <a:t>// Create a connection to the database</a:t>
            </a:r>
          </a:p>
          <a:p>
            <a:pPr eaLnBrk="1" hangingPunct="1">
              <a:buFontTx/>
              <a:buNone/>
            </a:pPr>
            <a:r>
              <a:rPr lang="en-US" altLang="sv-SE" sz="2300"/>
              <a:t>Connection con = DriverManager.getConnection(URL);</a:t>
            </a:r>
          </a:p>
          <a:p>
            <a:pPr eaLnBrk="1" hangingPunct="1">
              <a:buFontTx/>
              <a:buNone/>
            </a:pPr>
            <a:endParaRPr lang="en-US" altLang="sv-SE" sz="2300"/>
          </a:p>
          <a:p>
            <a:pPr eaLnBrk="1" hangingPunct="1">
              <a:buFontTx/>
              <a:buNone/>
            </a:pPr>
            <a:endParaRPr lang="en-US" altLang="sv-SE" sz="2300"/>
          </a:p>
          <a:p>
            <a:pPr eaLnBrk="1" hangingPunct="1">
              <a:buFontTx/>
              <a:buNone/>
            </a:pPr>
            <a:r>
              <a:rPr lang="en-US" altLang="sv-SE" sz="2300"/>
              <a:t>Det finns även en getConnection som tar emot användarnamn och lösenord som parametrar.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>
            <a:extLst>
              <a:ext uri="{FF2B5EF4-FFF2-40B4-BE49-F238E27FC236}">
                <a16:creationId xmlns:a16="http://schemas.microsoft.com/office/drawing/2014/main" id="{05468D09-8988-4302-BDA5-432276AD4C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AFC9152-4D54-442A-82BC-0FF703EA3735}" type="slidenum">
              <a:rPr lang="en-GB" altLang="sv-SE" sz="1400" smtClean="0"/>
              <a:pPr/>
              <a:t>11</a:t>
            </a:fld>
            <a:endParaRPr lang="en-GB" altLang="sv-SE" sz="1400"/>
          </a:p>
        </p:txBody>
      </p:sp>
      <p:sp>
        <p:nvSpPr>
          <p:cNvPr id="24579" name="Rectangle 35">
            <a:extLst>
              <a:ext uri="{FF2B5EF4-FFF2-40B4-BE49-F238E27FC236}">
                <a16:creationId xmlns:a16="http://schemas.microsoft.com/office/drawing/2014/main" id="{5535874E-7E75-45D3-8FF2-BCE0CD26F9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115888"/>
            <a:ext cx="7956550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sv-SE" sz="3700">
                <a:solidFill>
                  <a:schemeClr val="tx2"/>
                </a:solidFill>
              </a:rPr>
              <a:t>3. Skapa en Statement (eller PreparedStatement)</a:t>
            </a:r>
          </a:p>
        </p:txBody>
      </p:sp>
      <p:sp>
        <p:nvSpPr>
          <p:cNvPr id="24580" name="Rectangle 37">
            <a:extLst>
              <a:ext uri="{FF2B5EF4-FFF2-40B4-BE49-F238E27FC236}">
                <a16:creationId xmlns:a16="http://schemas.microsoft.com/office/drawing/2014/main" id="{DAA36BC7-AAC9-459B-BBBB-B76C65C80EB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250825" y="1600200"/>
            <a:ext cx="864235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sv-SE" sz="2400"/>
              <a:t>// Create a statement associated to the connection con.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// The new statement is placed in the variable stmt.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Statement stmt = con.createStatement();</a:t>
            </a:r>
          </a:p>
          <a:p>
            <a:pPr eaLnBrk="1" hangingPunct="1">
              <a:buFontTx/>
              <a:buNone/>
            </a:pPr>
            <a:endParaRPr lang="en-US" altLang="sv-SE" sz="2400"/>
          </a:p>
          <a:p>
            <a:pPr eaLnBrk="1" hangingPunct="1">
              <a:buFontTx/>
              <a:buNone/>
            </a:pPr>
            <a:endParaRPr lang="en-US" altLang="sv-SE"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>
            <a:extLst>
              <a:ext uri="{FF2B5EF4-FFF2-40B4-BE49-F238E27FC236}">
                <a16:creationId xmlns:a16="http://schemas.microsoft.com/office/drawing/2014/main" id="{A07A85DF-12B2-464C-8491-2DC1F3DE94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F89C92B-9A3E-4D7C-9DF0-D28DD9E3D11C}" type="slidenum">
              <a:rPr lang="en-GB" altLang="sv-SE" sz="1400" smtClean="0"/>
              <a:pPr/>
              <a:t>12</a:t>
            </a:fld>
            <a:endParaRPr lang="en-GB" altLang="sv-SE" sz="1400"/>
          </a:p>
        </p:txBody>
      </p:sp>
      <p:sp>
        <p:nvSpPr>
          <p:cNvPr id="26627" name="Rectangle 34">
            <a:extLst>
              <a:ext uri="{FF2B5EF4-FFF2-40B4-BE49-F238E27FC236}">
                <a16:creationId xmlns:a16="http://schemas.microsoft.com/office/drawing/2014/main" id="{CFE107D9-4491-4C2E-A034-845E1DFDBFC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250825" y="1341438"/>
            <a:ext cx="864235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sv-SE" sz="2400"/>
              <a:t>// Set the SQL statement into the variable query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String query = "SELECT ort, COUNT(*) AS antal 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                           FROM Elev 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                           GROUP BY ort";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  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// Execute the SQL statement that is stored in the variable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// query and store the result in the variable rs.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ResultSet rs = stmt.executeQuery(query);</a:t>
            </a:r>
          </a:p>
          <a:p>
            <a:pPr eaLnBrk="1" hangingPunct="1">
              <a:buFontTx/>
              <a:buNone/>
            </a:pPr>
            <a:endParaRPr lang="en-US" altLang="sv-SE" sz="2400"/>
          </a:p>
        </p:txBody>
      </p:sp>
      <p:sp>
        <p:nvSpPr>
          <p:cNvPr id="26628" name="Rectangle 35">
            <a:extLst>
              <a:ext uri="{FF2B5EF4-FFF2-40B4-BE49-F238E27FC236}">
                <a16:creationId xmlns:a16="http://schemas.microsoft.com/office/drawing/2014/main" id="{D7C4E9D8-4C8A-47C2-8ED7-9ABB6E9B1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15888"/>
            <a:ext cx="799306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sv-SE" sz="3700">
                <a:solidFill>
                  <a:schemeClr val="tx2"/>
                </a:solidFill>
              </a:rPr>
              <a:t>4. Exekvera en SQL-sats och ta emot resultatet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>
            <a:extLst>
              <a:ext uri="{FF2B5EF4-FFF2-40B4-BE49-F238E27FC236}">
                <a16:creationId xmlns:a16="http://schemas.microsoft.com/office/drawing/2014/main" id="{96F1CB8F-84B7-4CAC-8794-A309E12D4A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BA925EE-C8AA-41E4-8205-80219FCD35E0}" type="slidenum">
              <a:rPr lang="en-GB" altLang="sv-SE" sz="1400" smtClean="0"/>
              <a:pPr/>
              <a:t>13</a:t>
            </a:fld>
            <a:endParaRPr lang="en-GB" altLang="sv-SE" sz="1400"/>
          </a:p>
        </p:txBody>
      </p:sp>
      <p:sp>
        <p:nvSpPr>
          <p:cNvPr id="28675" name="Rectangle 34">
            <a:extLst>
              <a:ext uri="{FF2B5EF4-FFF2-40B4-BE49-F238E27FC236}">
                <a16:creationId xmlns:a16="http://schemas.microsoft.com/office/drawing/2014/main" id="{A954D88E-1551-4402-A090-DDEFBEC75E2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07950" y="1268413"/>
            <a:ext cx="903605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sv-SE" sz="2300"/>
              <a:t>// Loop through the ResultSet and print the results.</a:t>
            </a:r>
          </a:p>
          <a:p>
            <a:pPr eaLnBrk="1" hangingPunct="1">
              <a:buFontTx/>
              <a:buNone/>
            </a:pPr>
            <a:r>
              <a:rPr lang="en-US" altLang="sv-SE" sz="2300"/>
              <a:t>// The method next() returns false when there are no more rows.</a:t>
            </a:r>
          </a:p>
          <a:p>
            <a:pPr eaLnBrk="1" hangingPunct="1">
              <a:buFontTx/>
              <a:buNone/>
            </a:pPr>
            <a:r>
              <a:rPr lang="en-US" altLang="sv-SE" sz="2300"/>
              <a:t>while (rs.next()) {</a:t>
            </a:r>
          </a:p>
          <a:p>
            <a:pPr eaLnBrk="1" hangingPunct="1">
              <a:buFontTx/>
              <a:buNone/>
            </a:pPr>
            <a:r>
              <a:rPr lang="en-US" altLang="sv-SE" sz="2300"/>
              <a:t>    System.out.print("Ort: " + rs.getString("ort"));</a:t>
            </a:r>
          </a:p>
          <a:p>
            <a:pPr eaLnBrk="1" hangingPunct="1">
              <a:buFontTx/>
              <a:buNone/>
            </a:pPr>
            <a:r>
              <a:rPr lang="en-US" altLang="sv-SE" sz="2300"/>
              <a:t>    System.out.println(" Antal elever: " + rs.getInt("antal"));</a:t>
            </a:r>
          </a:p>
          <a:p>
            <a:pPr eaLnBrk="1" hangingPunct="1">
              <a:buFontTx/>
              <a:buNone/>
            </a:pPr>
            <a:r>
              <a:rPr lang="en-US" altLang="sv-SE" sz="2300"/>
              <a:t>}</a:t>
            </a:r>
          </a:p>
        </p:txBody>
      </p:sp>
      <p:sp>
        <p:nvSpPr>
          <p:cNvPr id="28676" name="Rectangle 35">
            <a:extLst>
              <a:ext uri="{FF2B5EF4-FFF2-40B4-BE49-F238E27FC236}">
                <a16:creationId xmlns:a16="http://schemas.microsoft.com/office/drawing/2014/main" id="{3A5C85D2-7E4E-47DB-8D5B-26B04CFEE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44450"/>
            <a:ext cx="810101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sv-SE" sz="3700">
                <a:solidFill>
                  <a:schemeClr val="tx2"/>
                </a:solidFill>
              </a:rPr>
              <a:t>5. Jobba med resultatet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3">
            <a:extLst>
              <a:ext uri="{FF2B5EF4-FFF2-40B4-BE49-F238E27FC236}">
                <a16:creationId xmlns:a16="http://schemas.microsoft.com/office/drawing/2014/main" id="{26C59324-0D5D-4E3D-B7F3-BC932834D0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6BA056-8A59-4BFD-B4C7-0304F19CAFD7}" type="slidenum">
              <a:rPr lang="en-GB" altLang="sv-SE" sz="1400" smtClean="0"/>
              <a:pPr/>
              <a:t>14</a:t>
            </a:fld>
            <a:endParaRPr lang="en-GB" altLang="sv-SE" sz="1400"/>
          </a:p>
        </p:txBody>
      </p:sp>
      <p:sp>
        <p:nvSpPr>
          <p:cNvPr id="30723" name="Rectangle 34">
            <a:extLst>
              <a:ext uri="{FF2B5EF4-FFF2-40B4-BE49-F238E27FC236}">
                <a16:creationId xmlns:a16="http://schemas.microsoft.com/office/drawing/2014/main" id="{3B341623-BB97-4C6F-BF23-650DF74F090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79388" y="1557338"/>
            <a:ext cx="8785225" cy="491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sv-SE" sz="2400"/>
              <a:t>// Close the variable stmt and release all resources 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// bound to it.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// Any ResultSet associated to the Statement will be 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// automatically closed too.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stmt.close();</a:t>
            </a:r>
          </a:p>
          <a:p>
            <a:pPr eaLnBrk="1" hangingPunct="1">
              <a:buFontTx/>
              <a:buNone/>
            </a:pPr>
            <a:endParaRPr lang="en-US" altLang="sv-SE" sz="2400"/>
          </a:p>
          <a:p>
            <a:pPr eaLnBrk="1" hangingPunct="1">
              <a:buFontTx/>
              <a:buNone/>
            </a:pPr>
            <a:endParaRPr lang="en-US" altLang="sv-SE" sz="2400"/>
          </a:p>
          <a:p>
            <a:pPr eaLnBrk="1" hangingPunct="1">
              <a:buFontTx/>
              <a:buNone/>
            </a:pPr>
            <a:r>
              <a:rPr lang="en-US" altLang="sv-SE" sz="2400"/>
              <a:t>// Since Java 7, you could use try with resources 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// instead of manually closing statements.</a:t>
            </a:r>
          </a:p>
          <a:p>
            <a:pPr eaLnBrk="1" hangingPunct="1">
              <a:buFontTx/>
              <a:buNone/>
            </a:pPr>
            <a:endParaRPr lang="en-US" altLang="sv-SE" sz="2400"/>
          </a:p>
        </p:txBody>
      </p:sp>
      <p:sp>
        <p:nvSpPr>
          <p:cNvPr id="30724" name="Rectangle 35">
            <a:extLst>
              <a:ext uri="{FF2B5EF4-FFF2-40B4-BE49-F238E27FC236}">
                <a16:creationId xmlns:a16="http://schemas.microsoft.com/office/drawing/2014/main" id="{D086D72C-DF0D-4089-9F0A-FA9683AC5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44450"/>
            <a:ext cx="810101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sv-SE" sz="3300">
                <a:solidFill>
                  <a:schemeClr val="tx2"/>
                </a:solidFill>
              </a:rPr>
              <a:t>6. Stäng ResultSet och Statement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>
            <a:extLst>
              <a:ext uri="{FF2B5EF4-FFF2-40B4-BE49-F238E27FC236}">
                <a16:creationId xmlns:a16="http://schemas.microsoft.com/office/drawing/2014/main" id="{2BF94BF4-5C94-431E-85ED-DA8C7979B8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95D035F-02F1-4F01-9C4A-4B4245DD1F26}" type="slidenum">
              <a:rPr lang="en-GB" altLang="sv-SE" sz="1400" smtClean="0"/>
              <a:pPr/>
              <a:t>15</a:t>
            </a:fld>
            <a:endParaRPr lang="en-GB" altLang="sv-SE" sz="14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DF1DEE25-EB0B-48CD-9828-29E8766356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115888"/>
            <a:ext cx="7164387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sv-SE" sz="3700">
                <a:solidFill>
                  <a:schemeClr val="tx2"/>
                </a:solidFill>
              </a:rPr>
              <a:t>3. Skapa en Statement (eller PreparedStatement)</a:t>
            </a:r>
          </a:p>
        </p:txBody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E28CC638-BA66-43AC-9C57-23E7D7B1D96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250825" y="1600200"/>
            <a:ext cx="864235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sv-SE" sz="2300"/>
              <a:t>// Set the SQL statement into the variable query </a:t>
            </a:r>
          </a:p>
          <a:p>
            <a:pPr eaLnBrk="1" hangingPunct="1">
              <a:buFontTx/>
              <a:buNone/>
            </a:pPr>
            <a:r>
              <a:rPr lang="en-US" altLang="sv-SE" sz="2300"/>
              <a:t>String query = "SELECT enamn, telefon </a:t>
            </a:r>
            <a:br>
              <a:rPr lang="en-US" altLang="sv-SE" sz="2300"/>
            </a:br>
            <a:r>
              <a:rPr lang="en-US" altLang="sv-SE" sz="2300"/>
              <a:t>                       FROM Elev </a:t>
            </a:r>
            <a:br>
              <a:rPr lang="en-US" altLang="sv-SE" sz="2300"/>
            </a:br>
            <a:r>
              <a:rPr lang="en-US" altLang="sv-SE" sz="2300"/>
              <a:t>                       WHERE ort = ? </a:t>
            </a:r>
            <a:br>
              <a:rPr lang="en-US" altLang="sv-SE" sz="2300"/>
            </a:br>
            <a:r>
              <a:rPr lang="en-US" altLang="sv-SE" sz="2300"/>
              <a:t>                       AND eid IN (SELECT elev </a:t>
            </a:r>
            <a:br>
              <a:rPr lang="en-US" altLang="sv-SE" sz="2300"/>
            </a:br>
            <a:r>
              <a:rPr lang="en-US" altLang="sv-SE" sz="2300"/>
              <a:t>                                            FROM Deltagande </a:t>
            </a:r>
            <a:br>
              <a:rPr lang="en-US" altLang="sv-SE" sz="2300"/>
            </a:br>
            <a:r>
              <a:rPr lang="en-US" altLang="sv-SE" sz="2300"/>
              <a:t>                                            WHERE kurs = ?)";</a:t>
            </a:r>
          </a:p>
          <a:p>
            <a:pPr eaLnBrk="1" hangingPunct="1">
              <a:buFontTx/>
              <a:buNone/>
            </a:pPr>
            <a:endParaRPr lang="en-US" altLang="sv-SE" sz="2300"/>
          </a:p>
          <a:p>
            <a:pPr eaLnBrk="1" hangingPunct="1">
              <a:buFontTx/>
              <a:buNone/>
            </a:pPr>
            <a:r>
              <a:rPr lang="en-US" altLang="sv-SE" sz="2300"/>
              <a:t>// Create a PreparedStatement associated to </a:t>
            </a:r>
          </a:p>
          <a:p>
            <a:pPr eaLnBrk="1" hangingPunct="1">
              <a:buFontTx/>
              <a:buNone/>
            </a:pPr>
            <a:r>
              <a:rPr lang="en-US" altLang="sv-SE" sz="2300"/>
              <a:t>// the connection and the query. </a:t>
            </a:r>
          </a:p>
          <a:p>
            <a:pPr eaLnBrk="1" hangingPunct="1">
              <a:buFontTx/>
              <a:buNone/>
            </a:pPr>
            <a:r>
              <a:rPr lang="en-US" altLang="sv-SE" sz="2300"/>
              <a:t>// The new statement is placed in the variable pstmt.</a:t>
            </a:r>
          </a:p>
          <a:p>
            <a:pPr eaLnBrk="1" hangingPunct="1">
              <a:buFontTx/>
              <a:buNone/>
            </a:pPr>
            <a:r>
              <a:rPr lang="en-US" altLang="sv-SE" sz="2300"/>
              <a:t>PreparedStatement pstmt = con.prepareStatement(query);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3">
            <a:extLst>
              <a:ext uri="{FF2B5EF4-FFF2-40B4-BE49-F238E27FC236}">
                <a16:creationId xmlns:a16="http://schemas.microsoft.com/office/drawing/2014/main" id="{910395F8-AFC3-4E73-9FF0-AA2330889F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6A3BCAD-B0B1-465A-831C-ADD5CB1DA3B6}" type="slidenum">
              <a:rPr lang="en-GB" altLang="sv-SE" sz="1400" smtClean="0"/>
              <a:pPr/>
              <a:t>16</a:t>
            </a:fld>
            <a:endParaRPr lang="en-GB" altLang="sv-SE" sz="14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180697E3-D807-4CB8-B0B9-5DC870026CF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250825" y="1444625"/>
            <a:ext cx="8642350" cy="515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sv-SE" sz="2400"/>
              <a:t>String ortparam = "Kista";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String kursparam = "Java1";</a:t>
            </a:r>
          </a:p>
          <a:p>
            <a:pPr eaLnBrk="1" hangingPunct="1">
              <a:buFontTx/>
              <a:buNone/>
            </a:pPr>
            <a:endParaRPr lang="en-US" altLang="sv-SE" sz="2400"/>
          </a:p>
          <a:p>
            <a:pPr eaLnBrk="1" hangingPunct="1">
              <a:buFontTx/>
              <a:buNone/>
            </a:pPr>
            <a:r>
              <a:rPr lang="en-US" altLang="sv-SE" sz="2400"/>
              <a:t> // Provide the value for the first ? in the SQL statement.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pstmt.setString(1, ortparam);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// Provide the value for the second ? in the SQL statement.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pstmt.setString(2, kursparam);</a:t>
            </a:r>
          </a:p>
          <a:p>
            <a:pPr eaLnBrk="1" hangingPunct="1">
              <a:buFontTx/>
              <a:buNone/>
            </a:pPr>
            <a:endParaRPr lang="en-US" altLang="sv-SE" sz="2400"/>
          </a:p>
          <a:p>
            <a:pPr eaLnBrk="1" hangingPunct="1">
              <a:buFontTx/>
              <a:buNone/>
            </a:pPr>
            <a:r>
              <a:rPr lang="en-US" altLang="sv-SE" sz="2400"/>
              <a:t>// Execute the SQL statement that is prepared in the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// variable pstmt and store the result in the variable rs.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ResultSet rs = pstmt.executeQuery();</a:t>
            </a:r>
          </a:p>
        </p:txBody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F2ED5947-6298-4E9B-8327-84B334FF7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15888"/>
            <a:ext cx="799306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sv-SE" sz="3700">
                <a:solidFill>
                  <a:schemeClr val="tx2"/>
                </a:solidFill>
              </a:rPr>
              <a:t>4. Exekvera en SQL-sats och ta emot resultatet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3">
            <a:extLst>
              <a:ext uri="{FF2B5EF4-FFF2-40B4-BE49-F238E27FC236}">
                <a16:creationId xmlns:a16="http://schemas.microsoft.com/office/drawing/2014/main" id="{EE17023E-A72A-440B-B5A7-F89680A805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1247DF-C628-4450-93BA-73380C4D1F14}" type="slidenum">
              <a:rPr lang="en-GB" altLang="sv-SE" sz="1400" smtClean="0"/>
              <a:pPr/>
              <a:t>17</a:t>
            </a:fld>
            <a:endParaRPr lang="en-GB" altLang="sv-SE" sz="14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A30C62E9-03DF-4707-B1A0-4360B3C9291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07950" y="1268413"/>
            <a:ext cx="903605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sv-SE" sz="2300"/>
              <a:t>// Loop through the ResultSet and print the results.</a:t>
            </a:r>
          </a:p>
          <a:p>
            <a:pPr eaLnBrk="1" hangingPunct="1">
              <a:buFontTx/>
              <a:buNone/>
            </a:pPr>
            <a:r>
              <a:rPr lang="en-US" altLang="sv-SE" sz="2300"/>
              <a:t>// The method next() returns false when there are no more rows.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while (rs.next()) {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	System.out.println(rs.getString("enamn") + " " + rs.getString("telefon"));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}</a:t>
            </a:r>
          </a:p>
        </p:txBody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412573F0-5834-41EC-9340-A0BA2E0B1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44450"/>
            <a:ext cx="810101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sv-SE" sz="3700">
                <a:solidFill>
                  <a:schemeClr val="tx2"/>
                </a:solidFill>
              </a:rPr>
              <a:t>5. Jobba med resultatet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3">
            <a:extLst>
              <a:ext uri="{FF2B5EF4-FFF2-40B4-BE49-F238E27FC236}">
                <a16:creationId xmlns:a16="http://schemas.microsoft.com/office/drawing/2014/main" id="{1906F68F-E6CC-4DE7-82BD-C353555C04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7FB6C73-EFC9-45FA-BCF6-88E8973346D4}" type="slidenum">
              <a:rPr lang="en-GB" altLang="sv-SE" sz="1400" smtClean="0"/>
              <a:pPr/>
              <a:t>18</a:t>
            </a:fld>
            <a:endParaRPr lang="en-GB" altLang="sv-SE" sz="140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CDC9743F-E83E-4913-826A-9C8CE1AA6E4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79388" y="1557338"/>
            <a:ext cx="8785225" cy="491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sv-SE" sz="2400"/>
              <a:t>// Close the variable pstmt and release all resources 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// bound to it.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// Any ResultSet associated to the Statement will be 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// automatically closed too.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pstmt.close();</a:t>
            </a:r>
          </a:p>
          <a:p>
            <a:pPr eaLnBrk="1" hangingPunct="1">
              <a:buFontTx/>
              <a:buNone/>
            </a:pPr>
            <a:endParaRPr lang="en-US" altLang="sv-SE" sz="2400"/>
          </a:p>
          <a:p>
            <a:pPr eaLnBrk="1" hangingPunct="1">
              <a:buFontTx/>
              <a:buNone/>
            </a:pPr>
            <a:endParaRPr lang="en-US" altLang="sv-SE" sz="2400"/>
          </a:p>
          <a:p>
            <a:pPr eaLnBrk="1" hangingPunct="1">
              <a:buFontTx/>
              <a:buNone/>
            </a:pPr>
            <a:r>
              <a:rPr lang="en-US" altLang="sv-SE" sz="2400"/>
              <a:t>// Since Java 7, you could use try with resources 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// instead of manually closing statements.</a:t>
            </a:r>
          </a:p>
        </p:txBody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58470D4F-EB22-4EA1-9E53-91A7ECA35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44450"/>
            <a:ext cx="810101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sv-SE" sz="3300">
                <a:solidFill>
                  <a:schemeClr val="tx2"/>
                </a:solidFill>
              </a:rPr>
              <a:t>6. Stäng ResultSet och Statement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3">
            <a:extLst>
              <a:ext uri="{FF2B5EF4-FFF2-40B4-BE49-F238E27FC236}">
                <a16:creationId xmlns:a16="http://schemas.microsoft.com/office/drawing/2014/main" id="{1B0ECF37-6EB0-45BC-813B-078EDAC919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D41F494-544B-4762-876F-1E69AF5D6E29}" type="slidenum">
              <a:rPr lang="en-GB" altLang="sv-SE" sz="1400" smtClean="0"/>
              <a:pPr/>
              <a:t>19</a:t>
            </a:fld>
            <a:endParaRPr lang="en-GB" altLang="sv-SE" sz="14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3F2A718D-6029-415A-9A64-45F0CCF952B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79388" y="1557338"/>
            <a:ext cx="8785225" cy="491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sv-SE" sz="2400"/>
              <a:t>// Close the connection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con.close();</a:t>
            </a:r>
          </a:p>
          <a:p>
            <a:pPr eaLnBrk="1" hangingPunct="1">
              <a:buFontTx/>
              <a:buNone/>
            </a:pPr>
            <a:endParaRPr lang="en-US" altLang="sv-SE" sz="2400"/>
          </a:p>
          <a:p>
            <a:pPr eaLnBrk="1" hangingPunct="1">
              <a:buFontTx/>
              <a:buNone/>
            </a:pPr>
            <a:endParaRPr lang="en-US" altLang="sv-SE" sz="2400"/>
          </a:p>
          <a:p>
            <a:pPr eaLnBrk="1" hangingPunct="1">
              <a:buFontTx/>
              <a:buNone/>
            </a:pPr>
            <a:r>
              <a:rPr lang="en-US" altLang="sv-SE" sz="2400"/>
              <a:t>// Since Java 7, you could use try with resources </a:t>
            </a:r>
          </a:p>
          <a:p>
            <a:pPr eaLnBrk="1" hangingPunct="1">
              <a:buFontTx/>
              <a:buNone/>
            </a:pPr>
            <a:r>
              <a:rPr lang="en-US" altLang="sv-SE" sz="2400"/>
              <a:t>// instead of manually closing connections.</a:t>
            </a:r>
          </a:p>
          <a:p>
            <a:pPr eaLnBrk="1" hangingPunct="1">
              <a:buFontTx/>
              <a:buNone/>
            </a:pPr>
            <a:endParaRPr lang="en-US" altLang="sv-SE" sz="2400"/>
          </a:p>
        </p:txBody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A9FBE822-10DC-4CCA-AD48-C3F4A8D1D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44450"/>
            <a:ext cx="817245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sv-SE" sz="3300">
                <a:solidFill>
                  <a:schemeClr val="tx2"/>
                </a:solidFill>
              </a:rPr>
              <a:t>7. Stäng Connection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3">
            <a:extLst>
              <a:ext uri="{FF2B5EF4-FFF2-40B4-BE49-F238E27FC236}">
                <a16:creationId xmlns:a16="http://schemas.microsoft.com/office/drawing/2014/main" id="{E9EB067B-92F1-408B-BE6D-500166C2F5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DE58686-BF49-45EC-8FB9-4EFD1097368B}" type="slidenum">
              <a:rPr lang="en-GB" altLang="sv-SE" sz="1400" smtClean="0"/>
              <a:pPr/>
              <a:t>20</a:t>
            </a:fld>
            <a:endParaRPr lang="en-GB" altLang="sv-SE" sz="1400"/>
          </a:p>
        </p:txBody>
      </p:sp>
      <p:sp>
        <p:nvSpPr>
          <p:cNvPr id="43011" name="Rectangle 33">
            <a:extLst>
              <a:ext uri="{FF2B5EF4-FFF2-40B4-BE49-F238E27FC236}">
                <a16:creationId xmlns:a16="http://schemas.microsoft.com/office/drawing/2014/main" id="{BBB19055-FD2C-4858-9689-8E9CC57F4D0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971550" y="0"/>
            <a:ext cx="7943850" cy="83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sv-SE"/>
              <a:t>Datatyper</a:t>
            </a:r>
          </a:p>
        </p:txBody>
      </p:sp>
      <p:sp>
        <p:nvSpPr>
          <p:cNvPr id="43012" name="Rectangle 34">
            <a:extLst>
              <a:ext uri="{FF2B5EF4-FFF2-40B4-BE49-F238E27FC236}">
                <a16:creationId xmlns:a16="http://schemas.microsoft.com/office/drawing/2014/main" id="{37914CDE-BC9D-4FA5-B194-6F7483E8928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268413"/>
            <a:ext cx="8229600" cy="485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90500" indent="-190500" defTabSz="468313" eaLnBrk="1" hangingPunct="1">
              <a:buFontTx/>
              <a:buNone/>
            </a:pPr>
            <a:r>
              <a:rPr lang="en-US" altLang="sv-SE" sz="2400"/>
              <a:t>Datatyper i databasen måste kunna mappas till datatyper/klasser i Java:</a:t>
            </a:r>
          </a:p>
          <a:p>
            <a:pPr marL="190500" indent="-190500" defTabSz="468313" eaLnBrk="1" hangingPunct="1">
              <a:buFontTx/>
              <a:buNone/>
            </a:pPr>
            <a:endParaRPr lang="en-US" altLang="sv-SE" sz="2400"/>
          </a:p>
          <a:p>
            <a:pPr marL="190500" indent="-190500" defTabSz="468313" eaLnBrk="1" hangingPunct="1"/>
            <a:r>
              <a:rPr lang="en-US" altLang="sv-SE" sz="2400"/>
              <a:t>SQL integer, etc </a:t>
            </a:r>
            <a:r>
              <a:rPr lang="en-US" altLang="sv-SE" sz="2400">
                <a:sym typeface="Wingdings" panose="05000000000000000000" pitchFamily="2" charset="2"/>
              </a:rPr>
              <a:t></a:t>
            </a:r>
            <a:r>
              <a:rPr lang="en-US" altLang="sv-SE" sz="2400"/>
              <a:t> Java int (eller short/long)</a:t>
            </a:r>
          </a:p>
          <a:p>
            <a:pPr marL="190500" indent="-190500" defTabSz="468313" eaLnBrk="1" hangingPunct="1"/>
            <a:r>
              <a:rPr lang="en-US" altLang="sv-SE" sz="2400"/>
              <a:t>SQL number, real, etc </a:t>
            </a:r>
            <a:r>
              <a:rPr lang="en-US" altLang="sv-SE" sz="2400">
                <a:sym typeface="Wingdings" panose="05000000000000000000" pitchFamily="2" charset="2"/>
              </a:rPr>
              <a:t> </a:t>
            </a:r>
            <a:r>
              <a:rPr lang="en-US" altLang="sv-SE" sz="2400"/>
              <a:t>Java float/double/BigDecimal</a:t>
            </a:r>
          </a:p>
          <a:p>
            <a:pPr marL="190500" indent="-190500" defTabSz="468313" eaLnBrk="1" hangingPunct="1"/>
            <a:r>
              <a:rPr lang="en-US" altLang="sv-SE" sz="2400"/>
              <a:t>SQL varchar, char, string, etc </a:t>
            </a:r>
            <a:r>
              <a:rPr lang="en-US" altLang="sv-SE" sz="2400">
                <a:sym typeface="Wingdings" panose="05000000000000000000" pitchFamily="2" charset="2"/>
              </a:rPr>
              <a:t> </a:t>
            </a:r>
            <a:r>
              <a:rPr lang="en-US" altLang="sv-SE" sz="2400"/>
              <a:t>Java String</a:t>
            </a:r>
          </a:p>
          <a:p>
            <a:pPr marL="190500" indent="-190500" defTabSz="468313" eaLnBrk="1" hangingPunct="1"/>
            <a:r>
              <a:rPr lang="en-US" altLang="sv-SE" sz="2400"/>
              <a:t>SQL date, time, timestamp, etc </a:t>
            </a:r>
            <a:r>
              <a:rPr lang="en-US" altLang="sv-SE" sz="2400">
                <a:sym typeface="Wingdings" panose="05000000000000000000" pitchFamily="2" charset="2"/>
              </a:rPr>
              <a:t></a:t>
            </a:r>
            <a:r>
              <a:rPr lang="en-US" altLang="sv-SE" sz="2400"/>
              <a:t> Java java.sql.Date, 							java.sql.Time, java.sql.Timestamp</a:t>
            </a:r>
          </a:p>
          <a:p>
            <a:pPr marL="190500" indent="-190500" defTabSz="468313" eaLnBrk="1" hangingPunct="1"/>
            <a:r>
              <a:rPr lang="en-US" altLang="sv-SE" sz="2400"/>
              <a:t>SQL bit, boolean </a:t>
            </a:r>
            <a:r>
              <a:rPr lang="en-US" altLang="sv-SE" sz="2400">
                <a:sym typeface="Wingdings" panose="05000000000000000000" pitchFamily="2" charset="2"/>
              </a:rPr>
              <a:t> Java boolean</a:t>
            </a:r>
            <a:endParaRPr lang="en-US" altLang="sv-SE" sz="2400"/>
          </a:p>
          <a:p>
            <a:pPr marL="190500" indent="-190500" defTabSz="468313" eaLnBrk="1" hangingPunct="1"/>
            <a:endParaRPr lang="en-US" altLang="sv-SE" sz="2400"/>
          </a:p>
          <a:p>
            <a:pPr marL="190500" indent="-190500" defTabSz="468313" eaLnBrk="1" hangingPunct="1">
              <a:buFontTx/>
              <a:buNone/>
            </a:pPr>
            <a:r>
              <a:rPr lang="en-US" altLang="sv-SE" sz="2400"/>
              <a:t>Läs mer i API för java.sql.ResultSet eller på </a:t>
            </a:r>
            <a:r>
              <a:rPr lang="en-US" altLang="sv-SE" sz="1400"/>
              <a:t>http://docs.oracle.com/javase/8/docs/technotes/guides/jdbc/index.html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3">
            <a:extLst>
              <a:ext uri="{FF2B5EF4-FFF2-40B4-BE49-F238E27FC236}">
                <a16:creationId xmlns:a16="http://schemas.microsoft.com/office/drawing/2014/main" id="{363C9E9D-751F-4060-814B-6494B1B0C5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B1641BF-0A23-4394-B234-C0919308DBEC}" type="slidenum">
              <a:rPr lang="en-GB" altLang="sv-SE" sz="1400" smtClean="0"/>
              <a:pPr/>
              <a:t>21</a:t>
            </a:fld>
            <a:endParaRPr lang="en-GB" altLang="sv-SE" sz="1400"/>
          </a:p>
        </p:txBody>
      </p:sp>
      <p:sp>
        <p:nvSpPr>
          <p:cNvPr id="45059" name="Rectangle 33">
            <a:extLst>
              <a:ext uri="{FF2B5EF4-FFF2-40B4-BE49-F238E27FC236}">
                <a16:creationId xmlns:a16="http://schemas.microsoft.com/office/drawing/2014/main" id="{D5C5F1EA-3736-4266-8A03-8E13BF9AD47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20763" y="0"/>
            <a:ext cx="794385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sv-SE"/>
              <a:t>SQL-satser utan resultat</a:t>
            </a:r>
          </a:p>
        </p:txBody>
      </p:sp>
      <p:sp>
        <p:nvSpPr>
          <p:cNvPr id="45060" name="Rectangle 34">
            <a:extLst>
              <a:ext uri="{FF2B5EF4-FFF2-40B4-BE49-F238E27FC236}">
                <a16:creationId xmlns:a16="http://schemas.microsoft.com/office/drawing/2014/main" id="{C404CE70-4231-4FAF-A6AC-5C8B6819981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268413"/>
            <a:ext cx="8507413" cy="485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90500" indent="-190500" defTabSz="468313" eaLnBrk="1" hangingPunct="1">
              <a:buFontTx/>
              <a:buNone/>
            </a:pPr>
            <a:r>
              <a:rPr lang="en-US" altLang="sv-SE" sz="2400"/>
              <a:t>Statement och PreparedStatement har även metoder  som executeUpdate(String query) och executeUpdate() som är lämpliga när man inte förväntar sig en ResultSet, dvs för andra SQL-satser än SELECT.</a:t>
            </a:r>
            <a:endParaRPr lang="en-US" altLang="sv-SE" sz="1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3">
            <a:extLst>
              <a:ext uri="{FF2B5EF4-FFF2-40B4-BE49-F238E27FC236}">
                <a16:creationId xmlns:a16="http://schemas.microsoft.com/office/drawing/2014/main" id="{717DB89D-7E9F-4D1A-8C49-F4FD1119E3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2D1872E-2D0B-4BE3-B89D-E116FBD5DA1C}" type="slidenum">
              <a:rPr lang="en-GB" altLang="sv-SE" sz="1400" smtClean="0"/>
              <a:pPr/>
              <a:t>22</a:t>
            </a:fld>
            <a:endParaRPr lang="en-GB" altLang="sv-SE" sz="14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B68557CC-CFB8-4E9D-BCE3-9D5F9F0A229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42988" y="115888"/>
            <a:ext cx="7859712" cy="61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sv-SE" altLang="sv-SE"/>
              <a:t>SQL Injection attacks</a:t>
            </a:r>
          </a:p>
        </p:txBody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083D6012-2FF7-4DE9-8511-61A309CC58B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23850" y="1341438"/>
            <a:ext cx="8578850" cy="4784725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sv-SE" altLang="sv-SE" sz="2100" dirty="0" err="1"/>
              <a:t>Konkatenering</a:t>
            </a:r>
            <a:r>
              <a:rPr lang="sv-SE" altLang="sv-SE" sz="2100" dirty="0"/>
              <a:t> av användarinput i SQL-satser</a:t>
            </a:r>
          </a:p>
          <a:p>
            <a:pPr lvl="1" eaLnBrk="1" hangingPunct="1">
              <a:defRPr/>
            </a:pPr>
            <a:r>
              <a:rPr lang="sv-SE" altLang="sv-SE" sz="1500" dirty="0"/>
              <a:t>String </a:t>
            </a:r>
            <a:r>
              <a:rPr lang="sv-SE" altLang="sv-SE" sz="1500" dirty="0" err="1"/>
              <a:t>sql</a:t>
            </a:r>
            <a:r>
              <a:rPr lang="sv-SE" altLang="sv-SE" sz="1500" dirty="0"/>
              <a:t> = "</a:t>
            </a:r>
            <a:r>
              <a:rPr lang="sv-SE" altLang="sv-SE" sz="1500" dirty="0">
                <a:solidFill>
                  <a:srgbClr val="006600"/>
                </a:solidFill>
              </a:rPr>
              <a:t>UPDATE Person SET epost = '</a:t>
            </a:r>
            <a:r>
              <a:rPr lang="sv-SE" altLang="sv-SE" sz="1500" dirty="0"/>
              <a:t>"+epost+"</a:t>
            </a:r>
            <a:r>
              <a:rPr lang="sv-SE" altLang="sv-SE" sz="1500" dirty="0">
                <a:solidFill>
                  <a:srgbClr val="006600"/>
                </a:solidFill>
              </a:rPr>
              <a:t>' WHERE </a:t>
            </a:r>
            <a:r>
              <a:rPr lang="sv-SE" altLang="sv-SE" sz="1500" dirty="0" err="1">
                <a:solidFill>
                  <a:srgbClr val="006600"/>
                </a:solidFill>
              </a:rPr>
              <a:t>pnr</a:t>
            </a:r>
            <a:r>
              <a:rPr lang="sv-SE" altLang="sv-SE" sz="1500" dirty="0">
                <a:solidFill>
                  <a:srgbClr val="006600"/>
                </a:solidFill>
              </a:rPr>
              <a:t> = '</a:t>
            </a:r>
            <a:r>
              <a:rPr lang="sv-SE" altLang="sv-SE" sz="1500" dirty="0"/>
              <a:t>"+</a:t>
            </a:r>
            <a:r>
              <a:rPr lang="sv-SE" altLang="sv-SE" sz="1500" dirty="0" err="1"/>
              <a:t>pnr</a:t>
            </a:r>
            <a:r>
              <a:rPr lang="sv-SE" altLang="sv-SE" sz="1500" dirty="0"/>
              <a:t>+"</a:t>
            </a:r>
            <a:r>
              <a:rPr lang="sv-SE" altLang="sv-SE" sz="1500" dirty="0">
                <a:solidFill>
                  <a:srgbClr val="006600"/>
                </a:solidFill>
              </a:rPr>
              <a:t>'</a:t>
            </a:r>
            <a:r>
              <a:rPr lang="sv-SE" altLang="sv-SE" sz="1500" dirty="0"/>
              <a:t>"</a:t>
            </a:r>
          </a:p>
          <a:p>
            <a:pPr lvl="1" eaLnBrk="1" hangingPunct="1">
              <a:defRPr/>
            </a:pPr>
            <a:r>
              <a:rPr lang="sv-SE" altLang="sv-SE" sz="1500" dirty="0"/>
              <a:t>Vad händer om </a:t>
            </a:r>
            <a:r>
              <a:rPr lang="sv-SE" altLang="sv-SE" sz="1500" dirty="0" err="1"/>
              <a:t>pnr</a:t>
            </a:r>
            <a:r>
              <a:rPr lang="sv-SE" altLang="sv-SE" sz="1500" dirty="0"/>
              <a:t> är 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sv-SE" altLang="sv-SE" sz="1200" dirty="0"/>
              <a:t>	</a:t>
            </a:r>
            <a:r>
              <a:rPr lang="sv-SE" altLang="sv-SE" sz="2000" dirty="0"/>
              <a:t>' OR '1'='1</a:t>
            </a:r>
            <a:endParaRPr lang="sv-SE" altLang="sv-SE" sz="1000" dirty="0"/>
          </a:p>
          <a:p>
            <a:pPr lvl="1" eaLnBrk="1" hangingPunct="1">
              <a:defRPr/>
            </a:pPr>
            <a:r>
              <a:rPr lang="sv-SE" altLang="sv-SE" sz="1500" dirty="0"/>
              <a:t>String </a:t>
            </a:r>
            <a:r>
              <a:rPr lang="sv-SE" altLang="sv-SE" sz="1500" dirty="0" err="1"/>
              <a:t>sql</a:t>
            </a:r>
            <a:r>
              <a:rPr lang="sv-SE" altLang="sv-SE" sz="1500" dirty="0"/>
              <a:t> = "</a:t>
            </a:r>
            <a:r>
              <a:rPr lang="sv-SE" altLang="sv-SE" sz="1500" dirty="0">
                <a:solidFill>
                  <a:srgbClr val="006600"/>
                </a:solidFill>
              </a:rPr>
              <a:t>SELECT * FROM Person WHERE epost = '</a:t>
            </a:r>
            <a:r>
              <a:rPr lang="sv-SE" altLang="sv-SE" sz="1500" dirty="0"/>
              <a:t>"+mail+"</a:t>
            </a:r>
            <a:r>
              <a:rPr lang="sv-SE" altLang="sv-SE" sz="1500" dirty="0">
                <a:solidFill>
                  <a:srgbClr val="006600"/>
                </a:solidFill>
              </a:rPr>
              <a:t>' AND lösenord = '</a:t>
            </a:r>
            <a:r>
              <a:rPr lang="sv-SE" altLang="sv-SE" sz="1500" dirty="0"/>
              <a:t>"+</a:t>
            </a:r>
            <a:r>
              <a:rPr lang="sv-SE" altLang="sv-SE" sz="1500" dirty="0" err="1"/>
              <a:t>password</a:t>
            </a:r>
            <a:r>
              <a:rPr lang="sv-SE" altLang="sv-SE" sz="1500" dirty="0"/>
              <a:t>+"</a:t>
            </a:r>
            <a:r>
              <a:rPr lang="sv-SE" altLang="sv-SE" sz="1500" dirty="0">
                <a:solidFill>
                  <a:srgbClr val="006600"/>
                </a:solidFill>
              </a:rPr>
              <a:t>'</a:t>
            </a:r>
            <a:r>
              <a:rPr lang="sv-SE" altLang="sv-SE" sz="1500" dirty="0"/>
              <a:t>"</a:t>
            </a:r>
          </a:p>
          <a:p>
            <a:pPr lvl="1" eaLnBrk="1" hangingPunct="1">
              <a:defRPr/>
            </a:pPr>
            <a:r>
              <a:rPr lang="sv-SE" altLang="sv-SE" sz="1500" dirty="0"/>
              <a:t>Vad händer om </a:t>
            </a:r>
            <a:r>
              <a:rPr lang="sv-SE" altLang="sv-SE" sz="1500" dirty="0" err="1"/>
              <a:t>password</a:t>
            </a:r>
            <a:r>
              <a:rPr lang="sv-SE" altLang="sv-SE" sz="1500" dirty="0"/>
              <a:t> är 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sv-SE" altLang="sv-SE" sz="1200" dirty="0"/>
              <a:t>	</a:t>
            </a:r>
            <a:r>
              <a:rPr lang="sv-SE" altLang="sv-SE" sz="2000" dirty="0"/>
              <a:t>' OR epost='rektor@su.se</a:t>
            </a:r>
            <a:endParaRPr lang="sv-SE" altLang="sv-SE" sz="1000" dirty="0"/>
          </a:p>
          <a:p>
            <a:pPr lvl="1" eaLnBrk="1" hangingPunct="1">
              <a:defRPr/>
            </a:pPr>
            <a:endParaRPr lang="sv-SE" altLang="sv-SE" sz="1500" dirty="0"/>
          </a:p>
          <a:p>
            <a:pPr eaLnBrk="1" hangingPunct="1">
              <a:defRPr/>
            </a:pPr>
            <a:r>
              <a:rPr lang="sv-SE" altLang="sv-SE" sz="2100" dirty="0" err="1"/>
              <a:t>Parametrisering</a:t>
            </a:r>
            <a:r>
              <a:rPr lang="sv-SE" altLang="sv-SE" sz="2100" dirty="0"/>
              <a:t> skyddar</a:t>
            </a:r>
          </a:p>
          <a:p>
            <a:pPr lvl="1" eaLnBrk="1" hangingPunct="1">
              <a:defRPr/>
            </a:pPr>
            <a:r>
              <a:rPr lang="sv-SE" altLang="sv-SE" sz="1500" dirty="0"/>
              <a:t>String </a:t>
            </a:r>
            <a:r>
              <a:rPr lang="sv-SE" altLang="sv-SE" sz="1500" dirty="0" err="1"/>
              <a:t>sql</a:t>
            </a:r>
            <a:r>
              <a:rPr lang="sv-SE" altLang="sv-SE" sz="1500" dirty="0"/>
              <a:t> = "UPDATE Person SET epost = ? WHERE </a:t>
            </a:r>
            <a:r>
              <a:rPr lang="sv-SE" altLang="sv-SE" sz="1500" dirty="0" err="1"/>
              <a:t>pnr</a:t>
            </a:r>
            <a:r>
              <a:rPr lang="sv-SE" altLang="sv-SE" sz="1500" dirty="0"/>
              <a:t> = ?"</a:t>
            </a:r>
          </a:p>
          <a:p>
            <a:pPr lvl="1" eaLnBrk="1" hangingPunct="1">
              <a:defRPr/>
            </a:pPr>
            <a:r>
              <a:rPr lang="sv-SE" altLang="sv-SE" sz="1500" dirty="0"/>
              <a:t>String </a:t>
            </a:r>
            <a:r>
              <a:rPr lang="sv-SE" altLang="sv-SE" sz="1500" dirty="0" err="1"/>
              <a:t>sql</a:t>
            </a:r>
            <a:r>
              <a:rPr lang="sv-SE" altLang="sv-SE" sz="1500" dirty="0"/>
              <a:t> = "SELECT * FROM Person WHERE epost = ? AND lösenord = ?"</a:t>
            </a:r>
          </a:p>
          <a:p>
            <a:pPr lvl="1" eaLnBrk="1" hangingPunct="1">
              <a:defRPr/>
            </a:pPr>
            <a:r>
              <a:rPr lang="sv-SE" altLang="sv-SE" sz="1500" dirty="0" err="1"/>
              <a:t>Parametrisera</a:t>
            </a:r>
            <a:r>
              <a:rPr lang="sv-SE" altLang="sv-SE" sz="1500" dirty="0"/>
              <a:t> och exekvera med </a:t>
            </a:r>
            <a:r>
              <a:rPr lang="sv-SE" altLang="sv-SE" sz="1500" dirty="0" err="1"/>
              <a:t>PreparedStatement</a:t>
            </a:r>
            <a:endParaRPr lang="sv-SE" altLang="sv-SE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6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6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17664</TotalTime>
  <Words>1281</Words>
  <Application>Microsoft Office PowerPoint</Application>
  <PresentationFormat>On-screen Show (4:3)</PresentationFormat>
  <Paragraphs>201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 Unicode MS</vt:lpstr>
      <vt:lpstr>Arial</vt:lpstr>
      <vt:lpstr>Times New Roman</vt:lpstr>
      <vt:lpstr>1_Default Design</vt:lpstr>
      <vt:lpstr>Embedded SQL i Java</vt:lpstr>
      <vt:lpstr>Vad är embedded SQL?</vt:lpstr>
      <vt:lpstr>Varför embedded SQL?</vt:lpstr>
      <vt:lpstr>Java embedded SQL</vt:lpstr>
      <vt:lpstr>Java embedded SQL Arkitektur</vt:lpstr>
      <vt:lpstr>JDBC-programsekvens</vt:lpstr>
      <vt:lpstr>PowerPoint Presentation</vt:lpstr>
      <vt:lpstr>PowerPoint Presentation</vt:lpstr>
      <vt:lpstr>1. Importera Paket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Datatyper</vt:lpstr>
      <vt:lpstr>SQL-satser utan resultat</vt:lpstr>
      <vt:lpstr>SQL Injection attacks</vt:lpstr>
    </vt:vector>
  </TitlesOfParts>
  <Company>SU/KTH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Föreläsning Java &amp; DB</dc:title>
  <dc:creator>nikos dimitrakas</dc:creator>
  <cp:lastModifiedBy>nikos dimitrakas</cp:lastModifiedBy>
  <cp:revision>310</cp:revision>
  <cp:lastPrinted>2021-10-11T11:01:55Z</cp:lastPrinted>
  <dcterms:created xsi:type="dcterms:W3CDTF">1999-01-06T15:00:23Z</dcterms:created>
  <dcterms:modified xsi:type="dcterms:W3CDTF">2024-03-20T09:41:41Z</dcterms:modified>
</cp:coreProperties>
</file>