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7" r:id="rId3"/>
    <p:sldId id="320" r:id="rId4"/>
    <p:sldId id="321" r:id="rId5"/>
    <p:sldId id="322" r:id="rId6"/>
    <p:sldId id="323" r:id="rId7"/>
    <p:sldId id="343" r:id="rId8"/>
    <p:sldId id="318" r:id="rId9"/>
    <p:sldId id="342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44" r:id="rId21"/>
    <p:sldId id="340" r:id="rId22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90" autoAdjust="0"/>
    <p:restoredTop sz="94595" autoAdjust="0"/>
  </p:normalViewPr>
  <p:slideViewPr>
    <p:cSldViewPr>
      <p:cViewPr varScale="1">
        <p:scale>
          <a:sx n="104" d="100"/>
          <a:sy n="104" d="100"/>
        </p:scale>
        <p:origin x="1002" y="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260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-1950" y="-84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E59801A-B7C3-4A53-ADA5-2040D372540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F64ECBBD-331C-4906-A0F0-B238835A15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914D941-1982-46AF-BCC6-579A8458131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7438" y="1062038"/>
            <a:ext cx="4948237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C7AD5C1B-696A-4574-B056-89820A406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E37B9AF2-AAC9-4A42-8087-B94A7BE5C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8181BA54-0D28-4DAE-AB10-FF440EA66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02CDBF68-7797-438D-BBB3-C936769D2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417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6693C071-6FC1-47E1-9094-DFF9A2C46619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95E8535-D1A5-4009-A054-7FBFCF8E21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3172A8C-3377-4F61-A361-5BA2E3D7EC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245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00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144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29">
            <a:extLst>
              <a:ext uri="{FF2B5EF4-FFF2-40B4-BE49-F238E27FC236}">
                <a16:creationId xmlns:a16="http://schemas.microsoft.com/office/drawing/2014/main" id="{8FA35529-91FA-4726-AD2A-610C464B94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5EFDCF1C-5355-4EAB-A302-6B64BE7082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456" y="556372"/>
            <a:ext cx="522352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fld id="{3893A006-0614-499F-80B8-D408873B5E7F}" type="slidenum">
              <a:rPr lang="sv-SE" altLang="en-US" sz="1000" smtClean="0"/>
              <a:pPr algn="l"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834FD16-A185-4B54-A2B9-50A7823F4A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F7F2D5A2-4F32-4252-B613-10FEB2E13428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04850" y="549275"/>
            <a:ext cx="8420100" cy="172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SDXML VT2024</a:t>
            </a:r>
            <a:br>
              <a:rPr lang="en-US" altLang="sv-SE"/>
            </a:br>
            <a:r>
              <a:rPr lang="en-US" altLang="sv-SE"/>
              <a:t>Models and languages for </a:t>
            </a:r>
            <a:br>
              <a:rPr lang="en-US" altLang="sv-SE"/>
            </a:br>
            <a:r>
              <a:rPr lang="en-US" altLang="sv-SE"/>
              <a:t>semi-structured data and XML</a:t>
            </a:r>
            <a:br>
              <a:rPr lang="en-US" altLang="sv-SE"/>
            </a:br>
            <a:br>
              <a:rPr lang="en-US" altLang="sv-SE"/>
            </a:br>
            <a:endParaRPr lang="en-US" altLang="sv-SE"/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A43F53F-BC33-4203-BB6F-19AA6B1EA24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2413" y="4005263"/>
            <a:ext cx="6934200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nikos dimitrakas</a:t>
            </a:r>
            <a:br>
              <a:rPr lang="en-US" altLang="sv-SE"/>
            </a:br>
            <a:r>
              <a:rPr lang="en-US" altLang="sv-SE"/>
              <a:t>nikos@dsv.su.se</a:t>
            </a:r>
            <a:br>
              <a:rPr lang="en-US" altLang="sv-SE"/>
            </a:br>
            <a:r>
              <a:rPr lang="en-US" altLang="sv-SE"/>
              <a:t>08-161295</a:t>
            </a:r>
          </a:p>
        </p:txBody>
      </p:sp>
      <p:sp>
        <p:nvSpPr>
          <p:cNvPr id="4100" name="TextBox 4">
            <a:extLst>
              <a:ext uri="{FF2B5EF4-FFF2-40B4-BE49-F238E27FC236}">
                <a16:creationId xmlns:a16="http://schemas.microsoft.com/office/drawing/2014/main" id="{20643ECF-38D0-4E7E-B876-924816A75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Corresponding reading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Excerpt from Data on the Web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Chapter 1, 4, 5, 6, 10 (especially 10.6) of the course book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Parts of chapter 30 of Database Systems (Connolly, Begg) 6th edition (chapter 31 in 5th edition)</a:t>
            </a:r>
          </a:p>
          <a:p>
            <a:pPr>
              <a:lnSpc>
                <a:spcPct val="90000"/>
              </a:lnSpc>
            </a:pPr>
            <a:endParaRPr lang="en-US" altLang="sv-SE" sz="1600" b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5084F9-F73A-47A6-8665-025C24564092}"/>
              </a:ext>
            </a:extLst>
          </p:cNvPr>
          <p:cNvSpPr txBox="1">
            <a:spLocks/>
          </p:cNvSpPr>
          <p:nvPr/>
        </p:nvSpPr>
        <p:spPr bwMode="auto">
          <a:xfrm>
            <a:off x="779463" y="2535238"/>
            <a:ext cx="8420100" cy="1470025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v-SE" altLang="sv-SE" kern="0" dirty="0"/>
              <a:t>DTD &amp; XML Schema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F0D2AF5-2C3B-4F36-9366-C1EC97FCEB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DTD (Document Type Definition)</a:t>
            </a:r>
          </a:p>
        </p:txBody>
      </p:sp>
      <p:sp>
        <p:nvSpPr>
          <p:cNvPr id="6147" name="Content Placeholder 3">
            <a:extLst>
              <a:ext uri="{FF2B5EF4-FFF2-40B4-BE49-F238E27FC236}">
                <a16:creationId xmlns:a16="http://schemas.microsoft.com/office/drawing/2014/main" id="{DB6D4C5A-DA0D-4CAD-9640-FAE2DA9BEB7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Defines elements and their structure</a:t>
            </a:r>
          </a:p>
          <a:p>
            <a:pPr lvl="1"/>
            <a:r>
              <a:rPr lang="en-US" altLang="sv-SE"/>
              <a:t>subelements</a:t>
            </a:r>
          </a:p>
          <a:p>
            <a:pPr lvl="1"/>
            <a:r>
              <a:rPr lang="en-US" altLang="sv-SE"/>
              <a:t>content</a:t>
            </a:r>
          </a:p>
          <a:p>
            <a:pPr lvl="1"/>
            <a:r>
              <a:rPr lang="en-US" altLang="sv-SE"/>
              <a:t>attributes</a:t>
            </a:r>
          </a:p>
          <a:p>
            <a:r>
              <a:rPr lang="en-US" altLang="sv-SE"/>
              <a:t>Own syntax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DFE9490-8042-4E5F-8560-A9F8F269861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DTD - elements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13A45B8E-F009-4655-BC90-0167FD5241F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Empty element</a:t>
            </a:r>
            <a:br>
              <a:rPr lang="en-US" altLang="sv-SE"/>
            </a:br>
            <a:r>
              <a:rPr lang="en-US" altLang="sv-SE"/>
              <a:t>&lt;!ELEMENT Person EMPTY&gt;</a:t>
            </a:r>
          </a:p>
          <a:p>
            <a:r>
              <a:rPr lang="en-US" altLang="sv-SE"/>
              <a:t>Subelements</a:t>
            </a:r>
            <a:br>
              <a:rPr lang="en-US" altLang="sv-SE"/>
            </a:br>
            <a:r>
              <a:rPr lang="en-US" altLang="sv-SE"/>
              <a:t>&lt;!ELEMENT Person (Name, Address)&gt;</a:t>
            </a:r>
          </a:p>
          <a:p>
            <a:r>
              <a:rPr lang="en-US" altLang="sv-SE"/>
              <a:t>Optional subelements (zero or one occurrences)</a:t>
            </a:r>
            <a:br>
              <a:rPr lang="en-US" altLang="sv-SE"/>
            </a:br>
            <a:r>
              <a:rPr lang="en-US" altLang="sv-SE"/>
              <a:t>&lt;!ELEMENT Person (Name, Address?)&gt;</a:t>
            </a:r>
          </a:p>
          <a:p>
            <a:r>
              <a:rPr lang="en-US" altLang="sv-SE"/>
              <a:t>Subelements with zero or more occurrences</a:t>
            </a:r>
            <a:br>
              <a:rPr lang="en-US" altLang="sv-SE"/>
            </a:br>
            <a:r>
              <a:rPr lang="en-US" altLang="sv-SE"/>
              <a:t>&lt;!ELEMENT Person (Name, Address, Phone*)&gt;</a:t>
            </a:r>
          </a:p>
          <a:p>
            <a:r>
              <a:rPr lang="en-US" altLang="sv-SE"/>
              <a:t>Subelements with one or more occurrences</a:t>
            </a:r>
            <a:br>
              <a:rPr lang="en-US" altLang="sv-SE"/>
            </a:br>
            <a:r>
              <a:rPr lang="en-US" altLang="sv-SE"/>
              <a:t>&lt;!ELEMENT Person (Name, Address, Phone+)&gt;</a:t>
            </a:r>
          </a:p>
          <a:p>
            <a:r>
              <a:rPr lang="en-US" altLang="sv-SE"/>
              <a:t>Elements with text content</a:t>
            </a:r>
            <a:br>
              <a:rPr lang="en-US" altLang="sv-SE"/>
            </a:br>
            <a:r>
              <a:rPr lang="en-US" altLang="sv-SE"/>
              <a:t>&lt;!ELEMENT Person (#PCDATA)&gt;</a:t>
            </a:r>
          </a:p>
          <a:p>
            <a:r>
              <a:rPr lang="en-US" altLang="sv-SE"/>
              <a:t>Element with any type of content</a:t>
            </a:r>
            <a:br>
              <a:rPr lang="en-US" altLang="sv-SE"/>
            </a:br>
            <a:r>
              <a:rPr lang="en-US" altLang="sv-SE"/>
              <a:t>&lt;!ELEMENT Person ANY&gt;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BBC622DB-0557-4853-9054-048628C7E24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DTD -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604A7-2634-4903-9E64-C87E59746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Alternative </a:t>
            </a:r>
            <a:r>
              <a:rPr lang="en-US" dirty="0" err="1"/>
              <a:t>subelements</a:t>
            </a:r>
            <a:br>
              <a:rPr lang="en-US" dirty="0"/>
            </a:br>
            <a:r>
              <a:rPr lang="en-US" dirty="0"/>
              <a:t>&lt;!ELEMENT Person (Name, (</a:t>
            </a:r>
            <a:r>
              <a:rPr lang="en-US" dirty="0" err="1"/>
              <a:t>Employee|Student</a:t>
            </a:r>
            <a:r>
              <a:rPr lang="en-US" dirty="0"/>
              <a:t>))&gt;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Name, Address, Phone, Employee, Student must of course be defines as well.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BB631D9A-9DDF-4990-97D4-8428D8071CA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DTD -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950B7-F11A-4E7A-88C5-1B67BC2A2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are defined per element type</a:t>
            </a:r>
          </a:p>
          <a:p>
            <a:pPr>
              <a:defRPr/>
            </a:pPr>
            <a:r>
              <a:rPr lang="en-US" dirty="0"/>
              <a:t>One or more attributes can be defined in the same ATTLIST</a:t>
            </a:r>
          </a:p>
          <a:p>
            <a:pPr>
              <a:defRPr/>
            </a:pPr>
            <a:r>
              <a:rPr lang="en-US" dirty="0"/>
              <a:t>Compulsory attribute</a:t>
            </a:r>
            <a:br>
              <a:rPr lang="en-US" dirty="0"/>
            </a:br>
            <a:r>
              <a:rPr lang="en-US" dirty="0"/>
              <a:t>&lt;!ATTLIST Person </a:t>
            </a:r>
            <a:r>
              <a:rPr lang="en-US" dirty="0" err="1"/>
              <a:t>pnr</a:t>
            </a:r>
            <a:r>
              <a:rPr lang="en-US" dirty="0"/>
              <a:t> CDATA #REQUIRED&gt;</a:t>
            </a:r>
          </a:p>
          <a:p>
            <a:pPr>
              <a:defRPr/>
            </a:pPr>
            <a:r>
              <a:rPr lang="en-US" dirty="0"/>
              <a:t>Optional attributes</a:t>
            </a:r>
            <a:br>
              <a:rPr lang="en-US" dirty="0"/>
            </a:br>
            <a:r>
              <a:rPr lang="en-US" dirty="0"/>
              <a:t>&lt;!ATTLIST Person length CDATA #IMPLIED&gt;</a:t>
            </a:r>
          </a:p>
          <a:p>
            <a:pPr>
              <a:defRPr/>
            </a:pPr>
            <a:r>
              <a:rPr lang="en-US" dirty="0"/>
              <a:t>Optional attribute with default value</a:t>
            </a:r>
            <a:br>
              <a:rPr lang="en-US" dirty="0"/>
            </a:br>
            <a:r>
              <a:rPr lang="en-US" dirty="0"/>
              <a:t>&lt;!ATTLIST Person birthplace CDATA "Stockholm"&gt;</a:t>
            </a:r>
          </a:p>
          <a:p>
            <a:pPr>
              <a:defRPr/>
            </a:pPr>
            <a:r>
              <a:rPr lang="en-US" dirty="0"/>
              <a:t>Attribute with fixed value (constant)</a:t>
            </a:r>
            <a:br>
              <a:rPr lang="en-US" dirty="0"/>
            </a:br>
            <a:r>
              <a:rPr lang="en-US" dirty="0"/>
              <a:t>&lt;!ATTLIST Person employer CDATA #FIXED "IBM"&gt;</a:t>
            </a:r>
          </a:p>
          <a:p>
            <a:pPr>
              <a:defRPr/>
            </a:pPr>
            <a:r>
              <a:rPr lang="en-US" dirty="0"/>
              <a:t>Attribute with specific possible values</a:t>
            </a:r>
            <a:br>
              <a:rPr lang="en-US" dirty="0"/>
            </a:br>
            <a:r>
              <a:rPr lang="en-US" dirty="0"/>
              <a:t>&lt;!ATTLIST Person gender ("m", "f") #REQUIRED&gt;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7795315-5512-4E5B-929C-7142284856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DTD - attributes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BFC5C193-9226-49F0-A750-5841B8CCB65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More attributes in the same ATTLIST</a:t>
            </a:r>
            <a:br>
              <a:rPr lang="en-US" altLang="sv-SE"/>
            </a:br>
            <a:r>
              <a:rPr lang="en-US" altLang="sv-SE"/>
              <a:t>&lt;!ATTLIST Person </a:t>
            </a:r>
            <a:br>
              <a:rPr lang="en-US" altLang="sv-SE"/>
            </a:br>
            <a:r>
              <a:rPr lang="en-US" altLang="sv-SE"/>
              <a:t>pnr CDATA #REQUIRED</a:t>
            </a:r>
            <a:br>
              <a:rPr lang="en-US" altLang="sv-SE"/>
            </a:br>
            <a:r>
              <a:rPr lang="en-US" altLang="sv-SE"/>
              <a:t>birthplace CDATA "Stockholm"</a:t>
            </a:r>
            <a:br>
              <a:rPr lang="en-US" altLang="sv-SE"/>
            </a:br>
            <a:r>
              <a:rPr lang="en-US" altLang="sv-SE"/>
              <a:t>gender ("m", "f") #REQUIRED</a:t>
            </a:r>
            <a:br>
              <a:rPr lang="en-US" altLang="sv-SE"/>
            </a:br>
            <a:r>
              <a:rPr lang="en-US" altLang="sv-SE"/>
              <a:t>length CDATA #IMPLIED&gt;</a:t>
            </a:r>
          </a:p>
          <a:p>
            <a:r>
              <a:rPr lang="en-US" altLang="sv-SE"/>
              <a:t>Attributes with unique values</a:t>
            </a:r>
            <a:br>
              <a:rPr lang="en-US" altLang="sv-SE"/>
            </a:br>
            <a:r>
              <a:rPr lang="en-US" altLang="sv-SE"/>
              <a:t>&lt;!ATTLIST Person pnr ID #REQUIRED&gt;</a:t>
            </a:r>
          </a:p>
          <a:p>
            <a:r>
              <a:rPr lang="en-US" altLang="sv-SE"/>
              <a:t>Attributes that refer to unique ID attributes</a:t>
            </a:r>
            <a:br>
              <a:rPr lang="en-US" altLang="sv-SE"/>
            </a:br>
            <a:r>
              <a:rPr lang="en-US" altLang="sv-SE"/>
              <a:t>&lt;!ATTLIST Person boss IDREF #IMPLIED&gt;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6EF52F10-E665-4817-97D8-9A251B10B88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68450" y="142875"/>
            <a:ext cx="833755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DTD - link to the XML document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728BD626-D814-40B3-826B-AA5547792C5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DOCTYPE</a:t>
            </a:r>
          </a:p>
          <a:p>
            <a:pPr lvl="1"/>
            <a:r>
              <a:rPr lang="en-US" altLang="sv-SE"/>
              <a:t>&lt;!DOCTYPE Courses SYSTEM "courses.dtd"&gt;</a:t>
            </a:r>
          </a:p>
          <a:p>
            <a:r>
              <a:rPr lang="en-US" altLang="sv-SE"/>
              <a:t>Inline</a:t>
            </a:r>
          </a:p>
          <a:p>
            <a:pPr lvl="1"/>
            <a:r>
              <a:rPr lang="en-US" altLang="sv-SE"/>
              <a:t>&lt;!DOCTYPE Courses [</a:t>
            </a:r>
            <a:br>
              <a:rPr lang="en-US" altLang="sv-SE"/>
            </a:br>
            <a:r>
              <a:rPr lang="en-US" altLang="sv-SE"/>
              <a:t>declarations ELEMENT, ATTLIST, etc.</a:t>
            </a:r>
            <a:br>
              <a:rPr lang="en-US" altLang="sv-SE"/>
            </a:br>
            <a:r>
              <a:rPr lang="en-US" altLang="sv-SE"/>
              <a:t>]&gt;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C8EC3068-FBFA-49C0-BAA8-51868FA9F08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</a:t>
            </a:r>
          </a:p>
        </p:txBody>
      </p:sp>
      <p:sp>
        <p:nvSpPr>
          <p:cNvPr id="12291" name="Content Placeholder 5">
            <a:extLst>
              <a:ext uri="{FF2B5EF4-FFF2-40B4-BE49-F238E27FC236}">
                <a16:creationId xmlns:a16="http://schemas.microsoft.com/office/drawing/2014/main" id="{F31DEB79-23FD-4CF3-A782-90D3CDE4B3E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Defines elements and their structure</a:t>
            </a:r>
          </a:p>
          <a:p>
            <a:pPr lvl="1"/>
            <a:r>
              <a:rPr lang="en-US" altLang="sv-SE"/>
              <a:t>subelements</a:t>
            </a:r>
          </a:p>
          <a:p>
            <a:pPr lvl="1"/>
            <a:r>
              <a:rPr lang="en-US" altLang="sv-SE"/>
              <a:t>content</a:t>
            </a:r>
          </a:p>
          <a:p>
            <a:pPr lvl="1"/>
            <a:r>
              <a:rPr lang="en-US" altLang="sv-SE"/>
              <a:t>attributes</a:t>
            </a:r>
          </a:p>
          <a:p>
            <a:pPr lvl="1"/>
            <a:r>
              <a:rPr lang="en-US" altLang="sv-SE"/>
              <a:t>data types</a:t>
            </a:r>
          </a:p>
          <a:p>
            <a:pPr lvl="1"/>
            <a:r>
              <a:rPr lang="en-US" altLang="sv-SE"/>
              <a:t>number of occurrences</a:t>
            </a:r>
          </a:p>
          <a:p>
            <a:pPr lvl="1"/>
            <a:r>
              <a:rPr lang="en-US" altLang="sv-SE"/>
              <a:t>complex sequence rules</a:t>
            </a:r>
          </a:p>
          <a:p>
            <a:r>
              <a:rPr lang="en-US" altLang="sv-SE"/>
              <a:t>Uses XML syntax</a:t>
            </a:r>
          </a:p>
          <a:p>
            <a:pPr lvl="1"/>
            <a:r>
              <a:rPr lang="en-US" altLang="sv-SE"/>
              <a:t>XML Schema is an XML-based language</a:t>
            </a:r>
          </a:p>
          <a:p>
            <a:endParaRPr lang="en-US" altLang="sv-S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5A17BBC8-33C2-42DD-BEDD-F0E2A46983A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314FF-D40C-4478-9969-95DAE1832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Namespace</a:t>
            </a:r>
          </a:p>
          <a:p>
            <a:pPr lvl="1">
              <a:defRPr/>
            </a:pPr>
            <a:r>
              <a:rPr lang="en-US" dirty="0"/>
              <a:t>http://www.w3.org/2001/XMLSchema</a:t>
            </a:r>
          </a:p>
          <a:p>
            <a:pPr lvl="1">
              <a:defRPr/>
            </a:pPr>
            <a:r>
              <a:rPr lang="en-US" dirty="0"/>
              <a:t>recommended alias: </a:t>
            </a:r>
            <a:r>
              <a:rPr lang="en-US" dirty="0" err="1"/>
              <a:t>xs</a:t>
            </a:r>
            <a:endParaRPr lang="en-US" dirty="0"/>
          </a:p>
          <a:p>
            <a:pPr>
              <a:defRPr/>
            </a:pPr>
            <a:r>
              <a:rPr lang="en-US" dirty="0"/>
              <a:t>Root element</a:t>
            </a:r>
          </a:p>
          <a:p>
            <a:pPr lvl="1">
              <a:defRPr/>
            </a:pPr>
            <a:r>
              <a:rPr lang="en-US" dirty="0"/>
              <a:t>schema</a:t>
            </a:r>
          </a:p>
          <a:p>
            <a:pPr lvl="1">
              <a:defRPr/>
            </a:pPr>
            <a:r>
              <a:rPr lang="en-US" dirty="0"/>
              <a:t>attribute </a:t>
            </a:r>
            <a:r>
              <a:rPr lang="en-US" dirty="0" err="1"/>
              <a:t>targetNamespace</a:t>
            </a:r>
            <a:endParaRPr lang="en-US" dirty="0"/>
          </a:p>
          <a:p>
            <a:pPr>
              <a:defRPr/>
            </a:pPr>
            <a:r>
              <a:rPr lang="en-US" dirty="0"/>
              <a:t>Defines</a:t>
            </a:r>
          </a:p>
          <a:p>
            <a:pPr lvl="1">
              <a:defRPr/>
            </a:pPr>
            <a:r>
              <a:rPr lang="en-US" dirty="0"/>
              <a:t>elements</a:t>
            </a:r>
          </a:p>
          <a:p>
            <a:pPr lvl="1">
              <a:defRPr/>
            </a:pPr>
            <a:r>
              <a:rPr lang="en-US" dirty="0"/>
              <a:t>attributes</a:t>
            </a:r>
          </a:p>
          <a:p>
            <a:pPr lvl="1">
              <a:defRPr/>
            </a:pPr>
            <a:r>
              <a:rPr lang="en-US" dirty="0"/>
              <a:t>types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lvl="1" indent="0">
              <a:buFontTx/>
              <a:buNone/>
              <a:defRPr/>
            </a:pPr>
            <a:r>
              <a:rPr lang="en-US" dirty="0"/>
              <a:t>&lt;schema </a:t>
            </a:r>
            <a:r>
              <a:rPr lang="en-US" dirty="0" err="1"/>
              <a:t>xmlns</a:t>
            </a:r>
            <a:r>
              <a:rPr lang="en-US" dirty="0"/>
              <a:t>="http://www.w3.org/2001/XMLSchema"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targetNamespace</a:t>
            </a:r>
            <a:r>
              <a:rPr lang="en-US" dirty="0"/>
              <a:t>="…"&gt;</a:t>
            </a:r>
          </a:p>
          <a:p>
            <a:pPr marL="0" lvl="1" indent="0">
              <a:buFontTx/>
              <a:buNone/>
              <a:defRPr/>
            </a:pPr>
            <a:r>
              <a:rPr lang="en-US" dirty="0"/>
              <a:t>	definitions</a:t>
            </a:r>
          </a:p>
          <a:p>
            <a:pPr marL="0" lvl="1" indent="0">
              <a:buFontTx/>
              <a:buNone/>
              <a:defRPr/>
            </a:pPr>
            <a:r>
              <a:rPr lang="en-US" dirty="0"/>
              <a:t>&lt;/schema&gt;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BF05E2-9402-4F39-A5DE-75731813831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E1184-0999-40F5-A8B4-279B1B2FF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908050"/>
            <a:ext cx="8958262" cy="5592763"/>
          </a:xfrm>
        </p:spPr>
        <p:txBody>
          <a:bodyPr/>
          <a:lstStyle/>
          <a:p>
            <a:pPr>
              <a:defRPr/>
            </a:pPr>
            <a:r>
              <a:rPr lang="en-US" dirty="0"/>
              <a:t>The root element schema</a:t>
            </a:r>
          </a:p>
          <a:p>
            <a:pPr lvl="1">
              <a:defRPr/>
            </a:pPr>
            <a:r>
              <a:rPr lang="en-US" dirty="0" err="1"/>
              <a:t>attribut</a:t>
            </a:r>
            <a:r>
              <a:rPr lang="en-US" dirty="0"/>
              <a:t> </a:t>
            </a:r>
            <a:r>
              <a:rPr lang="en-US" dirty="0" err="1"/>
              <a:t>elementFormDefault</a:t>
            </a:r>
            <a:endParaRPr lang="en-US" dirty="0"/>
          </a:p>
          <a:p>
            <a:pPr lvl="2">
              <a:defRPr/>
            </a:pPr>
            <a:r>
              <a:rPr lang="en-US" dirty="0"/>
              <a:t>qualified</a:t>
            </a:r>
          </a:p>
          <a:p>
            <a:pPr lvl="2">
              <a:defRPr/>
            </a:pPr>
            <a:r>
              <a:rPr lang="en-US" dirty="0"/>
              <a:t>unqualified (default)</a:t>
            </a:r>
          </a:p>
          <a:p>
            <a:pPr lvl="1">
              <a:defRPr/>
            </a:pPr>
            <a:r>
              <a:rPr lang="en-US" dirty="0" err="1"/>
              <a:t>attribut</a:t>
            </a:r>
            <a:r>
              <a:rPr lang="en-US" dirty="0"/>
              <a:t> </a:t>
            </a:r>
            <a:r>
              <a:rPr lang="en-US" dirty="0" err="1"/>
              <a:t>attributeFormDefault</a:t>
            </a:r>
            <a:endParaRPr lang="en-US" dirty="0"/>
          </a:p>
          <a:p>
            <a:pPr lvl="2">
              <a:defRPr/>
            </a:pPr>
            <a:r>
              <a:rPr lang="en-US" dirty="0"/>
              <a:t>qualified</a:t>
            </a:r>
          </a:p>
          <a:p>
            <a:pPr lvl="2">
              <a:defRPr/>
            </a:pPr>
            <a:r>
              <a:rPr lang="en-US" dirty="0"/>
              <a:t>unqualified (default)</a:t>
            </a:r>
          </a:p>
          <a:p>
            <a:pPr lvl="1">
              <a:defRPr/>
            </a:pPr>
            <a:r>
              <a:rPr lang="en-US" dirty="0"/>
              <a:t>Are used to decide whether namespaces must be specified or not</a:t>
            </a:r>
          </a:p>
          <a:p>
            <a:pPr marL="0" lvl="1" indent="0">
              <a:buFontTx/>
              <a:buNone/>
              <a:defRPr/>
            </a:pPr>
            <a:r>
              <a:rPr lang="en-US" dirty="0"/>
              <a:t>&lt;</a:t>
            </a:r>
            <a:r>
              <a:rPr lang="en-US" dirty="0" err="1"/>
              <a:t>sdxml:Course</a:t>
            </a:r>
            <a:r>
              <a:rPr lang="en-US" dirty="0"/>
              <a:t> </a:t>
            </a:r>
            <a:r>
              <a:rPr lang="en-US" dirty="0" err="1"/>
              <a:t>xmlns:sdxml</a:t>
            </a:r>
            <a:r>
              <a:rPr lang="en-US" dirty="0"/>
              <a:t>="http://ns.dsv.su.se/SDXML"&gt;</a:t>
            </a:r>
          </a:p>
          <a:p>
            <a:pPr marL="0" lvl="1" indent="0">
              <a:buFontTx/>
              <a:buNone/>
              <a:defRPr/>
            </a:pPr>
            <a:r>
              <a:rPr lang="en-US" dirty="0"/>
              <a:t>	&lt;Teacher name="nikos"/&gt;</a:t>
            </a:r>
            <a:br>
              <a:rPr lang="en-US" dirty="0"/>
            </a:br>
            <a:r>
              <a:rPr lang="en-US" dirty="0"/>
              <a:t>&lt;/</a:t>
            </a:r>
            <a:r>
              <a:rPr lang="en-US" dirty="0" err="1"/>
              <a:t>sdxml:Course</a:t>
            </a:r>
            <a:r>
              <a:rPr lang="en-US" dirty="0"/>
              <a:t>&gt;</a:t>
            </a:r>
          </a:p>
          <a:p>
            <a:pPr marL="0" lvl="1" indent="0">
              <a:buFontTx/>
              <a:buNone/>
              <a:defRPr/>
            </a:pPr>
            <a:r>
              <a:rPr lang="en-US" dirty="0"/>
              <a:t>&lt;</a:t>
            </a:r>
            <a:r>
              <a:rPr lang="en-US" dirty="0" err="1"/>
              <a:t>sdxml:Course</a:t>
            </a:r>
            <a:r>
              <a:rPr lang="en-US" dirty="0"/>
              <a:t> </a:t>
            </a:r>
            <a:r>
              <a:rPr lang="en-US" dirty="0" err="1"/>
              <a:t>xmlns:sdxml</a:t>
            </a:r>
            <a:r>
              <a:rPr lang="en-US" dirty="0"/>
              <a:t>="http://ns.dsv.su.se/SDXML"&gt;</a:t>
            </a:r>
          </a:p>
          <a:p>
            <a:pPr marL="0" lvl="1" indent="0">
              <a:buFontTx/>
              <a:buNone/>
              <a:defRPr/>
            </a:pPr>
            <a:r>
              <a:rPr lang="en-US" dirty="0"/>
              <a:t>	&lt;</a:t>
            </a:r>
            <a:r>
              <a:rPr lang="en-US" dirty="0" err="1"/>
              <a:t>sdxml:Teacher</a:t>
            </a:r>
            <a:r>
              <a:rPr lang="en-US" dirty="0"/>
              <a:t> </a:t>
            </a:r>
            <a:r>
              <a:rPr lang="en-US" dirty="0" err="1"/>
              <a:t>sdxml:name</a:t>
            </a:r>
            <a:r>
              <a:rPr lang="en-US" dirty="0"/>
              <a:t>="nikos"/&gt;</a:t>
            </a:r>
            <a:br>
              <a:rPr lang="en-US" dirty="0"/>
            </a:br>
            <a:r>
              <a:rPr lang="en-US" dirty="0"/>
              <a:t>&lt;/</a:t>
            </a:r>
            <a:r>
              <a:rPr lang="en-US" dirty="0" err="1"/>
              <a:t>sdxml:Course</a:t>
            </a:r>
            <a:r>
              <a:rPr lang="en-US" dirty="0"/>
              <a:t>&gt;</a:t>
            </a:r>
          </a:p>
          <a:p>
            <a:pPr marL="0" lvl="1" indent="0">
              <a:buFontTx/>
              <a:buNone/>
              <a:defRPr/>
            </a:pPr>
            <a:endParaRPr lang="en-US" dirty="0"/>
          </a:p>
          <a:p>
            <a:pPr marL="0" lvl="1" indent="0">
              <a:buFontTx/>
              <a:buNone/>
              <a:defRPr/>
            </a:pPr>
            <a:r>
              <a:rPr lang="en-US" dirty="0"/>
              <a:t>Only relevant when planning to combine multiple namespaces and local elements/attributes</a:t>
            </a:r>
          </a:p>
          <a:p>
            <a:pPr marL="0" lvl="1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1C456951-174C-4178-AE22-0DA7B31099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- element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243B6ACF-1CA6-46DE-818E-8A63C3DFBE5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The element element defines elements</a:t>
            </a:r>
          </a:p>
          <a:p>
            <a:pPr lvl="1"/>
            <a:r>
              <a:rPr lang="en-US" altLang="sv-SE"/>
              <a:t>the attribute name defines the element's name</a:t>
            </a:r>
          </a:p>
          <a:p>
            <a:pPr lvl="1"/>
            <a:r>
              <a:rPr lang="en-US" altLang="sv-SE"/>
              <a:t>the attribute type or the content defines the element's type</a:t>
            </a:r>
          </a:p>
          <a:p>
            <a:r>
              <a:rPr lang="en-US" altLang="sv-SE"/>
              <a:t>Elements may be of the following types</a:t>
            </a:r>
          </a:p>
          <a:p>
            <a:pPr lvl="1"/>
            <a:r>
              <a:rPr lang="en-US" altLang="sv-SE"/>
              <a:t>A base type (string, integer, date, etc.)</a:t>
            </a:r>
          </a:p>
          <a:p>
            <a:pPr lvl="2"/>
            <a:r>
              <a:rPr lang="en-US" altLang="sv-SE"/>
              <a:t>&lt;element name="Firstname" type="string" /&gt;</a:t>
            </a:r>
          </a:p>
          <a:p>
            <a:pPr lvl="1"/>
            <a:r>
              <a:rPr lang="en-US" altLang="sv-SE"/>
              <a:t>A type defined somewhere else</a:t>
            </a:r>
          </a:p>
          <a:p>
            <a:pPr lvl="2"/>
            <a:r>
              <a:rPr lang="en-US" altLang="sv-SE"/>
              <a:t>&lt;element name="Firstname" type="MyType" /&gt;</a:t>
            </a:r>
          </a:p>
          <a:p>
            <a:pPr lvl="1"/>
            <a:r>
              <a:rPr lang="en-US" altLang="sv-SE"/>
              <a:t>A type defined in the content</a:t>
            </a:r>
          </a:p>
          <a:p>
            <a:pPr lvl="2"/>
            <a:r>
              <a:rPr lang="en-US" altLang="sv-SE"/>
              <a:t>&lt;element name="Firstname"&gt;</a:t>
            </a:r>
            <a:br>
              <a:rPr lang="en-US" altLang="sv-SE"/>
            </a:br>
            <a:r>
              <a:rPr lang="en-US" altLang="sv-SE"/>
              <a:t>	type definition</a:t>
            </a:r>
            <a:br>
              <a:rPr lang="en-US" altLang="sv-SE"/>
            </a:br>
            <a:r>
              <a:rPr lang="en-US" altLang="sv-SE"/>
              <a:t>&lt;/element&gt;</a:t>
            </a:r>
          </a:p>
          <a:p>
            <a:pPr lvl="2"/>
            <a:endParaRPr lang="en-US" altLang="sv-SE"/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91D26271-FA41-4B7F-9B28-2B09B8D02A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- attribute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B2B76006-D622-42E4-8F80-64C6094D1DF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The element attribute defines attributes</a:t>
            </a:r>
          </a:p>
          <a:p>
            <a:pPr lvl="1"/>
            <a:r>
              <a:rPr lang="en-US" altLang="sv-SE"/>
              <a:t>The attribute name defines the attribute's name</a:t>
            </a:r>
          </a:p>
          <a:p>
            <a:pPr lvl="1"/>
            <a:r>
              <a:rPr lang="en-US" altLang="sv-SE"/>
              <a:t>The attribute type or the content defines the attribute's type</a:t>
            </a:r>
          </a:p>
          <a:p>
            <a:pPr lvl="1"/>
            <a:r>
              <a:rPr lang="en-US" altLang="sv-SE"/>
              <a:t>The attribute use defines whether the attribute is optional (default) or required</a:t>
            </a:r>
          </a:p>
          <a:p>
            <a:r>
              <a:rPr lang="en-US" altLang="sv-SE"/>
              <a:t>Attributes may be of the following types</a:t>
            </a:r>
          </a:p>
          <a:p>
            <a:pPr lvl="1"/>
            <a:r>
              <a:rPr lang="en-US" altLang="sv-SE"/>
              <a:t>A base type (string, integer, date, etc.)</a:t>
            </a:r>
          </a:p>
          <a:p>
            <a:pPr lvl="2"/>
            <a:r>
              <a:rPr lang="en-US" altLang="sv-SE"/>
              <a:t>&lt;attribute name="Lastname" type="string" /&gt;</a:t>
            </a:r>
          </a:p>
          <a:p>
            <a:pPr lvl="1"/>
            <a:r>
              <a:rPr lang="en-US" altLang="sv-SE"/>
              <a:t>A type defined somewhere else</a:t>
            </a:r>
          </a:p>
          <a:p>
            <a:pPr lvl="2"/>
            <a:r>
              <a:rPr lang="en-US" altLang="sv-SE"/>
              <a:t>&lt;attribute name="Lastname" type="MyType" /&gt;</a:t>
            </a:r>
          </a:p>
          <a:p>
            <a:pPr lvl="1"/>
            <a:r>
              <a:rPr lang="en-US" altLang="sv-SE"/>
              <a:t>A type defined in the content</a:t>
            </a:r>
          </a:p>
          <a:p>
            <a:pPr lvl="2"/>
            <a:r>
              <a:rPr lang="en-US" altLang="sv-SE"/>
              <a:t>&lt;attribute name="Lastname"&gt;</a:t>
            </a:r>
            <a:br>
              <a:rPr lang="en-US" altLang="sv-SE"/>
            </a:br>
            <a:r>
              <a:rPr lang="en-US" altLang="sv-SE"/>
              <a:t>	&lt;simpleType … /&gt;</a:t>
            </a:r>
            <a:br>
              <a:rPr lang="en-US" altLang="sv-SE"/>
            </a:br>
            <a:r>
              <a:rPr lang="en-US" altLang="sv-SE"/>
              <a:t>&lt;/attribute&gt;</a:t>
            </a:r>
          </a:p>
          <a:p>
            <a:pPr lvl="2"/>
            <a:endParaRPr lang="en-US" altLang="sv-SE"/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FDAA5D52-4E7E-47B5-9B94-8707B08C6D5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- types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62CD9C77-501D-4D5C-83B2-413D643FA45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Base types</a:t>
            </a:r>
          </a:p>
          <a:p>
            <a:pPr lvl="1"/>
            <a:r>
              <a:rPr lang="en-US" altLang="sv-SE"/>
              <a:t>string, integer, date, etc.</a:t>
            </a:r>
          </a:p>
          <a:p>
            <a:r>
              <a:rPr lang="en-US" altLang="sv-SE"/>
              <a:t>Custom types</a:t>
            </a:r>
          </a:p>
          <a:p>
            <a:pPr lvl="1"/>
            <a:r>
              <a:rPr lang="en-US" altLang="sv-SE"/>
              <a:t>complexType</a:t>
            </a:r>
          </a:p>
          <a:p>
            <a:pPr lvl="2"/>
            <a:r>
              <a:rPr lang="en-US" altLang="sv-SE"/>
              <a:t>when there are subelements or attributes</a:t>
            </a:r>
          </a:p>
          <a:p>
            <a:pPr lvl="1"/>
            <a:r>
              <a:rPr lang="en-US" altLang="sv-SE"/>
              <a:t>simpleType</a:t>
            </a:r>
          </a:p>
          <a:p>
            <a:pPr lvl="2"/>
            <a:r>
              <a:rPr lang="en-US" altLang="sv-SE"/>
              <a:t>constraining a base type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38F66900-5050-4016-89D0-7E66266C926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- simpleType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E30DF25-EA34-4DD9-89F9-6FB875FF5F6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sz="2000"/>
              <a:t>&lt;xs:simpleType name="weekday"&gt;</a:t>
            </a:r>
            <a:br>
              <a:rPr lang="en-US" altLang="sv-SE" sz="2000"/>
            </a:br>
            <a:r>
              <a:rPr lang="en-US" altLang="sv-SE" sz="2000"/>
              <a:t>	&lt;xs:restriction base="xs:string"&gt;</a:t>
            </a:r>
            <a:br>
              <a:rPr lang="en-US" altLang="sv-SE" sz="2000"/>
            </a:br>
            <a:r>
              <a:rPr lang="en-US" altLang="sv-SE" sz="2000"/>
              <a:t>		&lt;xs:enumeration value="Monday"/&gt;</a:t>
            </a:r>
            <a:br>
              <a:rPr lang="en-US" altLang="sv-SE" sz="2000"/>
            </a:br>
            <a:r>
              <a:rPr lang="en-US" altLang="sv-SE" sz="2000"/>
              <a:t>		&lt;xs:enumeration value="Tuesday"/&gt;</a:t>
            </a:r>
            <a:br>
              <a:rPr lang="en-US" altLang="sv-SE" sz="2000"/>
            </a:br>
            <a:r>
              <a:rPr lang="en-US" altLang="sv-SE" sz="2000"/>
              <a:t>		&lt;xs:enumeration value="Wednesday"/&gt;</a:t>
            </a:r>
            <a:br>
              <a:rPr lang="en-US" altLang="sv-SE" sz="2000"/>
            </a:br>
            <a:r>
              <a:rPr lang="en-US" altLang="sv-SE" sz="2000"/>
              <a:t>		&lt;xs:enumeration value="Thursday"/&gt;</a:t>
            </a:r>
            <a:br>
              <a:rPr lang="en-US" altLang="sv-SE" sz="2000"/>
            </a:br>
            <a:r>
              <a:rPr lang="en-US" altLang="sv-SE" sz="2000"/>
              <a:t>		&lt;xs:enumeration value="Friday"/&gt;</a:t>
            </a:r>
            <a:br>
              <a:rPr lang="en-US" altLang="sv-SE" sz="2000"/>
            </a:br>
            <a:r>
              <a:rPr lang="en-US" altLang="sv-SE" sz="2000"/>
              <a:t>		&lt;xs:enumeration value="Saturday"/&gt;</a:t>
            </a:r>
            <a:br>
              <a:rPr lang="en-US" altLang="sv-SE" sz="2000"/>
            </a:br>
            <a:r>
              <a:rPr lang="en-US" altLang="sv-SE" sz="2000"/>
              <a:t>		&lt;xs:enumeration value="Sunday"/&gt;</a:t>
            </a:r>
            <a:br>
              <a:rPr lang="en-US" altLang="sv-SE" sz="2000"/>
            </a:br>
            <a:r>
              <a:rPr lang="en-US" altLang="sv-SE" sz="2000"/>
              <a:t>	&lt;/xs:restriction&gt;</a:t>
            </a:r>
            <a:br>
              <a:rPr lang="en-US" altLang="sv-SE" sz="2000"/>
            </a:br>
            <a:r>
              <a:rPr lang="en-US" altLang="sv-SE" sz="2000"/>
              <a:t>&lt;/xs:simpleType&gt;</a:t>
            </a:r>
          </a:p>
          <a:p>
            <a:pPr marL="0" indent="0">
              <a:buFontTx/>
              <a:buNone/>
            </a:pPr>
            <a:endParaRPr lang="en-US" altLang="sv-SE" sz="2000"/>
          </a:p>
          <a:p>
            <a:pPr marL="0" indent="0">
              <a:buFontTx/>
              <a:buNone/>
            </a:pPr>
            <a:r>
              <a:rPr lang="en-US" altLang="sv-SE" sz="2000"/>
              <a:t>&lt;xs:simpleType name="grade"&gt;</a:t>
            </a:r>
            <a:br>
              <a:rPr lang="en-US" altLang="sv-SE" sz="2000"/>
            </a:br>
            <a:r>
              <a:rPr lang="en-US" altLang="sv-SE" sz="2000"/>
              <a:t>	&lt;xs:restriction base="xs:integer"&gt;</a:t>
            </a:r>
            <a:br>
              <a:rPr lang="en-US" altLang="sv-SE" sz="2000"/>
            </a:br>
            <a:r>
              <a:rPr lang="en-US" altLang="sv-SE" sz="2000"/>
              <a:t>		&lt;xs:minInclusive value="0"/&gt;</a:t>
            </a:r>
            <a:br>
              <a:rPr lang="en-US" altLang="sv-SE" sz="2000"/>
            </a:br>
            <a:r>
              <a:rPr lang="en-US" altLang="sv-SE" sz="2000"/>
              <a:t>		&lt;xs:maxInclusive value="10"/&gt;</a:t>
            </a:r>
            <a:br>
              <a:rPr lang="en-US" altLang="sv-SE" sz="2000"/>
            </a:br>
            <a:r>
              <a:rPr lang="en-US" altLang="sv-SE" sz="2000"/>
              <a:t>	&lt;/xs:restriction&gt;</a:t>
            </a:r>
            <a:br>
              <a:rPr lang="en-US" altLang="sv-SE" sz="2000"/>
            </a:br>
            <a:r>
              <a:rPr lang="en-US" altLang="sv-SE" sz="2000"/>
              <a:t>&lt;/xs:simpleType&gt;</a:t>
            </a:r>
          </a:p>
          <a:p>
            <a:pPr marL="0" indent="0">
              <a:buFontTx/>
              <a:buNone/>
            </a:pPr>
            <a:endParaRPr lang="en-US" altLang="sv-SE"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ABDEF728-BDF7-4BFD-9787-92C697B54BB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- complexType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82E6EE7A-ADD5-4D95-B95B-65440A6B506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090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May contain one of the following</a:t>
            </a:r>
          </a:p>
          <a:p>
            <a:pPr lvl="1"/>
            <a:r>
              <a:rPr lang="en-US" altLang="sv-SE"/>
              <a:t>simpleContent</a:t>
            </a:r>
          </a:p>
          <a:p>
            <a:pPr lvl="2"/>
            <a:r>
              <a:rPr lang="en-US" altLang="sv-SE"/>
              <a:t>if the content of the element shall be of a base type (a text node)</a:t>
            </a:r>
          </a:p>
          <a:p>
            <a:pPr lvl="1"/>
            <a:r>
              <a:rPr lang="en-US" altLang="sv-SE"/>
              <a:t>complexContent</a:t>
            </a:r>
          </a:p>
          <a:p>
            <a:pPr lvl="2"/>
            <a:r>
              <a:rPr lang="en-US" altLang="sv-SE"/>
              <a:t>if the content of the element is based on another complexType</a:t>
            </a:r>
          </a:p>
          <a:p>
            <a:pPr lvl="1"/>
            <a:r>
              <a:rPr lang="en-US" altLang="sv-SE"/>
              <a:t>all</a:t>
            </a:r>
          </a:p>
          <a:p>
            <a:pPr lvl="2"/>
            <a:r>
              <a:rPr lang="en-US" altLang="sv-SE"/>
              <a:t>defines subelements in unspecified order</a:t>
            </a:r>
          </a:p>
          <a:p>
            <a:pPr lvl="1"/>
            <a:r>
              <a:rPr lang="en-US" altLang="sv-SE"/>
              <a:t>choice</a:t>
            </a:r>
          </a:p>
          <a:p>
            <a:pPr lvl="2"/>
            <a:r>
              <a:rPr lang="en-US" altLang="sv-SE"/>
              <a:t>defines alternative subelements</a:t>
            </a:r>
          </a:p>
          <a:p>
            <a:pPr lvl="1"/>
            <a:r>
              <a:rPr lang="en-US" altLang="sv-SE"/>
              <a:t>sequence</a:t>
            </a:r>
          </a:p>
          <a:p>
            <a:pPr lvl="2"/>
            <a:r>
              <a:rPr lang="en-US" altLang="sv-SE"/>
              <a:t>defines a sequence of subelements</a:t>
            </a:r>
          </a:p>
          <a:p>
            <a:pPr lvl="1"/>
            <a:r>
              <a:rPr lang="en-US" altLang="sv-SE"/>
              <a:t>group</a:t>
            </a:r>
          </a:p>
          <a:p>
            <a:pPr lvl="2"/>
            <a:r>
              <a:rPr lang="en-US" altLang="sv-SE"/>
              <a:t>uses a predefined structure of subelements</a:t>
            </a:r>
          </a:p>
          <a:p>
            <a:r>
              <a:rPr lang="en-US" altLang="sv-SE"/>
              <a:t>May also contain (when not Content)</a:t>
            </a:r>
          </a:p>
          <a:p>
            <a:pPr lvl="1"/>
            <a:r>
              <a:rPr lang="en-US" altLang="sv-SE"/>
              <a:t>zero or more elements "attribute" or "attributeGroup"</a:t>
            </a:r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32A0C82F-82AF-4CC3-B676-5FA25591ED5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- complexType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8EF09874-F304-4515-A33D-7CB43586EAE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358775">
              <a:buFontTx/>
              <a:buNone/>
            </a:pPr>
            <a:r>
              <a:rPr lang="en-US" altLang="sv-SE" sz="2000"/>
              <a:t>&lt;xs:complexType name="PersonType"&gt;</a:t>
            </a:r>
            <a:br>
              <a:rPr lang="en-US" altLang="sv-SE" sz="2000"/>
            </a:br>
            <a:r>
              <a:rPr lang="en-US" altLang="sv-SE" sz="2000"/>
              <a:t>	&lt;/xs:sequence&gt;</a:t>
            </a:r>
            <a:br>
              <a:rPr lang="en-US" altLang="sv-SE" sz="2000"/>
            </a:br>
            <a:r>
              <a:rPr lang="en-US" altLang="sv-SE" sz="2000"/>
              <a:t>		&lt;xs:element name="Firstname" type="xs:string"/&gt;</a:t>
            </a:r>
            <a:br>
              <a:rPr lang="en-US" altLang="sv-SE" sz="2000"/>
            </a:br>
            <a:r>
              <a:rPr lang="en-US" altLang="sv-SE" sz="2000"/>
              <a:t>		&lt;xs:element name="Lastname" type="xs:string"/&gt;</a:t>
            </a:r>
            <a:br>
              <a:rPr lang="en-US" altLang="sv-SE" sz="2000"/>
            </a:br>
            <a:r>
              <a:rPr lang="en-US" altLang="sv-SE" sz="2000"/>
              <a:t>		&lt;xs:element name="Birthdate" type="xs:date"/&gt;</a:t>
            </a:r>
            <a:br>
              <a:rPr lang="en-US" altLang="sv-SE" sz="2000"/>
            </a:br>
            <a:r>
              <a:rPr lang="en-US" altLang="sv-SE" sz="2000"/>
              <a:t>	&lt;/xs:sequence&gt;</a:t>
            </a:r>
            <a:br>
              <a:rPr lang="en-US" altLang="sv-SE" sz="2000"/>
            </a:br>
            <a:r>
              <a:rPr lang="en-US" altLang="sv-SE" sz="2000"/>
              <a:t>&lt;/xs:complexType&gt;</a:t>
            </a:r>
          </a:p>
          <a:p>
            <a:pPr marL="0" indent="0" defTabSz="358775">
              <a:buFontTx/>
              <a:buNone/>
            </a:pPr>
            <a:endParaRPr lang="en-US" altLang="sv-SE" sz="2000"/>
          </a:p>
          <a:p>
            <a:pPr marL="0" indent="0" defTabSz="358775">
              <a:buFontTx/>
              <a:buNone/>
            </a:pPr>
            <a:r>
              <a:rPr lang="en-US" altLang="sv-SE" sz="2000"/>
              <a:t>&lt;xs:complexType name="PersonType"&gt;</a:t>
            </a:r>
            <a:br>
              <a:rPr lang="en-US" altLang="sv-SE" sz="2000"/>
            </a:br>
            <a:r>
              <a:rPr lang="en-US" altLang="sv-SE" sz="2000"/>
              <a:t>	&lt;xs:attribute name="Firstname" type="xs:string"/&gt;</a:t>
            </a:r>
            <a:br>
              <a:rPr lang="en-US" altLang="sv-SE" sz="2000"/>
            </a:br>
            <a:r>
              <a:rPr lang="en-US" altLang="sv-SE" sz="2000"/>
              <a:t>	&lt;xs:attribute name="Lastname" type="xs:string"/&gt;</a:t>
            </a:r>
            <a:br>
              <a:rPr lang="en-US" altLang="sv-SE" sz="2000"/>
            </a:br>
            <a:r>
              <a:rPr lang="en-US" altLang="sv-SE" sz="2000"/>
              <a:t>	&lt;xs:attribute name="Birthdate" type="xs:date"/&gt;</a:t>
            </a:r>
            <a:br>
              <a:rPr lang="en-US" altLang="sv-SE" sz="2000"/>
            </a:br>
            <a:r>
              <a:rPr lang="en-US" altLang="sv-SE" sz="2000"/>
              <a:t>&lt;/xs:complexType&gt;</a:t>
            </a:r>
          </a:p>
          <a:p>
            <a:pPr marL="0" indent="0" defTabSz="358775">
              <a:buFontTx/>
              <a:buNone/>
            </a:pPr>
            <a:endParaRPr lang="en-US" altLang="sv-SE"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1149FDFC-2831-4DC0-908E-F27D6C5B133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- occurrences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BD1BF4C0-97F8-4545-B1D4-391305257EF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The attribute minOccurs specifies the minimum number of occurrences</a:t>
            </a:r>
          </a:p>
          <a:p>
            <a:pPr lvl="1"/>
            <a:r>
              <a:rPr lang="en-US" altLang="sv-SE"/>
              <a:t>default 1</a:t>
            </a:r>
          </a:p>
          <a:p>
            <a:r>
              <a:rPr lang="en-US" altLang="sv-SE"/>
              <a:t>The attribute maxOccurs specifies the maximum number of occurrences</a:t>
            </a:r>
          </a:p>
          <a:p>
            <a:pPr lvl="1"/>
            <a:r>
              <a:rPr lang="en-US" altLang="sv-SE"/>
              <a:t>default 1</a:t>
            </a:r>
          </a:p>
          <a:p>
            <a:pPr lvl="1"/>
            <a:r>
              <a:rPr lang="en-US" altLang="sv-SE"/>
              <a:t>for no limit use "unbounded"</a:t>
            </a:r>
          </a:p>
          <a:p>
            <a:pPr lvl="1"/>
            <a:endParaRPr lang="en-US" altLang="sv-SE"/>
          </a:p>
          <a:p>
            <a:r>
              <a:rPr lang="en-US" altLang="sv-SE"/>
              <a:t>Used for</a:t>
            </a:r>
          </a:p>
          <a:p>
            <a:pPr lvl="1"/>
            <a:r>
              <a:rPr lang="en-US" altLang="sv-SE"/>
              <a:t>choice </a:t>
            </a:r>
          </a:p>
          <a:p>
            <a:pPr lvl="1"/>
            <a:r>
              <a:rPr lang="en-US" altLang="sv-SE"/>
              <a:t>all (0..1 till 1..1)</a:t>
            </a:r>
          </a:p>
          <a:p>
            <a:pPr lvl="1"/>
            <a:r>
              <a:rPr lang="en-US" altLang="sv-SE"/>
              <a:t>sequence</a:t>
            </a:r>
          </a:p>
          <a:p>
            <a:pPr lvl="1"/>
            <a:r>
              <a:rPr lang="en-US" altLang="sv-SE"/>
              <a:t>group</a:t>
            </a:r>
          </a:p>
          <a:p>
            <a:pPr lvl="1"/>
            <a:r>
              <a:rPr lang="en-US" altLang="sv-SE"/>
              <a:t>element</a:t>
            </a:r>
          </a:p>
          <a:p>
            <a:pPr lvl="1"/>
            <a:r>
              <a:rPr lang="en-US" altLang="sv-SE"/>
              <a:t>any (arbitrary element)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84DC784-22D3-404B-8B13-615D9B312D3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- examples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66EA2EA8-DE7A-4C27-91EA-989311C8769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692150"/>
            <a:ext cx="9037637" cy="6049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358775">
              <a:buFontTx/>
              <a:buNone/>
            </a:pPr>
            <a:r>
              <a:rPr lang="en-US" altLang="sv-SE" sz="1800"/>
              <a:t>&lt;xs:group name="InfoGrupp"&gt;</a:t>
            </a:r>
            <a:br>
              <a:rPr lang="en-US" altLang="sv-SE" sz="1800"/>
            </a:br>
            <a:r>
              <a:rPr lang="en-US" altLang="sv-SE" sz="1800"/>
              <a:t>	&lt;/xs:choice&gt;</a:t>
            </a:r>
            <a:br>
              <a:rPr lang="en-US" altLang="sv-SE" sz="1800"/>
            </a:br>
            <a:r>
              <a:rPr lang="en-US" altLang="sv-SE" sz="1800"/>
              <a:t>		&lt;xs:element name="Email" type="xs:string"/&gt;</a:t>
            </a:r>
            <a:br>
              <a:rPr lang="en-US" altLang="sv-SE" sz="1800"/>
            </a:br>
            <a:r>
              <a:rPr lang="en-US" altLang="sv-SE" sz="1800"/>
              <a:t>		&lt;xs:element name="Phone" type="xs:string"/&gt;</a:t>
            </a:r>
            <a:br>
              <a:rPr lang="en-US" altLang="sv-SE" sz="1800"/>
            </a:br>
            <a:r>
              <a:rPr lang="en-US" altLang="sv-SE" sz="1800"/>
              <a:t>		&lt;xs:element name="Website" type="xs:string"/&gt;</a:t>
            </a:r>
            <a:br>
              <a:rPr lang="en-US" altLang="sv-SE" sz="1800"/>
            </a:br>
            <a:r>
              <a:rPr lang="en-US" altLang="sv-SE" sz="1800"/>
              <a:t>	&lt;/xs:choice&gt;</a:t>
            </a:r>
            <a:br>
              <a:rPr lang="en-US" altLang="sv-SE" sz="1800"/>
            </a:br>
            <a:r>
              <a:rPr lang="en-US" altLang="sv-SE" sz="1800"/>
              <a:t>&lt;/xs:group&gt;</a:t>
            </a:r>
            <a:br>
              <a:rPr lang="en-US" altLang="sv-SE" sz="1800"/>
            </a:br>
            <a:br>
              <a:rPr lang="en-US" altLang="sv-SE" sz="1800"/>
            </a:br>
            <a:r>
              <a:rPr lang="en-US" altLang="sv-SE" sz="1800"/>
              <a:t>&lt;xs:complexType name="PersonType"&gt;</a:t>
            </a:r>
            <a:br>
              <a:rPr lang="en-US" altLang="sv-SE" sz="1800"/>
            </a:br>
            <a:r>
              <a:rPr lang="en-US" altLang="sv-SE" sz="1800"/>
              <a:t>	&lt;xs:sequence&gt;</a:t>
            </a:r>
            <a:br>
              <a:rPr lang="en-US" altLang="sv-SE" sz="1800"/>
            </a:br>
            <a:r>
              <a:rPr lang="en-US" altLang="sv-SE" sz="1800"/>
              <a:t>		&lt;xs:group ref="InfoGrupp" minOccurs="0" maxOccurs="unbounded" /&gt;</a:t>
            </a:r>
            <a:br>
              <a:rPr lang="en-US" altLang="sv-SE" sz="1800"/>
            </a:br>
            <a:r>
              <a:rPr lang="en-US" altLang="sv-SE" sz="1800"/>
              <a:t>		&lt;xs:element name="Firstname" type="xs:string"/&gt;</a:t>
            </a:r>
            <a:br>
              <a:rPr lang="en-US" altLang="sv-SE" sz="1800"/>
            </a:br>
            <a:r>
              <a:rPr lang="en-US" altLang="sv-SE" sz="1800"/>
              <a:t>		&lt;xs:element name="Lastname" type="xs:string"/&gt;</a:t>
            </a:r>
            <a:br>
              <a:rPr lang="en-US" altLang="sv-SE" sz="1800"/>
            </a:br>
            <a:r>
              <a:rPr lang="en-US" altLang="sv-SE" sz="1800"/>
              <a:t>	&lt;/xs:sequence&gt;</a:t>
            </a:r>
            <a:br>
              <a:rPr lang="en-US" altLang="sv-SE" sz="1800"/>
            </a:br>
            <a:r>
              <a:rPr lang="en-US" altLang="sv-SE" sz="1800"/>
              <a:t>	&lt;xs:attribute name="Birthdate" type="xs:date" use="optional"/&gt;</a:t>
            </a:r>
            <a:br>
              <a:rPr lang="en-US" altLang="sv-SE" sz="1800"/>
            </a:br>
            <a:r>
              <a:rPr lang="en-US" altLang="sv-SE" sz="1800"/>
              <a:t>&lt;/xs:complexType&gt;</a:t>
            </a:r>
            <a:br>
              <a:rPr lang="en-US" altLang="sv-SE" sz="1800"/>
            </a:br>
            <a:br>
              <a:rPr lang="en-US" altLang="sv-SE" sz="1800"/>
            </a:br>
            <a:r>
              <a:rPr lang="en-US" altLang="sv-SE" sz="1800"/>
              <a:t>&lt;xs:complexType name="EmployeeType"&gt;</a:t>
            </a:r>
            <a:br>
              <a:rPr lang="en-US" altLang="sv-SE" sz="1800"/>
            </a:br>
            <a:r>
              <a:rPr lang="en-US" altLang="sv-SE" sz="1800"/>
              <a:t>	&lt;xs:complexContent&gt;</a:t>
            </a:r>
            <a:br>
              <a:rPr lang="en-US" altLang="sv-SE" sz="1800"/>
            </a:br>
            <a:r>
              <a:rPr lang="en-US" altLang="sv-SE" sz="1800"/>
              <a:t>		&lt;xs:extension base="PersonType"&gt;</a:t>
            </a:r>
            <a:br>
              <a:rPr lang="en-US" altLang="sv-SE" sz="1800"/>
            </a:br>
            <a:r>
              <a:rPr lang="en-US" altLang="sv-SE" sz="1800"/>
              <a:t>			&lt;xs:attribute name="EmploymentNumber" type="xs:string"/&gt;</a:t>
            </a:r>
            <a:br>
              <a:rPr lang="en-US" altLang="sv-SE" sz="1800"/>
            </a:br>
            <a:r>
              <a:rPr lang="en-US" altLang="sv-SE" sz="1800"/>
              <a:t>		&lt;/xs:extension&gt;</a:t>
            </a:r>
            <a:br>
              <a:rPr lang="en-US" altLang="sv-SE" sz="1800"/>
            </a:br>
            <a:r>
              <a:rPr lang="en-US" altLang="sv-SE" sz="1800"/>
              <a:t>	&lt;/xs:complexContent&gt;</a:t>
            </a:r>
            <a:br>
              <a:rPr lang="en-US" altLang="sv-SE" sz="1800"/>
            </a:br>
            <a:r>
              <a:rPr lang="en-US" altLang="sv-SE" sz="1800"/>
              <a:t>&lt;/xs:complexType&gt;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F89EDB8E-B845-4FF2-B4B3-2519ABCC3EF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Schema - various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B6CC9169-C980-4894-ACA4-CB497159ADB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03763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list</a:t>
            </a:r>
          </a:p>
          <a:p>
            <a:pPr lvl="1"/>
            <a:r>
              <a:rPr lang="en-US" altLang="sv-SE"/>
              <a:t>defines that a simpleType is a list</a:t>
            </a:r>
          </a:p>
          <a:p>
            <a:r>
              <a:rPr lang="en-US" altLang="sv-SE"/>
              <a:t>union</a:t>
            </a:r>
          </a:p>
          <a:p>
            <a:pPr lvl="1"/>
            <a:r>
              <a:rPr lang="en-US" altLang="sv-SE"/>
              <a:t>defines a new type that is the union of other types (simpleTypes)</a:t>
            </a:r>
          </a:p>
          <a:p>
            <a:r>
              <a:rPr lang="en-US" altLang="sv-SE"/>
              <a:t>annotation</a:t>
            </a:r>
          </a:p>
          <a:p>
            <a:pPr lvl="1"/>
            <a:r>
              <a:rPr lang="en-US" altLang="sv-SE"/>
              <a:t>for specifying comments (with documentation or appinfo)</a:t>
            </a:r>
          </a:p>
          <a:p>
            <a:r>
              <a:rPr lang="en-US" altLang="sv-SE"/>
              <a:t>key, unique, field, keyref, selector</a:t>
            </a:r>
          </a:p>
          <a:p>
            <a:pPr lvl="1"/>
            <a:r>
              <a:rPr lang="en-US" altLang="sv-SE"/>
              <a:t>defines "identifiers"/"candidate keys" and references</a:t>
            </a:r>
          </a:p>
          <a:p>
            <a:r>
              <a:rPr lang="en-US" altLang="sv-SE"/>
              <a:t>data type constraints with</a:t>
            </a:r>
          </a:p>
          <a:p>
            <a:pPr lvl="1"/>
            <a:r>
              <a:rPr lang="en-US" altLang="sv-SE"/>
              <a:t>length, minLength, maxLength</a:t>
            </a:r>
          </a:p>
          <a:p>
            <a:pPr lvl="1"/>
            <a:r>
              <a:rPr lang="en-US" altLang="sv-SE"/>
              <a:t>minExclusive, minInclusive, maxExclusive, maxInclusive</a:t>
            </a:r>
          </a:p>
          <a:p>
            <a:pPr lvl="1"/>
            <a:r>
              <a:rPr lang="en-US" altLang="sv-SE"/>
              <a:t>totalDigits, fractionDigits</a:t>
            </a:r>
          </a:p>
          <a:p>
            <a:pPr lvl="1"/>
            <a:r>
              <a:rPr lang="en-US" altLang="sv-SE"/>
              <a:t>pattern, whiteSpace</a:t>
            </a:r>
          </a:p>
          <a:p>
            <a:endParaRPr lang="en-US" altLang="sv-S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F85E14AF-4F97-4C4A-BAE5-DC7A7AEA119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12913" y="142875"/>
            <a:ext cx="81930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XSD - Link to the XML document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37E0B66E-B49A-4449-96AD-6B5FB061E6B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With namespace</a:t>
            </a:r>
          </a:p>
          <a:p>
            <a:pPr lvl="1"/>
            <a:r>
              <a:rPr lang="en-US" altLang="sv-SE"/>
              <a:t>An attribute (from the XSI namespace) in the root element and a namespace definition (default or with prefix)</a:t>
            </a:r>
          </a:p>
          <a:p>
            <a:pPr lvl="1"/>
            <a:r>
              <a:rPr lang="en-US" altLang="sv-SE"/>
              <a:t>xmlns:xsi="http://www.w3.org/2001/XMLSchema-instance"</a:t>
            </a:r>
          </a:p>
          <a:p>
            <a:pPr lvl="1"/>
            <a:r>
              <a:rPr lang="en-US" altLang="sv-SE"/>
              <a:t>xsi:schemaLocation="http://ns.dsv.su.se/SDXML/courses courses.xsd"</a:t>
            </a:r>
          </a:p>
          <a:p>
            <a:pPr lvl="1"/>
            <a:r>
              <a:rPr lang="en-US" altLang="sv-SE"/>
              <a:t>xmlns="http://ns.dsv.su.se/SDXML/courses"</a:t>
            </a:r>
            <a:br>
              <a:rPr lang="en-US" altLang="sv-SE"/>
            </a:br>
            <a:r>
              <a:rPr lang="en-US" altLang="sv-SE"/>
              <a:t>eller</a:t>
            </a:r>
            <a:br>
              <a:rPr lang="en-US" altLang="sv-SE"/>
            </a:br>
            <a:r>
              <a:rPr lang="en-US" altLang="sv-SE"/>
              <a:t>xmlns:c="http://ns.dsv.su.se/SDXML/courses"</a:t>
            </a:r>
          </a:p>
          <a:p>
            <a:r>
              <a:rPr lang="en-US" altLang="sv-SE"/>
              <a:t>Without namespace</a:t>
            </a:r>
          </a:p>
          <a:p>
            <a:pPr lvl="1"/>
            <a:r>
              <a:rPr lang="en-US" altLang="sv-SE"/>
              <a:t>An attribute (from the XSI namespace) in the root element:</a:t>
            </a:r>
          </a:p>
          <a:p>
            <a:pPr lvl="1"/>
            <a:r>
              <a:rPr lang="en-US" altLang="sv-SE"/>
              <a:t>xmlns:xsi</a:t>
            </a:r>
            <a:r>
              <a:rPr lang="en-US" altLang="sv-SE" b="0"/>
              <a:t>=</a:t>
            </a:r>
            <a:r>
              <a:rPr lang="en-US" altLang="sv-SE"/>
              <a:t>"http://www.w3.org/2001/XMLSchema-instance"</a:t>
            </a:r>
          </a:p>
          <a:p>
            <a:pPr lvl="1"/>
            <a:r>
              <a:rPr lang="en-US" altLang="sv-SE"/>
              <a:t>xsi:noNamespaceSchemaLocation</a:t>
            </a:r>
            <a:r>
              <a:rPr lang="en-US" altLang="sv-SE" b="0"/>
              <a:t>=</a:t>
            </a:r>
            <a:r>
              <a:rPr lang="en-US" altLang="sv-SE"/>
              <a:t>"courses.xsd"</a:t>
            </a:r>
          </a:p>
        </p:txBody>
      </p:sp>
      <p:sp>
        <p:nvSpPr>
          <p:cNvPr id="24580" name="TextBox 1">
            <a:extLst>
              <a:ext uri="{FF2B5EF4-FFF2-40B4-BE49-F238E27FC236}">
                <a16:creationId xmlns:a16="http://schemas.microsoft.com/office/drawing/2014/main" id="{4A8D7AFA-DD2E-45A6-BDB7-497CEE92D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7688" y="3068638"/>
            <a:ext cx="1979612" cy="461962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v-SE"/>
              <a:t>White space</a:t>
            </a:r>
            <a:endParaRPr lang="sv-SE" altLang="sv-SE"/>
          </a:p>
        </p:txBody>
      </p:sp>
      <p:cxnSp>
        <p:nvCxnSpPr>
          <p:cNvPr id="24581" name="Straight Arrow Connector 3">
            <a:extLst>
              <a:ext uri="{FF2B5EF4-FFF2-40B4-BE49-F238E27FC236}">
                <a16:creationId xmlns:a16="http://schemas.microsoft.com/office/drawing/2014/main" id="{09033D39-FCE9-417F-8AC4-8C83498C8F58}"/>
              </a:ext>
            </a:extLst>
          </p:cNvPr>
          <p:cNvCxnSpPr>
            <a:cxnSpLocks/>
          </p:cNvCxnSpPr>
          <p:nvPr/>
        </p:nvCxnSpPr>
        <p:spPr bwMode="auto">
          <a:xfrm flipV="1">
            <a:off x="7616825" y="2606675"/>
            <a:ext cx="288925" cy="461963"/>
          </a:xfrm>
          <a:prstGeom prst="straightConnector1">
            <a:avLst/>
          </a:prstGeom>
          <a:noFill/>
          <a:ln w="38100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6271D33C-F1A6-4239-9FC6-89B49B83F97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39457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5602F876-42C3-47A5-B021-21D55E8EE8C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8051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Quiz about DTD &amp; XML Schema (Quiz 2) </a:t>
            </a:r>
          </a:p>
          <a:p>
            <a:endParaRPr lang="en-US" altLang="sv-S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0000"/>
    </a:lt2>
    <a:accent1>
      <a:srgbClr val="0000FF"/>
    </a:accent1>
    <a:accent2>
      <a:srgbClr val="00FFFF"/>
    </a:accent2>
    <a:accent3>
      <a:srgbClr val="FFFFFF"/>
    </a:accent3>
    <a:accent4>
      <a:srgbClr val="000000"/>
    </a:accent4>
    <a:accent5>
      <a:srgbClr val="AAAAFF"/>
    </a:accent5>
    <a:accent6>
      <a:srgbClr val="00E7E7"/>
    </a:accent6>
    <a:hlink>
      <a:srgbClr val="FF00FF"/>
    </a:hlink>
    <a:folHlink>
      <a:srgbClr val="FFFF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15202</TotalTime>
  <Words>1780</Words>
  <Application>Microsoft Office PowerPoint</Application>
  <PresentationFormat>A4 Paper (210x297 mm)</PresentationFormat>
  <Paragraphs>180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 Unicode MS</vt:lpstr>
      <vt:lpstr>Arial</vt:lpstr>
      <vt:lpstr>Times New Roman</vt:lpstr>
      <vt:lpstr>Default Design</vt:lpstr>
      <vt:lpstr>SDXML VT2024 Models and languages for  semi-structured data and XML  </vt:lpstr>
      <vt:lpstr>DTD (Document Type Definition)</vt:lpstr>
      <vt:lpstr>DTD - elements</vt:lpstr>
      <vt:lpstr>DTD - elements</vt:lpstr>
      <vt:lpstr>DTD - attributes</vt:lpstr>
      <vt:lpstr>DTD - attributes</vt:lpstr>
      <vt:lpstr>DTD - link to the XML document</vt:lpstr>
      <vt:lpstr>XML Schema</vt:lpstr>
      <vt:lpstr>XML Schema document</vt:lpstr>
      <vt:lpstr>XML Schema document</vt:lpstr>
      <vt:lpstr>XML Schema - element</vt:lpstr>
      <vt:lpstr>XML Schema - attribute</vt:lpstr>
      <vt:lpstr>XML Schema - types</vt:lpstr>
      <vt:lpstr>XML Schema - simpleType</vt:lpstr>
      <vt:lpstr>XML Schema - complexType</vt:lpstr>
      <vt:lpstr>XML Schema - complexType</vt:lpstr>
      <vt:lpstr>XML Schema - occurrences</vt:lpstr>
      <vt:lpstr>XML Schema - examples</vt:lpstr>
      <vt:lpstr>XML Schema - various</vt:lpstr>
      <vt:lpstr>XSD - Link to the XML document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Föreläsning SQL</dc:title>
  <dc:creator>nikos dimitrakas</dc:creator>
  <cp:lastModifiedBy>nikos dimitraksa</cp:lastModifiedBy>
  <cp:revision>398</cp:revision>
  <cp:lastPrinted>2022-02-21T12:35:44Z</cp:lastPrinted>
  <dcterms:created xsi:type="dcterms:W3CDTF">1999-01-06T15:00:23Z</dcterms:created>
  <dcterms:modified xsi:type="dcterms:W3CDTF">2024-01-22T10:13:27Z</dcterms:modified>
</cp:coreProperties>
</file>