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341" r:id="rId4"/>
    <p:sldId id="342" r:id="rId5"/>
    <p:sldId id="343" r:id="rId6"/>
    <p:sldId id="344" r:id="rId7"/>
    <p:sldId id="358" r:id="rId8"/>
    <p:sldId id="345" r:id="rId9"/>
    <p:sldId id="359" r:id="rId10"/>
    <p:sldId id="347" r:id="rId11"/>
    <p:sldId id="348" r:id="rId12"/>
    <p:sldId id="356" r:id="rId13"/>
    <p:sldId id="355" r:id="rId14"/>
    <p:sldId id="346" r:id="rId15"/>
    <p:sldId id="361" r:id="rId16"/>
    <p:sldId id="352" r:id="rId17"/>
    <p:sldId id="349" r:id="rId18"/>
    <p:sldId id="353" r:id="rId19"/>
    <p:sldId id="354" r:id="rId20"/>
    <p:sldId id="357" r:id="rId21"/>
    <p:sldId id="351" r:id="rId22"/>
    <p:sldId id="340" r:id="rId23"/>
    <p:sldId id="360" r:id="rId24"/>
    <p:sldId id="362" r:id="rId25"/>
    <p:sldId id="350" r:id="rId26"/>
  </p:sldIdLst>
  <p:sldSz cx="9906000" cy="6858000" type="A4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2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C66"/>
    <a:srgbClr val="FFFF99"/>
    <a:srgbClr val="99FF66"/>
    <a:srgbClr val="99FFCC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54" autoAdjust="0"/>
    <p:restoredTop sz="94595" autoAdjust="0"/>
  </p:normalViewPr>
  <p:slideViewPr>
    <p:cSldViewPr>
      <p:cViewPr varScale="1">
        <p:scale>
          <a:sx n="108" d="100"/>
          <a:sy n="108" d="100"/>
        </p:scale>
        <p:origin x="1002" y="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221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26" d="100"/>
          <a:sy n="126" d="100"/>
        </p:scale>
        <p:origin x="-1950" y="-84"/>
      </p:cViewPr>
      <p:guideLst>
        <p:guide orient="horz" pos="3222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66F6E42-60C4-4D9F-BC7D-2CE9E601A05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0663" y="9705975"/>
            <a:ext cx="30511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0000"/>
              </a:lnSpc>
              <a:defRPr sz="1200"/>
            </a:lvl1pPr>
          </a:lstStyle>
          <a:p>
            <a:pPr>
              <a:defRPr/>
            </a:pPr>
            <a:fld id="{F4A21045-D0D0-4E94-88D8-52B64B2E2D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C477190-63AC-49F0-A171-D2819A297BB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87438" y="1062038"/>
            <a:ext cx="4948237" cy="34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43D91B67-F930-460D-B923-54F8E91B1D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738" y="4829175"/>
            <a:ext cx="4479925" cy="4460875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 sz="7200"/>
          </a:p>
        </p:txBody>
      </p:sp>
      <p:sp>
        <p:nvSpPr>
          <p:cNvPr id="48132" name="Rectangle 4">
            <a:extLst>
              <a:ext uri="{FF2B5EF4-FFF2-40B4-BE49-F238E27FC236}">
                <a16:creationId xmlns:a16="http://schemas.microsoft.com/office/drawing/2014/main" id="{535D3BA3-899D-495D-B900-C40FB0937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2975" y="4959350"/>
            <a:ext cx="2640013" cy="295275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>
            <a:lvl1pPr defTabSz="76200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76200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620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620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620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8000"/>
              </a:lnSpc>
              <a:defRPr/>
            </a:pPr>
            <a:r>
              <a:rPr lang="sv-SE" altLang="sv-SE" sz="1800">
                <a:latin typeface="Times New Roman" pitchFamily="18" charset="0"/>
              </a:rPr>
              <a:t>A N T E C K N I N G A R</a:t>
            </a:r>
          </a:p>
        </p:txBody>
      </p:sp>
      <p:sp>
        <p:nvSpPr>
          <p:cNvPr id="48133" name="Rectangle 5">
            <a:extLst>
              <a:ext uri="{FF2B5EF4-FFF2-40B4-BE49-F238E27FC236}">
                <a16:creationId xmlns:a16="http://schemas.microsoft.com/office/drawing/2014/main" id="{251B542E-EA0A-486F-9BB4-BE51894416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3338" y="9671050"/>
            <a:ext cx="25400" cy="184150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 sz="7200"/>
          </a:p>
        </p:txBody>
      </p:sp>
      <p:sp>
        <p:nvSpPr>
          <p:cNvPr id="48134" name="Rectangle 6">
            <a:extLst>
              <a:ext uri="{FF2B5EF4-FFF2-40B4-BE49-F238E27FC236}">
                <a16:creationId xmlns:a16="http://schemas.microsoft.com/office/drawing/2014/main" id="{71DB144C-5273-4F4D-AEC3-E28DB9505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6200" y="9459913"/>
            <a:ext cx="1824038" cy="384175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>
            <a:lvl1pPr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Datum för presentationen</a:t>
            </a:r>
          </a:p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Sida  </a:t>
            </a:r>
            <a:fld id="{FEB769BF-1853-4478-979C-C3D8440E5B02}" type="slidenum">
              <a:rPr lang="sv-SE" altLang="sv-SE" sz="1200" smtClean="0">
                <a:latin typeface="Times New Roman" panose="02020603050405020304" pitchFamily="18" charset="0"/>
              </a:rPr>
              <a:pPr algn="ctr">
                <a:lnSpc>
                  <a:spcPct val="90000"/>
                </a:lnSpc>
                <a:defRPr/>
              </a:pPr>
              <a:t>‹#›</a:t>
            </a:fld>
            <a:endParaRPr lang="sv-SE" altLang="sv-SE" sz="120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D41A5BB1-461B-4C65-AB12-52B22745C9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F997075-D242-4C5E-A6B4-8624A74007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253B5C9C-4FF2-4C20-ABE6-B07AA329D3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61288EC3-BE26-482C-9E32-8788DF5D13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4F29DFC2-591A-4454-815F-63E2471A16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34EDA0F3-9A7F-4A97-B158-0EA61A808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EF8B7C59-2113-4A29-A9D6-173B362C0E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304285FB-F5BB-403F-A155-8F640830F9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A30C26C2-A410-4043-A231-15B9E59C70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2400DB76-CA3D-4F51-A958-247E2CAAAF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EB81E53-F40B-447A-8DA0-C56DE4035B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6F2D5AA6-AE5E-4FD3-9424-C0A66C5E04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3AC75658-5E51-4B96-889E-F404EED3DA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1E3C70FD-FC3B-4EB2-AF7A-62DDF8652F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C2A4B9A0-35F1-4314-A28D-A36DBE7F85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2864938C-8D44-46A2-8F95-E7B4282B1A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14D56DF9-6908-4A5C-8A87-8474130ABD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3B06E1B0-145F-4578-8EE2-10106B0D27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07C5BFA5-619C-4243-A124-ADC1F37E57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14ADF046-7D9B-427C-81A6-305850F567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E605A683-FB91-41E8-97EC-A29AD12190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A9B886F4-939E-4E81-BF4A-E407CF1DBB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E0AD0F68-1CBC-4D5E-B8BD-B2872220E6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01D53F86-1C1E-428F-B0C3-3B7BE0B284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D9493EEF-EC58-441F-858B-A90F12A09E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FB31EBE9-1D10-4A8D-A211-7E7E20DB93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DE02B29C-4DDF-4158-973D-9518330EDB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FD0E49B5-4019-4975-9F79-9AEEAEC429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3A7F7304-8F45-44A4-AACF-0BB6D151D7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58C182BD-FABF-408C-B30A-A4C76BB88E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FD05CE8E-312F-4E21-A9D7-595BBE850A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5287C8A1-C1C6-4381-B583-538E141680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3B64D22E-A470-42B3-8773-34697D5AE5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816F32BC-8037-4F47-AB1A-0BAE25B6D6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449198AD-695E-493E-9A59-C661ED130D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83C0AAFB-5ABE-4159-B1A8-A663906CFE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D22EE343-E5D0-43E6-93A1-D67E9BA337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E33821B5-4288-4DDD-9D43-24CE1BAE4F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07DF0034-651C-437C-9EA1-1D35131BCB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A5347ED5-9FA4-4B07-9219-8003F4B73A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8158" y="1142984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000372"/>
            <a:ext cx="6934200" cy="26384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53486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8356" y="142852"/>
            <a:ext cx="7667644" cy="64294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06" y="1000108"/>
            <a:ext cx="8958294" cy="550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6863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3597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ext Box 29">
            <a:extLst>
              <a:ext uri="{FF2B5EF4-FFF2-40B4-BE49-F238E27FC236}">
                <a16:creationId xmlns:a16="http://schemas.microsoft.com/office/drawing/2014/main" id="{460E0FE7-B0BC-4C7D-9674-CBC7675101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60388" y="115888"/>
            <a:ext cx="998537" cy="4254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sv-SE" sz="800" dirty="0"/>
              <a:t>SDXML VT2024</a:t>
            </a:r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nikos </a:t>
            </a:r>
            <a:r>
              <a:rPr lang="sv-SE" sz="800" dirty="0" err="1"/>
              <a:t>dimitrakas</a:t>
            </a:r>
            <a:endParaRPr lang="sv-SE" sz="800" dirty="0"/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SU/DSV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246A4082-2A2A-442A-BF0F-1ED88A67FF5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15888"/>
            <a:ext cx="4381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3F955B7E-B77F-4A61-B6A9-3583C1545A6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0354" y="541338"/>
            <a:ext cx="438150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l">
              <a:lnSpc>
                <a:spcPct val="90000"/>
              </a:lnSpc>
              <a:defRPr/>
            </a:pPr>
            <a:fld id="{AAC4DAEB-31D7-447B-A68E-2F3444A88BFE}" type="slidenum">
              <a:rPr lang="sv-SE" altLang="en-US" sz="1000" smtClean="0"/>
              <a:pPr marL="0" indent="0" algn="l">
                <a:lnSpc>
                  <a:spcPct val="90000"/>
                </a:lnSpc>
                <a:defRPr/>
              </a:pPr>
              <a:t>‹#›</a:t>
            </a:fld>
            <a:endParaRPr lang="sv-SE" altLang="en-US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+mj-lt"/>
          <a:ea typeface="+mj-ea"/>
          <a:cs typeface="+mj-cs"/>
        </a:defRPr>
      </a:lvl1pPr>
      <a:lvl2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2pPr>
      <a:lvl3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3pPr>
      <a:lvl4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4pPr>
      <a:lvl5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5pPr>
      <a:lvl6pPr marL="4572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6pPr>
      <a:lvl7pPr marL="9144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7pPr>
      <a:lvl8pPr marL="13716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8pPr>
      <a:lvl9pPr marL="18288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9pPr>
    </p:titleStyle>
    <p:bodyStyle>
      <a:lvl1pPr marL="296863" indent="-296863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500" b="1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900" b="1">
          <a:solidFill>
            <a:schemeClr val="tx1"/>
          </a:solidFill>
          <a:latin typeface="+mn-lt"/>
        </a:defRPr>
      </a:lvl2pPr>
      <a:lvl3pPr marL="1187450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900" b="1">
          <a:solidFill>
            <a:schemeClr val="tx1"/>
          </a:solidFill>
          <a:latin typeface="+mn-lt"/>
        </a:defRPr>
      </a:lvl3pPr>
      <a:lvl4pPr marL="1601788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500" b="1">
          <a:solidFill>
            <a:schemeClr val="tx1"/>
          </a:solidFill>
          <a:latin typeface="+mn-lt"/>
        </a:defRPr>
      </a:lvl4pPr>
      <a:lvl5pPr marL="20764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5pPr>
      <a:lvl6pPr marL="25336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6pPr>
      <a:lvl7pPr marL="29908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7pPr>
      <a:lvl8pPr marL="34480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8pPr>
      <a:lvl9pPr marL="39052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00CAB23E-99AF-4008-AACF-7BACF94FD710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704850" y="549275"/>
            <a:ext cx="8420100" cy="1470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SDXML VT2024</a:t>
            </a:r>
            <a:br>
              <a:rPr lang="en-US" altLang="sv-SE"/>
            </a:br>
            <a:r>
              <a:rPr lang="en-US" altLang="sv-SE"/>
              <a:t>Models and languages for </a:t>
            </a:r>
            <a:br>
              <a:rPr lang="en-US" altLang="sv-SE"/>
            </a:br>
            <a:r>
              <a:rPr lang="en-US" altLang="sv-SE"/>
              <a:t>semi-structured data and XML</a:t>
            </a:r>
            <a:br>
              <a:rPr lang="en-US" altLang="sv-SE"/>
            </a:br>
            <a:br>
              <a:rPr lang="en-US" altLang="sv-SE"/>
            </a:br>
            <a:r>
              <a:rPr lang="en-US" altLang="sv-SE"/>
              <a:t>JSON &amp; JSON Schema</a:t>
            </a:r>
          </a:p>
        </p:txBody>
      </p:sp>
      <p:sp>
        <p:nvSpPr>
          <p:cNvPr id="4099" name="Subtitle 2">
            <a:extLst>
              <a:ext uri="{FF2B5EF4-FFF2-40B4-BE49-F238E27FC236}">
                <a16:creationId xmlns:a16="http://schemas.microsoft.com/office/drawing/2014/main" id="{97140F7B-18E5-4EBE-8DE8-2B194FC72445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auto">
          <a:xfrm>
            <a:off x="1522413" y="4005263"/>
            <a:ext cx="6934200" cy="1200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nikos dimitrakas</a:t>
            </a:r>
            <a:br>
              <a:rPr lang="en-US" altLang="sv-SE"/>
            </a:br>
            <a:r>
              <a:rPr lang="en-US" altLang="sv-SE"/>
              <a:t>nikos@dsv.su.se</a:t>
            </a:r>
            <a:br>
              <a:rPr lang="en-US" altLang="sv-SE"/>
            </a:br>
            <a:r>
              <a:rPr lang="en-US" altLang="sv-SE"/>
              <a:t>08-161295</a:t>
            </a:r>
          </a:p>
        </p:txBody>
      </p:sp>
      <p:sp>
        <p:nvSpPr>
          <p:cNvPr id="4100" name="TextBox 4">
            <a:extLst>
              <a:ext uri="{FF2B5EF4-FFF2-40B4-BE49-F238E27FC236}">
                <a16:creationId xmlns:a16="http://schemas.microsoft.com/office/drawing/2014/main" id="{10D001BA-AE89-4800-963C-3CC6C1633F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50" y="5300663"/>
            <a:ext cx="94329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Corresponding reading</a:t>
            </a:r>
          </a:p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Relevant web pages: JSON, JSON Schema</a:t>
            </a:r>
          </a:p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Section 30.3.11 of Database Systems (Connolly, Begg) 6th edition</a:t>
            </a:r>
          </a:p>
          <a:p>
            <a:pPr>
              <a:lnSpc>
                <a:spcPct val="90000"/>
              </a:lnSpc>
            </a:pPr>
            <a:endParaRPr lang="en-US" altLang="sv-SE" sz="1600" b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9E4874A-1805-4EDE-A48D-941C31BD81A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JSON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BF4163AF-80FD-4197-8FA6-E1FD8C0452A8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74663" y="981075"/>
            <a:ext cx="8956675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JavaScript Object Notation</a:t>
            </a:r>
          </a:p>
          <a:p>
            <a:r>
              <a:rPr lang="en-US" altLang="sv-SE"/>
              <a:t>Standard since 2013</a:t>
            </a:r>
          </a:p>
          <a:p>
            <a:pPr lvl="1"/>
            <a:r>
              <a:rPr lang="en-US" altLang="sv-SE"/>
              <a:t>ISO since 2017</a:t>
            </a:r>
          </a:p>
          <a:p>
            <a:r>
              <a:rPr lang="en-US" altLang="sv-SE"/>
              <a:t>JavaScript (ECMAScript)</a:t>
            </a:r>
          </a:p>
          <a:p>
            <a:r>
              <a:rPr lang="en-US" altLang="sv-SE"/>
              <a:t>Similar to SSD expressions</a:t>
            </a:r>
          </a:p>
          <a:p>
            <a:r>
              <a:rPr lang="en-US" altLang="sv-SE"/>
              <a:t>Case-sensitive</a:t>
            </a:r>
          </a:p>
          <a:p>
            <a:r>
              <a:rPr lang="en-US" altLang="sv-SE"/>
              <a:t>Indentation and formatting are ignored.</a:t>
            </a:r>
          </a:p>
          <a:p>
            <a:r>
              <a:rPr lang="en-US" altLang="sv-SE"/>
              <a:t>Is used mainly within:</a:t>
            </a:r>
          </a:p>
          <a:p>
            <a:pPr lvl="1"/>
            <a:r>
              <a:rPr lang="en-US" altLang="sv-SE"/>
              <a:t>Integrations</a:t>
            </a:r>
          </a:p>
          <a:p>
            <a:pPr lvl="1"/>
            <a:r>
              <a:rPr lang="en-US" altLang="sv-SE"/>
              <a:t>Data transfer to JavaScript applications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64CA3563-6AFD-4BDC-9F41-678952CDA26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JSON - values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14F424F3-048A-48FC-B38F-0EC134FDFCB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Object (basically a map)</a:t>
            </a:r>
          </a:p>
          <a:p>
            <a:pPr lvl="1"/>
            <a:r>
              <a:rPr lang="en-US" altLang="sv-SE"/>
              <a:t>inside {}</a:t>
            </a:r>
          </a:p>
          <a:p>
            <a:r>
              <a:rPr lang="en-US" altLang="sv-SE"/>
              <a:t>Array (comma-separated list of values)</a:t>
            </a:r>
          </a:p>
          <a:p>
            <a:pPr lvl="1"/>
            <a:r>
              <a:rPr lang="en-US" altLang="sv-SE"/>
              <a:t>inside []</a:t>
            </a:r>
          </a:p>
          <a:p>
            <a:r>
              <a:rPr lang="en-US" altLang="sv-SE"/>
              <a:t>String</a:t>
            </a:r>
          </a:p>
          <a:p>
            <a:pPr lvl="1"/>
            <a:r>
              <a:rPr lang="en-US" altLang="sv-SE"/>
              <a:t>inside ""</a:t>
            </a:r>
          </a:p>
          <a:p>
            <a:r>
              <a:rPr lang="en-US" altLang="sv-SE"/>
              <a:t>Number</a:t>
            </a:r>
          </a:p>
          <a:p>
            <a:r>
              <a:rPr lang="en-US" altLang="sv-SE"/>
              <a:t>true</a:t>
            </a:r>
          </a:p>
          <a:p>
            <a:r>
              <a:rPr lang="en-US" altLang="sv-SE"/>
              <a:t>false</a:t>
            </a:r>
          </a:p>
          <a:p>
            <a:r>
              <a:rPr lang="en-US" altLang="sv-SE"/>
              <a:t>null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468362B3-D186-4975-A835-F71F6B243EE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JSON - example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49FE4EF5-3DB5-47B2-AB5D-D9002912598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dirty="0"/>
              <a:t>{</a:t>
            </a:r>
          </a:p>
          <a:p>
            <a:pPr marL="0" indent="0">
              <a:buFontTx/>
              <a:buNone/>
            </a:pPr>
            <a:r>
              <a:rPr lang="en-US" altLang="sv-SE" dirty="0"/>
              <a:t> "title" : "Best Songs",</a:t>
            </a:r>
          </a:p>
          <a:p>
            <a:pPr marL="0" indent="0">
              <a:buFontTx/>
              <a:buNone/>
            </a:pPr>
            <a:r>
              <a:rPr lang="en-US" altLang="sv-SE" dirty="0"/>
              <a:t> "year" : 2023,</a:t>
            </a:r>
          </a:p>
          <a:p>
            <a:pPr marL="0" indent="0">
              <a:buFontTx/>
              <a:buNone/>
            </a:pPr>
            <a:r>
              <a:rPr lang="en-US" altLang="sv-SE" dirty="0"/>
              <a:t> "songs" : ["Great Summer", "Tonight", "Everywhere"],</a:t>
            </a:r>
          </a:p>
          <a:p>
            <a:pPr marL="0" indent="0">
              <a:buFontTx/>
              <a:buNone/>
            </a:pPr>
            <a:r>
              <a:rPr lang="en-US" altLang="sv-SE" dirty="0"/>
              <a:t> "producer" : {"</a:t>
            </a:r>
            <a:r>
              <a:rPr lang="en-US" altLang="sv-SE" dirty="0" err="1"/>
              <a:t>firstname</a:t>
            </a:r>
            <a:r>
              <a:rPr lang="en-US" altLang="sv-SE" dirty="0"/>
              <a:t>" : "Jim", "</a:t>
            </a:r>
            <a:r>
              <a:rPr lang="en-US" altLang="sv-SE" dirty="0" err="1"/>
              <a:t>lastname</a:t>
            </a:r>
            <a:r>
              <a:rPr lang="en-US" altLang="sv-SE" dirty="0"/>
              <a:t>" : "Baker"},</a:t>
            </a:r>
          </a:p>
          <a:p>
            <a:pPr marL="0" indent="0">
              <a:buFontTx/>
              <a:buNone/>
            </a:pPr>
            <a:r>
              <a:rPr lang="en-US" altLang="sv-SE" dirty="0"/>
              <a:t> "available" : true </a:t>
            </a:r>
          </a:p>
          <a:p>
            <a:pPr marL="0" indent="0">
              <a:buFontTx/>
              <a:buNone/>
            </a:pPr>
            <a:r>
              <a:rPr lang="en-US" altLang="sv-SE" dirty="0"/>
              <a:t>}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3E3ED508-A46B-43AB-9CD6-4DCB774306D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JSON - Object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0A64E967-AD57-4D16-917F-C9C355DAD59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Label-value pairs</a:t>
            </a:r>
          </a:p>
          <a:p>
            <a:pPr lvl="1">
              <a:defRPr/>
            </a:pPr>
            <a:r>
              <a:rPr lang="en-US" altLang="sv-SE" dirty="0"/>
              <a:t>Order should not matter</a:t>
            </a:r>
          </a:p>
          <a:p>
            <a:pPr lvl="1">
              <a:defRPr/>
            </a:pPr>
            <a:r>
              <a:rPr lang="en-US" altLang="sv-SE" dirty="0"/>
              <a:t>Labels should be unique</a:t>
            </a:r>
          </a:p>
          <a:p>
            <a:pPr marL="0" indent="0">
              <a:buFontTx/>
              <a:buNone/>
              <a:defRPr/>
            </a:pPr>
            <a:endParaRPr lang="en-US" altLang="sv-SE" dirty="0"/>
          </a:p>
          <a:p>
            <a:pPr marL="0" indent="0">
              <a:buFontTx/>
              <a:buNone/>
              <a:defRPr/>
            </a:pPr>
            <a:r>
              <a:rPr lang="en-US" altLang="sv-SE" dirty="0"/>
              <a:t>{</a:t>
            </a:r>
          </a:p>
          <a:p>
            <a:pPr marL="0" indent="0">
              <a:buFontTx/>
              <a:buNone/>
              <a:defRPr/>
            </a:pPr>
            <a:r>
              <a:rPr lang="en-US" altLang="sv-SE" dirty="0"/>
              <a:t> "title" : "Best Songs",</a:t>
            </a:r>
          </a:p>
          <a:p>
            <a:pPr marL="0" indent="0">
              <a:buFontTx/>
              <a:buNone/>
              <a:defRPr/>
            </a:pPr>
            <a:r>
              <a:rPr lang="en-US" altLang="sv-SE" dirty="0"/>
              <a:t> "year" : 2023,</a:t>
            </a:r>
          </a:p>
          <a:p>
            <a:pPr marL="0" indent="0">
              <a:buFontTx/>
              <a:buNone/>
              <a:defRPr/>
            </a:pPr>
            <a:r>
              <a:rPr lang="en-US" altLang="sv-SE" dirty="0"/>
              <a:t> "song" : "Great Summer",</a:t>
            </a:r>
          </a:p>
          <a:p>
            <a:pPr marL="0" indent="0">
              <a:buFontTx/>
              <a:buNone/>
              <a:defRPr/>
            </a:pPr>
            <a:r>
              <a:rPr lang="en-US" altLang="sv-SE" dirty="0"/>
              <a:t> "song" : "Tonight", </a:t>
            </a:r>
          </a:p>
          <a:p>
            <a:pPr marL="0" indent="0">
              <a:buFontTx/>
              <a:buNone/>
              <a:defRPr/>
            </a:pPr>
            <a:r>
              <a:rPr lang="en-US" altLang="sv-SE" dirty="0"/>
              <a:t> "song" : "Everywhere"</a:t>
            </a:r>
          </a:p>
          <a:p>
            <a:pPr marL="0" indent="0">
              <a:buFontTx/>
              <a:buNone/>
              <a:defRPr/>
            </a:pPr>
            <a:r>
              <a:rPr lang="en-US" altLang="sv-SE" dirty="0"/>
              <a:t>}</a:t>
            </a:r>
          </a:p>
        </p:txBody>
      </p:sp>
      <p:sp>
        <p:nvSpPr>
          <p:cNvPr id="12292" name="TextBox 1">
            <a:extLst>
              <a:ext uri="{FF2B5EF4-FFF2-40B4-BE49-F238E27FC236}">
                <a16:creationId xmlns:a16="http://schemas.microsoft.com/office/drawing/2014/main" id="{FF549E42-2D09-48E1-BE56-61773A3BA0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5163" y="4365625"/>
            <a:ext cx="29162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LID4096">
                <a:solidFill>
                  <a:srgbClr val="FF0000"/>
                </a:solidFill>
              </a:rPr>
              <a:t>Should be avoided</a:t>
            </a:r>
            <a:endParaRPr lang="LID4096" altLang="LID4096">
              <a:solidFill>
                <a:srgbClr val="FF0000"/>
              </a:solidFill>
            </a:endParaRPr>
          </a:p>
        </p:txBody>
      </p:sp>
      <p:sp>
        <p:nvSpPr>
          <p:cNvPr id="12293" name="Right Brace 2">
            <a:extLst>
              <a:ext uri="{FF2B5EF4-FFF2-40B4-BE49-F238E27FC236}">
                <a16:creationId xmlns:a16="http://schemas.microsoft.com/office/drawing/2014/main" id="{B1E83FF2-9FA9-43BF-B715-079FD75212DE}"/>
              </a:ext>
            </a:extLst>
          </p:cNvPr>
          <p:cNvSpPr>
            <a:spLocks/>
          </p:cNvSpPr>
          <p:nvPr/>
        </p:nvSpPr>
        <p:spPr bwMode="auto">
          <a:xfrm>
            <a:off x="4592638" y="3933825"/>
            <a:ext cx="1008062" cy="1366838"/>
          </a:xfrm>
          <a:prstGeom prst="rightBrace">
            <a:avLst>
              <a:gd name="adj1" fmla="val 8324"/>
              <a:gd name="adj2" fmla="val 50000"/>
            </a:avLst>
          </a:prstGeom>
          <a:noFill/>
          <a:ln w="571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LID4096" altLang="LID4096" sz="7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60BB11DE-5850-4698-9741-B8CE375BD68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JSON - Array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88AA395D-CD1E-4C81-87A0-5623AA35132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Comma-separated list</a:t>
            </a:r>
          </a:p>
          <a:p>
            <a:pPr lvl="1">
              <a:defRPr/>
            </a:pPr>
            <a:r>
              <a:rPr lang="en-US" altLang="sv-SE" dirty="0"/>
              <a:t>Order is important</a:t>
            </a:r>
          </a:p>
          <a:p>
            <a:pPr lvl="1">
              <a:defRPr/>
            </a:pPr>
            <a:r>
              <a:rPr lang="en-US" altLang="sv-SE" dirty="0"/>
              <a:t>Items can be objects, strings, numbers, arrays, true, false, null</a:t>
            </a:r>
          </a:p>
          <a:p>
            <a:pPr marL="0" indent="0">
              <a:buFontTx/>
              <a:buNone/>
              <a:defRPr/>
            </a:pPr>
            <a:endParaRPr lang="en-US" altLang="sv-SE" dirty="0"/>
          </a:p>
          <a:p>
            <a:pPr marL="0" indent="0">
              <a:buFontTx/>
              <a:buNone/>
              <a:defRPr/>
            </a:pPr>
            <a:r>
              <a:rPr lang="en-US" altLang="sv-SE" dirty="0"/>
              <a:t>[</a:t>
            </a:r>
          </a:p>
          <a:p>
            <a:pPr marL="0" indent="0">
              <a:buFontTx/>
              <a:buNone/>
              <a:defRPr/>
            </a:pPr>
            <a:r>
              <a:rPr lang="en-US" altLang="sv-SE" dirty="0"/>
              <a:t> {"title" : "Best Songs",  "year" : 2023},</a:t>
            </a:r>
          </a:p>
          <a:p>
            <a:pPr marL="0" indent="0">
              <a:buFontTx/>
              <a:buNone/>
              <a:defRPr/>
            </a:pPr>
            <a:r>
              <a:rPr lang="en-US" altLang="sv-SE" dirty="0"/>
              <a:t> ["Great Summer", "Tonight", "Everywhere"],</a:t>
            </a:r>
          </a:p>
          <a:p>
            <a:pPr marL="0" indent="0">
              <a:buFontTx/>
              <a:buNone/>
              <a:defRPr/>
            </a:pPr>
            <a:r>
              <a:rPr lang="en-US" altLang="sv-SE" dirty="0"/>
              <a:t> "Jim", </a:t>
            </a:r>
          </a:p>
          <a:p>
            <a:pPr marL="0" indent="0">
              <a:buFontTx/>
              <a:buNone/>
              <a:defRPr/>
            </a:pPr>
            <a:r>
              <a:rPr lang="en-US" altLang="sv-SE" dirty="0"/>
              <a:t> "Baker",</a:t>
            </a:r>
          </a:p>
          <a:p>
            <a:pPr marL="0" indent="0">
              <a:buFontTx/>
              <a:buNone/>
              <a:defRPr/>
            </a:pPr>
            <a:r>
              <a:rPr lang="en-US" altLang="sv-SE" dirty="0"/>
              <a:t> true,</a:t>
            </a:r>
          </a:p>
          <a:p>
            <a:pPr marL="0" indent="0">
              <a:buFontTx/>
              <a:buNone/>
              <a:defRPr/>
            </a:pPr>
            <a:r>
              <a:rPr lang="en-US" altLang="sv-SE" dirty="0"/>
              <a:t> 3</a:t>
            </a:r>
          </a:p>
          <a:p>
            <a:pPr marL="0" indent="0">
              <a:buFontTx/>
              <a:buNone/>
              <a:defRPr/>
            </a:pPr>
            <a:r>
              <a:rPr lang="en-US" altLang="sv-SE" dirty="0"/>
              <a:t>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0FC9F49A-F0E9-492D-AEEE-B93B625E752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JSON - Escaping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42ACDB95-F8C9-48F0-8000-8BA4201A72C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Some characters must be escaped</a:t>
            </a:r>
          </a:p>
          <a:p>
            <a:pPr lvl="1">
              <a:defRPr/>
            </a:pPr>
            <a:r>
              <a:rPr lang="en-US" altLang="sv-SE" dirty="0"/>
              <a:t>" and \ inside strings</a:t>
            </a:r>
          </a:p>
          <a:p>
            <a:pPr lvl="1">
              <a:defRPr/>
            </a:pPr>
            <a:r>
              <a:rPr lang="en-US" altLang="sv-SE" dirty="0"/>
              <a:t>Example: "\"hello\""</a:t>
            </a:r>
          </a:p>
          <a:p>
            <a:pPr marL="0" indent="0">
              <a:buFontTx/>
              <a:buNone/>
              <a:defRPr/>
            </a:pPr>
            <a:endParaRPr lang="en-US" altLang="sv-SE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E27176B2-B5C6-40D0-B80B-FEDEAF8F4E9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JSON Schema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A28B7185-BFA2-4DFA-B4F7-48260C5C300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Uses JSON syntax</a:t>
            </a:r>
          </a:p>
          <a:p>
            <a:r>
              <a:rPr lang="en-US" altLang="sv-SE"/>
              <a:t>Defines</a:t>
            </a:r>
          </a:p>
          <a:p>
            <a:pPr lvl="1"/>
            <a:r>
              <a:rPr lang="en-US" altLang="sv-SE"/>
              <a:t>Structure</a:t>
            </a:r>
          </a:p>
          <a:p>
            <a:pPr lvl="1"/>
            <a:r>
              <a:rPr lang="en-US" altLang="sv-SE"/>
              <a:t>Data types</a:t>
            </a:r>
          </a:p>
          <a:p>
            <a:pPr lvl="1"/>
            <a:r>
              <a:rPr lang="en-US" altLang="sv-SE"/>
              <a:t>Other restrictions</a:t>
            </a:r>
          </a:p>
          <a:p>
            <a:r>
              <a:rPr lang="en-US" altLang="sv-SE"/>
              <a:t>Since 2011</a:t>
            </a:r>
          </a:p>
          <a:p>
            <a:r>
              <a:rPr lang="en-US" altLang="sv-SE"/>
              <a:t>A JSON Schema is a JSON object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3608530D-5874-4792-9273-CDAFBC13410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JSON Schema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53691526-1940-41E8-8A93-6E48994D931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Uses JSON syntax</a:t>
            </a:r>
          </a:p>
          <a:p>
            <a:r>
              <a:rPr lang="en-US" altLang="sv-SE"/>
              <a:t>Defines</a:t>
            </a:r>
          </a:p>
          <a:p>
            <a:pPr lvl="1"/>
            <a:r>
              <a:rPr lang="en-US" altLang="sv-SE"/>
              <a:t>Structure</a:t>
            </a:r>
          </a:p>
          <a:p>
            <a:pPr lvl="1"/>
            <a:r>
              <a:rPr lang="en-US" altLang="sv-SE"/>
              <a:t>Data types</a:t>
            </a:r>
          </a:p>
          <a:p>
            <a:pPr lvl="1"/>
            <a:r>
              <a:rPr lang="en-US" altLang="sv-SE"/>
              <a:t>Other restrictions</a:t>
            </a:r>
          </a:p>
          <a:p>
            <a:r>
              <a:rPr lang="en-US" altLang="sv-SE"/>
              <a:t>Since 2011</a:t>
            </a:r>
          </a:p>
          <a:p>
            <a:r>
              <a:rPr lang="en-US" altLang="sv-SE"/>
              <a:t>A JSON Schema is a JSON object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3E9764FC-C337-4D44-BEF4-105733E57C9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JSON Schema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07C0AA2C-8B19-4E44-9644-63B4DA73164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Schema keywords</a:t>
            </a:r>
          </a:p>
          <a:p>
            <a:pPr lvl="1">
              <a:defRPr/>
            </a:pPr>
            <a:r>
              <a:rPr lang="en-US" altLang="sv-SE" dirty="0"/>
              <a:t>"$schema" defines the JSON Schema version</a:t>
            </a:r>
          </a:p>
          <a:p>
            <a:pPr lvl="2">
              <a:defRPr/>
            </a:pPr>
            <a:r>
              <a:rPr lang="en-US" altLang="sv-SE" dirty="0"/>
              <a:t>"https://json-schema.org/draft/2020-12/schema"</a:t>
            </a:r>
          </a:p>
          <a:p>
            <a:pPr lvl="1">
              <a:defRPr/>
            </a:pPr>
            <a:r>
              <a:rPr lang="en-US" altLang="sv-SE" dirty="0"/>
              <a:t>"$id" defines a URI for the schema</a:t>
            </a:r>
          </a:p>
          <a:p>
            <a:pPr lvl="2">
              <a:defRPr/>
            </a:pPr>
            <a:r>
              <a:rPr lang="en-US" altLang="sv-SE" dirty="0"/>
              <a:t>"http://dsv.su.se/SDXML/</a:t>
            </a:r>
            <a:r>
              <a:rPr lang="en-US" altLang="sv-SE" dirty="0" err="1"/>
              <a:t>jsonschema</a:t>
            </a:r>
            <a:r>
              <a:rPr lang="en-US" altLang="sv-SE" dirty="0"/>
              <a:t>/example"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{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"$schema" : "https://json-schema.org/draft/2020-12/schema",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"$id" : "http://dsv.su.se/SDXML/</a:t>
            </a:r>
            <a:r>
              <a:rPr lang="en-US" altLang="sv-SE" sz="2000" dirty="0" err="1"/>
              <a:t>jsonschema</a:t>
            </a:r>
            <a:r>
              <a:rPr lang="en-US" altLang="sv-SE" sz="2000" dirty="0"/>
              <a:t>/example"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}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3EF04328-77A8-4526-B65C-AB6C535969E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JSON Schema - annotations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B32B8B89-FDFE-415B-BA35-19FC136EF7A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324975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Schema annotations</a:t>
            </a:r>
          </a:p>
          <a:p>
            <a:pPr lvl="1">
              <a:defRPr/>
            </a:pPr>
            <a:r>
              <a:rPr lang="en-US" altLang="sv-SE" dirty="0"/>
              <a:t>"title"</a:t>
            </a:r>
          </a:p>
          <a:p>
            <a:pPr lvl="1">
              <a:defRPr/>
            </a:pPr>
            <a:r>
              <a:rPr lang="en-US" altLang="sv-SE" dirty="0"/>
              <a:t>"description"</a:t>
            </a:r>
          </a:p>
          <a:p>
            <a:pPr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{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"$schema" : "https://json-schema.org/draft/2020-12/schema",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"$id" : "http://dsv.su.se/SDXML/</a:t>
            </a:r>
            <a:r>
              <a:rPr lang="en-US" altLang="sv-SE" sz="2000" dirty="0" err="1"/>
              <a:t>jsonschema</a:t>
            </a:r>
            <a:r>
              <a:rPr lang="en-US" altLang="sv-SE" sz="2000" dirty="0"/>
              <a:t>/example",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"title" : "CD",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"description" : "A music CD with songs",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}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28AAE2E8-9E75-4FBB-BD69-AAAF7779EEA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JSON Schema - type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BCDD0404-99C3-4205-A97A-809F56F5E2F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324975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sz="2600" dirty="0"/>
              <a:t>Validation keywords</a:t>
            </a:r>
          </a:p>
          <a:p>
            <a:pPr lvl="1">
              <a:defRPr/>
            </a:pPr>
            <a:r>
              <a:rPr lang="en-US" altLang="sv-SE" sz="2000" dirty="0"/>
              <a:t>"type"</a:t>
            </a:r>
          </a:p>
          <a:p>
            <a:pPr lvl="2">
              <a:defRPr/>
            </a:pPr>
            <a:r>
              <a:rPr lang="en-US" altLang="sv-SE" sz="2000" dirty="0"/>
              <a:t>"object", "array", "string", "number", "integer", "</a:t>
            </a:r>
            <a:r>
              <a:rPr lang="en-US" altLang="sv-SE" sz="2000" dirty="0" err="1"/>
              <a:t>boolean</a:t>
            </a:r>
            <a:r>
              <a:rPr lang="en-US" altLang="sv-SE" sz="2000" dirty="0"/>
              <a:t>", "null"</a:t>
            </a:r>
          </a:p>
          <a:p>
            <a:pPr lvl="2">
              <a:defRPr/>
            </a:pPr>
            <a:r>
              <a:rPr lang="en-US" altLang="sv-SE" sz="2000" dirty="0"/>
              <a:t>array of unique of the above values ["string", "</a:t>
            </a:r>
            <a:r>
              <a:rPr lang="en-US" altLang="sv-SE" sz="2000" dirty="0" err="1"/>
              <a:t>boolean</a:t>
            </a:r>
            <a:r>
              <a:rPr lang="en-US" altLang="sv-SE" sz="2000" dirty="0"/>
              <a:t>"]</a:t>
            </a:r>
          </a:p>
          <a:p>
            <a:pPr lvl="3">
              <a:defRPr/>
            </a:pPr>
            <a:r>
              <a:rPr lang="en-US" altLang="sv-SE" sz="1600" dirty="0"/>
              <a:t>means either string or </a:t>
            </a:r>
            <a:r>
              <a:rPr lang="en-US" altLang="sv-SE" sz="1600" dirty="0" err="1"/>
              <a:t>boolean</a:t>
            </a:r>
            <a:endParaRPr lang="en-US" altLang="sv-SE" sz="2000" dirty="0"/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{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"$schema" : "https://json-schema.org/draft/2020-12/schema",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"$id" : "http://dsv.su.se/SDXML/</a:t>
            </a:r>
            <a:r>
              <a:rPr lang="en-US" altLang="sv-SE" sz="2000" dirty="0" err="1"/>
              <a:t>jsonschema</a:t>
            </a:r>
            <a:r>
              <a:rPr lang="en-US" altLang="sv-SE" sz="2000" dirty="0"/>
              <a:t>/example",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"title" : "CD",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"description" : "A music CD with songs",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"type" : "object"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}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DA8791FC-3675-4AB4-A501-110B8EFE0B6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JSON Schema - enum, const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D1FAE243-3D49-43F4-B916-9D75D21BD7FC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324975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sz="2600" dirty="0"/>
              <a:t>Validation keywords (instead of "type")</a:t>
            </a:r>
          </a:p>
          <a:p>
            <a:pPr lvl="1">
              <a:defRPr/>
            </a:pPr>
            <a:r>
              <a:rPr lang="en-US" altLang="sv-SE" sz="2000" dirty="0"/>
              <a:t>"</a:t>
            </a:r>
            <a:r>
              <a:rPr lang="en-US" altLang="sv-SE" sz="2400" dirty="0" err="1"/>
              <a:t>enum</a:t>
            </a:r>
            <a:r>
              <a:rPr lang="en-US" altLang="sv-SE" sz="2000" dirty="0"/>
              <a:t>"</a:t>
            </a:r>
          </a:p>
          <a:p>
            <a:pPr lvl="2">
              <a:defRPr/>
            </a:pPr>
            <a:r>
              <a:rPr lang="en-US" altLang="sv-SE" sz="2000" dirty="0"/>
              <a:t>array of values of any type</a:t>
            </a:r>
          </a:p>
          <a:p>
            <a:pPr lvl="3">
              <a:defRPr/>
            </a:pPr>
            <a:r>
              <a:rPr lang="en-US" altLang="sv-SE" sz="1600" dirty="0"/>
              <a:t>Should be unique</a:t>
            </a:r>
          </a:p>
          <a:p>
            <a:pPr lvl="3">
              <a:defRPr/>
            </a:pPr>
            <a:r>
              <a:rPr lang="en-US" altLang="sv-SE" sz="1600" dirty="0"/>
              <a:t>Should contain at least one value</a:t>
            </a:r>
          </a:p>
          <a:p>
            <a:pPr lvl="1">
              <a:defRPr/>
            </a:pPr>
            <a:r>
              <a:rPr lang="en-US" altLang="sv-SE" sz="2000" dirty="0"/>
              <a:t>"</a:t>
            </a:r>
            <a:r>
              <a:rPr lang="en-US" altLang="sv-SE" sz="2400" dirty="0"/>
              <a:t>const</a:t>
            </a:r>
            <a:r>
              <a:rPr lang="en-US" altLang="sv-SE" sz="2000" dirty="0"/>
              <a:t>"</a:t>
            </a:r>
          </a:p>
          <a:p>
            <a:pPr lvl="2">
              <a:defRPr/>
            </a:pPr>
            <a:r>
              <a:rPr lang="en-US" altLang="sv-SE" sz="2000" dirty="0"/>
              <a:t>single value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"</a:t>
            </a:r>
            <a:r>
              <a:rPr lang="en-US" altLang="sv-SE" sz="2000" dirty="0" err="1"/>
              <a:t>enum</a:t>
            </a:r>
            <a:r>
              <a:rPr lang="en-US" altLang="sv-SE" sz="2000" dirty="0"/>
              <a:t>" : ["Monday", "Hello", 0, 100, {"n":9, "x" : [true, null]}, 0.5, [1,2,3]]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"const" : "SDXML"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355E51BC-348F-408D-972D-9438A33B49B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928813" y="142875"/>
            <a:ext cx="7977187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JSON Schema - Objects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50DE0E67-B7FA-43CE-A170-280D2D5B294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sz="2400" dirty="0"/>
              <a:t>Validation keywords</a:t>
            </a:r>
          </a:p>
          <a:p>
            <a:pPr lvl="1">
              <a:defRPr/>
            </a:pPr>
            <a:r>
              <a:rPr lang="en-US" altLang="sv-SE" sz="1600" dirty="0"/>
              <a:t>"properties"</a:t>
            </a:r>
          </a:p>
          <a:p>
            <a:pPr lvl="2">
              <a:defRPr/>
            </a:pPr>
            <a:r>
              <a:rPr lang="en-US" altLang="sv-SE" sz="1600" dirty="0"/>
              <a:t>An object defining the properties and their types</a:t>
            </a:r>
          </a:p>
          <a:p>
            <a:pPr lvl="1">
              <a:defRPr/>
            </a:pPr>
            <a:r>
              <a:rPr lang="en-US" altLang="sv-SE" sz="1600" dirty="0"/>
              <a:t>"required"</a:t>
            </a:r>
          </a:p>
          <a:p>
            <a:pPr lvl="2">
              <a:defRPr/>
            </a:pPr>
            <a:r>
              <a:rPr lang="en-US" altLang="sv-SE" sz="1600" dirty="0"/>
              <a:t>Array of strings (property names)</a:t>
            </a:r>
          </a:p>
          <a:p>
            <a:pPr marL="0" indent="0">
              <a:buFontTx/>
              <a:buNone/>
              <a:defRPr/>
            </a:pPr>
            <a:endParaRPr lang="en-US" altLang="sv-SE" sz="22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{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"$schema" : "https://json-schema.org/draft/2020-12/schema",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"$id" : "http://dsv.su.se/SDXML/</a:t>
            </a:r>
            <a:r>
              <a:rPr lang="en-US" altLang="sv-SE" sz="2000" dirty="0" err="1"/>
              <a:t>jsonschema</a:t>
            </a:r>
            <a:r>
              <a:rPr lang="en-US" altLang="sv-SE" sz="2000" dirty="0"/>
              <a:t>/example",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"title" : "CD",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"description" : "A music CD with songs",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"type" : "object",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"properties" : {"title" : {"type" : "string"}, "year" : {"type" : "integer"}},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"required" : ["title", "year"]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}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F3A89905-EC4A-40D3-ADB9-769F5C44505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JSON Schema - Objects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CB13516F-5A85-47B2-82D6-85F5A874324A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sz="2400" dirty="0"/>
              <a:t>Validation keywords</a:t>
            </a:r>
          </a:p>
          <a:p>
            <a:pPr lvl="1">
              <a:defRPr/>
            </a:pPr>
            <a:r>
              <a:rPr lang="en-US" altLang="sv-SE" sz="1600" dirty="0"/>
              <a:t>"</a:t>
            </a:r>
            <a:r>
              <a:rPr lang="en-US" altLang="sv-SE" sz="1600" dirty="0" err="1"/>
              <a:t>dependentRequired</a:t>
            </a:r>
            <a:r>
              <a:rPr lang="en-US" altLang="sv-SE" sz="1600" dirty="0"/>
              <a:t>"</a:t>
            </a:r>
          </a:p>
          <a:p>
            <a:pPr lvl="2">
              <a:defRPr/>
            </a:pPr>
            <a:r>
              <a:rPr lang="en-US" altLang="sv-SE" sz="1600" dirty="0"/>
              <a:t>Require other properties if another exists</a:t>
            </a:r>
          </a:p>
          <a:p>
            <a:pPr marL="0" indent="0">
              <a:buFontTx/>
              <a:buNone/>
              <a:defRPr/>
            </a:pPr>
            <a:endParaRPr lang="en-US" altLang="sv-SE" sz="22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{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"type" : "object",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"properties" : {"name" : {"type" : "string"}, 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                          "height" : {"type" : "integer"},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                          "width" : {"type" : "integer"}},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"required" : ["name"],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</a:t>
            </a:r>
            <a:r>
              <a:rPr lang="en-US" altLang="sv-SE" sz="2000" dirty="0" err="1"/>
              <a:t>dependentRequired</a:t>
            </a:r>
            <a:r>
              <a:rPr lang="en-US" altLang="sv-SE" sz="2000" dirty="0"/>
              <a:t>" : {"height" : ["width"]},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} 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if height exists, width is required to exist, but not the other way.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E5B554D4-EC81-4E92-A6C9-1A907F1CF2A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928813" y="142875"/>
            <a:ext cx="7977187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JSON Schema - Objects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9401B4CD-1328-407D-84F6-3723893E641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sz="2400" dirty="0"/>
              <a:t>Validation keyword</a:t>
            </a:r>
          </a:p>
          <a:p>
            <a:pPr lvl="1">
              <a:defRPr/>
            </a:pPr>
            <a:r>
              <a:rPr lang="en-US" altLang="sv-SE" sz="1600" dirty="0"/>
              <a:t>"</a:t>
            </a:r>
            <a:r>
              <a:rPr lang="en-US" altLang="sv-SE" sz="1600" dirty="0" err="1"/>
              <a:t>additionalProperties</a:t>
            </a:r>
            <a:r>
              <a:rPr lang="en-US" altLang="sv-SE" sz="1600" dirty="0"/>
              <a:t>"</a:t>
            </a:r>
          </a:p>
          <a:p>
            <a:pPr lvl="2">
              <a:defRPr/>
            </a:pPr>
            <a:r>
              <a:rPr lang="en-US" altLang="sv-SE" sz="1600" dirty="0"/>
              <a:t>false, to disallow additional properties, default everything allowed</a:t>
            </a:r>
          </a:p>
          <a:p>
            <a:pPr lvl="2">
              <a:defRPr/>
            </a:pPr>
            <a:r>
              <a:rPr lang="en-US" altLang="sv-SE" sz="1600" dirty="0"/>
              <a:t>Allowed type or types </a:t>
            </a:r>
            <a:endParaRPr lang="en-US" altLang="sv-SE" sz="2200" dirty="0"/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"</a:t>
            </a:r>
            <a:r>
              <a:rPr lang="en-US" altLang="sv-SE" sz="2000" dirty="0" err="1"/>
              <a:t>additionalProperties</a:t>
            </a:r>
            <a:r>
              <a:rPr lang="en-US" altLang="sv-SE" sz="2000" dirty="0"/>
              <a:t>" : false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"</a:t>
            </a:r>
            <a:r>
              <a:rPr lang="en-US" altLang="sv-SE" sz="2000" dirty="0" err="1"/>
              <a:t>additionalProperties</a:t>
            </a:r>
            <a:r>
              <a:rPr lang="en-US" altLang="sv-SE" sz="2000" dirty="0"/>
              <a:t>" : { "type": "string" }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"</a:t>
            </a:r>
            <a:r>
              <a:rPr lang="en-US" altLang="sv-SE" sz="2000" dirty="0" err="1"/>
              <a:t>additionalProperties</a:t>
            </a:r>
            <a:r>
              <a:rPr lang="en-US" altLang="sv-SE" sz="2000" dirty="0"/>
              <a:t>" : { "type": ["string", "number"] }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E2AFCD33-55AB-430F-8274-3BD26B6536C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JSON Schema - Arrays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3E3777D0-2AB1-417D-989A-455CC0EE06C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sz="2400" dirty="0"/>
              <a:t>Validation keywords</a:t>
            </a:r>
          </a:p>
          <a:p>
            <a:pPr lvl="1">
              <a:defRPr/>
            </a:pPr>
            <a:r>
              <a:rPr lang="en-US" altLang="sv-SE" sz="1600" dirty="0"/>
              <a:t>"items"</a:t>
            </a:r>
          </a:p>
          <a:p>
            <a:pPr lvl="2">
              <a:defRPr/>
            </a:pPr>
            <a:r>
              <a:rPr lang="en-US" altLang="sv-SE" sz="1600" dirty="0"/>
              <a:t>Type of values allowed</a:t>
            </a:r>
          </a:p>
          <a:p>
            <a:pPr lvl="1">
              <a:defRPr/>
            </a:pPr>
            <a:r>
              <a:rPr lang="en-US" altLang="sv-SE" sz="1600" dirty="0"/>
              <a:t>"</a:t>
            </a:r>
            <a:r>
              <a:rPr lang="en-US" altLang="sv-SE" sz="1600" dirty="0" err="1"/>
              <a:t>maxItems</a:t>
            </a:r>
            <a:r>
              <a:rPr lang="en-US" altLang="sv-SE" sz="1600" dirty="0"/>
              <a:t>"</a:t>
            </a:r>
          </a:p>
          <a:p>
            <a:pPr lvl="2">
              <a:defRPr/>
            </a:pPr>
            <a:r>
              <a:rPr lang="en-US" altLang="sv-SE" sz="1600" dirty="0"/>
              <a:t>Integer value, default unlimited</a:t>
            </a:r>
          </a:p>
          <a:p>
            <a:pPr lvl="1">
              <a:defRPr/>
            </a:pPr>
            <a:r>
              <a:rPr lang="en-US" altLang="sv-SE" sz="1600" dirty="0"/>
              <a:t>"</a:t>
            </a:r>
            <a:r>
              <a:rPr lang="en-US" altLang="sv-SE" sz="1600" dirty="0" err="1"/>
              <a:t>minItems</a:t>
            </a:r>
            <a:r>
              <a:rPr lang="en-US" altLang="sv-SE" sz="1600" dirty="0"/>
              <a:t>"</a:t>
            </a:r>
          </a:p>
          <a:p>
            <a:pPr lvl="2">
              <a:defRPr/>
            </a:pPr>
            <a:r>
              <a:rPr lang="en-US" altLang="sv-SE" sz="1600" dirty="0"/>
              <a:t>Integer value, default 0</a:t>
            </a:r>
          </a:p>
          <a:p>
            <a:pPr lvl="1">
              <a:defRPr/>
            </a:pPr>
            <a:r>
              <a:rPr lang="en-US" altLang="sv-SE" sz="1600" dirty="0"/>
              <a:t>"</a:t>
            </a:r>
            <a:r>
              <a:rPr lang="en-US" altLang="sv-SE" sz="1600" dirty="0" err="1"/>
              <a:t>uniqueItems</a:t>
            </a:r>
            <a:r>
              <a:rPr lang="en-US" altLang="sv-SE" sz="1600" dirty="0"/>
              <a:t>"</a:t>
            </a:r>
          </a:p>
          <a:p>
            <a:pPr lvl="2">
              <a:defRPr/>
            </a:pPr>
            <a:r>
              <a:rPr lang="en-US" altLang="sv-SE" sz="1600" dirty="0"/>
              <a:t>true or false, default false</a:t>
            </a:r>
          </a:p>
          <a:p>
            <a:pPr marL="0" indent="0">
              <a:buFontTx/>
              <a:buNone/>
              <a:defRPr/>
            </a:pPr>
            <a:endParaRPr lang="en-US" altLang="sv-SE" sz="22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{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"type" : "array",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"items" : {"type" : "integer"},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</a:t>
            </a:r>
            <a:r>
              <a:rPr lang="en-US" altLang="sv-SE" sz="2000" dirty="0" err="1"/>
              <a:t>uniqueItems</a:t>
            </a:r>
            <a:r>
              <a:rPr lang="en-US" altLang="sv-SE" sz="2000" dirty="0"/>
              <a:t>" : true,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</a:t>
            </a:r>
            <a:r>
              <a:rPr lang="en-US" altLang="sv-SE" sz="2000" dirty="0" err="1"/>
              <a:t>minItems</a:t>
            </a:r>
            <a:r>
              <a:rPr lang="en-US" altLang="sv-SE" sz="2000" dirty="0"/>
              <a:t>" : 1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}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36D61074-B055-4F8A-B7F0-8AF00B50A11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JSON Schema - Strings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45C8D636-ADFD-4C98-8DCA-AFB91AE2741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sz="2400" dirty="0"/>
              <a:t>Validation keywords</a:t>
            </a:r>
          </a:p>
          <a:p>
            <a:pPr lvl="1">
              <a:defRPr/>
            </a:pPr>
            <a:r>
              <a:rPr lang="en-US" altLang="sv-SE" sz="1600" dirty="0"/>
              <a:t>"</a:t>
            </a:r>
            <a:r>
              <a:rPr lang="en-US" altLang="sv-SE" sz="1600" dirty="0" err="1"/>
              <a:t>maxLength</a:t>
            </a:r>
            <a:r>
              <a:rPr lang="en-US" altLang="sv-SE" sz="1600" dirty="0"/>
              <a:t>"</a:t>
            </a:r>
          </a:p>
          <a:p>
            <a:pPr lvl="2">
              <a:defRPr/>
            </a:pPr>
            <a:r>
              <a:rPr lang="en-US" altLang="sv-SE" sz="1600" dirty="0"/>
              <a:t>Integer value, default unlimited</a:t>
            </a:r>
          </a:p>
          <a:p>
            <a:pPr lvl="1">
              <a:defRPr/>
            </a:pPr>
            <a:r>
              <a:rPr lang="en-US" altLang="sv-SE" sz="1600" dirty="0"/>
              <a:t>"</a:t>
            </a:r>
            <a:r>
              <a:rPr lang="en-US" altLang="sv-SE" sz="1600" dirty="0" err="1"/>
              <a:t>minLength</a:t>
            </a:r>
            <a:r>
              <a:rPr lang="en-US" altLang="sv-SE" sz="1600" dirty="0"/>
              <a:t>"</a:t>
            </a:r>
          </a:p>
          <a:p>
            <a:pPr lvl="2">
              <a:defRPr/>
            </a:pPr>
            <a:r>
              <a:rPr lang="en-US" altLang="sv-SE" sz="1600" dirty="0"/>
              <a:t>Integer value, default 0</a:t>
            </a:r>
          </a:p>
          <a:p>
            <a:pPr lvl="1">
              <a:defRPr/>
            </a:pPr>
            <a:r>
              <a:rPr lang="en-US" altLang="sv-SE" sz="1600" dirty="0"/>
              <a:t>"pattern"</a:t>
            </a:r>
          </a:p>
          <a:p>
            <a:pPr lvl="2">
              <a:defRPr/>
            </a:pPr>
            <a:r>
              <a:rPr lang="en-US" altLang="sv-SE" sz="1600" dirty="0"/>
              <a:t>Regular expression (string)</a:t>
            </a:r>
          </a:p>
          <a:p>
            <a:pPr marL="0" indent="0">
              <a:buFontTx/>
              <a:buNone/>
              <a:defRPr/>
            </a:pPr>
            <a:endParaRPr lang="en-US" altLang="sv-SE" sz="22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{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"type" : "string",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</a:t>
            </a:r>
            <a:r>
              <a:rPr lang="en-US" altLang="sv-SE" sz="2000" dirty="0" err="1"/>
              <a:t>minLength</a:t>
            </a:r>
            <a:r>
              <a:rPr lang="en-US" altLang="sv-SE" sz="2000" dirty="0"/>
              <a:t>" : 5,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</a:t>
            </a:r>
            <a:r>
              <a:rPr lang="en-US" altLang="sv-SE" sz="2000" dirty="0" err="1"/>
              <a:t>maxLength</a:t>
            </a:r>
            <a:r>
              <a:rPr lang="en-US" altLang="sv-SE" sz="2000" dirty="0"/>
              <a:t>" : 5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}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D385AC74-6826-4A0C-B6C1-3A61BFC0AA3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JSON Schema - Numbers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DADE8D82-1E6B-40AF-A19A-18905135E28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sz="2400" dirty="0"/>
              <a:t>Validation keywords</a:t>
            </a:r>
          </a:p>
          <a:p>
            <a:pPr lvl="1">
              <a:defRPr/>
            </a:pPr>
            <a:r>
              <a:rPr lang="en-US" altLang="sv-SE" sz="1600" dirty="0"/>
              <a:t>"maximum", "</a:t>
            </a:r>
            <a:r>
              <a:rPr lang="en-US" altLang="sv-SE" sz="1600" dirty="0" err="1"/>
              <a:t>exclusiveMaximum</a:t>
            </a:r>
            <a:r>
              <a:rPr lang="en-US" altLang="sv-SE" sz="1600" dirty="0"/>
              <a:t>"</a:t>
            </a:r>
          </a:p>
          <a:p>
            <a:pPr lvl="2">
              <a:defRPr/>
            </a:pPr>
            <a:r>
              <a:rPr lang="en-US" altLang="sv-SE" sz="1600" dirty="0"/>
              <a:t>Numeric value, default unlimited</a:t>
            </a:r>
          </a:p>
          <a:p>
            <a:pPr lvl="1">
              <a:defRPr/>
            </a:pPr>
            <a:r>
              <a:rPr lang="en-US" altLang="sv-SE" sz="1600" dirty="0"/>
              <a:t>"minimum", "</a:t>
            </a:r>
            <a:r>
              <a:rPr lang="en-US" altLang="sv-SE" sz="1600" dirty="0" err="1"/>
              <a:t>exclusiveMinimum</a:t>
            </a:r>
            <a:r>
              <a:rPr lang="en-US" altLang="sv-SE" sz="1600" dirty="0"/>
              <a:t>"</a:t>
            </a:r>
          </a:p>
          <a:p>
            <a:pPr lvl="2">
              <a:defRPr/>
            </a:pPr>
            <a:r>
              <a:rPr lang="en-US" altLang="sv-SE" sz="1600" dirty="0"/>
              <a:t>Numeric value, default unlimited</a:t>
            </a:r>
          </a:p>
          <a:p>
            <a:pPr lvl="1">
              <a:defRPr/>
            </a:pPr>
            <a:r>
              <a:rPr lang="en-US" altLang="sv-SE" sz="1600" dirty="0"/>
              <a:t>"</a:t>
            </a:r>
            <a:r>
              <a:rPr lang="en-US" altLang="sv-SE" sz="1600" dirty="0" err="1"/>
              <a:t>multipleOf</a:t>
            </a:r>
            <a:r>
              <a:rPr lang="en-US" altLang="sv-SE" sz="1600" dirty="0"/>
              <a:t>"</a:t>
            </a:r>
          </a:p>
          <a:p>
            <a:pPr lvl="2">
              <a:defRPr/>
            </a:pPr>
            <a:r>
              <a:rPr lang="en-US" altLang="sv-SE" sz="1600" dirty="0"/>
              <a:t>Numeric value greater than 0, default no restriction</a:t>
            </a:r>
          </a:p>
          <a:p>
            <a:pPr marL="0" indent="0">
              <a:buFontTx/>
              <a:buNone/>
              <a:defRPr/>
            </a:pPr>
            <a:endParaRPr lang="en-US" altLang="sv-SE" sz="22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{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"type" : "number",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"minimum" : 0,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"maximum" : 100,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"</a:t>
            </a:r>
            <a:r>
              <a:rPr lang="en-US" altLang="sv-SE" sz="2000" dirty="0" err="1"/>
              <a:t>multipleOf</a:t>
            </a:r>
            <a:r>
              <a:rPr lang="en-US" altLang="sv-SE" sz="2000" dirty="0"/>
              <a:t>" : 5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}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EB6F087C-5845-4D5D-925E-DD043E70D0D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JSON Schema - combinations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CA30F4D3-249F-47D9-BD5A-2D7063533A6A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sz="2400" dirty="0"/>
              <a:t>Validation keywords</a:t>
            </a:r>
          </a:p>
          <a:p>
            <a:pPr lvl="1">
              <a:defRPr/>
            </a:pPr>
            <a:r>
              <a:rPr lang="en-US" altLang="sv-SE" sz="1600" dirty="0"/>
              <a:t>"</a:t>
            </a:r>
            <a:r>
              <a:rPr lang="en-US" altLang="sv-SE" sz="1600" dirty="0" err="1"/>
              <a:t>allOf</a:t>
            </a:r>
            <a:r>
              <a:rPr lang="en-US" altLang="sv-SE" sz="1600" dirty="0"/>
              <a:t>", "</a:t>
            </a:r>
            <a:r>
              <a:rPr lang="en-US" altLang="sv-SE" sz="1600" dirty="0" err="1"/>
              <a:t>anyOf</a:t>
            </a:r>
            <a:r>
              <a:rPr lang="en-US" altLang="sv-SE" sz="1600" dirty="0"/>
              <a:t>", "</a:t>
            </a:r>
            <a:r>
              <a:rPr lang="en-US" altLang="sv-SE" sz="1600" dirty="0" err="1"/>
              <a:t>oneOf</a:t>
            </a:r>
            <a:r>
              <a:rPr lang="en-US" altLang="sv-SE" sz="1600" dirty="0"/>
              <a:t>"</a:t>
            </a:r>
          </a:p>
          <a:p>
            <a:pPr lvl="2">
              <a:defRPr/>
            </a:pPr>
            <a:r>
              <a:rPr lang="en-US" altLang="sv-SE" sz="1600" dirty="0"/>
              <a:t>Valid according to AND, OR, XOR</a:t>
            </a:r>
          </a:p>
          <a:p>
            <a:pPr lvl="1">
              <a:defRPr/>
            </a:pPr>
            <a:r>
              <a:rPr lang="en-US" altLang="sv-SE" sz="1600" dirty="0"/>
              <a:t>"not"</a:t>
            </a:r>
          </a:p>
          <a:p>
            <a:pPr lvl="2">
              <a:defRPr/>
            </a:pPr>
            <a:r>
              <a:rPr lang="en-US" altLang="sv-SE" sz="1600" dirty="0"/>
              <a:t>Invalid</a:t>
            </a:r>
          </a:p>
          <a:p>
            <a:pPr marL="0" indent="0">
              <a:buFontTx/>
              <a:buNone/>
              <a:defRPr/>
            </a:pPr>
            <a:endParaRPr lang="en-US" altLang="sv-SE" sz="2200" dirty="0"/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"</a:t>
            </a:r>
            <a:r>
              <a:rPr lang="en-US" altLang="sv-SE" sz="2000" dirty="0" err="1"/>
              <a:t>anyOf</a:t>
            </a:r>
            <a:r>
              <a:rPr lang="en-US" altLang="sv-SE" sz="2000" dirty="0"/>
              <a:t>": [ { "type" : "string", "</a:t>
            </a:r>
            <a:r>
              <a:rPr lang="en-US" altLang="sv-SE" sz="2000" dirty="0" err="1"/>
              <a:t>maxLength</a:t>
            </a:r>
            <a:r>
              <a:rPr lang="en-US" altLang="sv-SE" sz="2000" dirty="0"/>
              <a:t>" : 5 },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                 { "type" : "number", "minimum" : 0 } ]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"</a:t>
            </a:r>
            <a:r>
              <a:rPr lang="en-US" altLang="sv-SE" sz="2000" dirty="0" err="1"/>
              <a:t>allOf</a:t>
            </a:r>
            <a:r>
              <a:rPr lang="en-US" altLang="sv-SE" sz="2000" dirty="0"/>
              <a:t>": [ { "type" : "integer", "maximum" : 5 },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                  { "</a:t>
            </a:r>
            <a:r>
              <a:rPr lang="en-US" altLang="sv-SE" sz="2000" dirty="0" err="1"/>
              <a:t>enum</a:t>
            </a:r>
            <a:r>
              <a:rPr lang="en-US" altLang="sv-SE" sz="2000" dirty="0"/>
              <a:t>": [1, 3, 5, 7, 9] } ]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"not": { "type" : "string", "</a:t>
            </a:r>
            <a:r>
              <a:rPr lang="en-US" altLang="sv-SE" sz="2000" dirty="0" err="1"/>
              <a:t>maxLength</a:t>
            </a:r>
            <a:r>
              <a:rPr lang="en-US" altLang="sv-SE" sz="2000" dirty="0"/>
              <a:t>" : 5 }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4AFCFFBD-1F6B-499C-84BE-664941F3424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39457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JSON Schema - References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A678850C-BC94-423F-BDCE-E6EBCAC86B08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18051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Schema keyword</a:t>
            </a:r>
          </a:p>
          <a:p>
            <a:pPr lvl="1">
              <a:defRPr/>
            </a:pPr>
            <a:r>
              <a:rPr lang="en-US" altLang="sv-SE" dirty="0"/>
              <a:t>"$ref" </a:t>
            </a:r>
          </a:p>
          <a:p>
            <a:pPr lvl="2">
              <a:defRPr/>
            </a:pPr>
            <a:r>
              <a:rPr lang="en-US" altLang="sv-SE" dirty="0"/>
              <a:t>refers to an "$id"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{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 "$schema" : "https://json-schema.org/draft/2020-12/schema",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 "$id" : "</a:t>
            </a:r>
            <a:r>
              <a:rPr lang="en-US" altLang="sv-SE" sz="1600" dirty="0">
                <a:highlight>
                  <a:srgbClr val="FFCC66"/>
                </a:highlight>
              </a:rPr>
              <a:t>http://dsv.su.se/SDXML/</a:t>
            </a:r>
            <a:r>
              <a:rPr lang="en-US" altLang="sv-SE" sz="1600" dirty="0" err="1">
                <a:highlight>
                  <a:srgbClr val="FFCC66"/>
                </a:highlight>
              </a:rPr>
              <a:t>jsonschema</a:t>
            </a:r>
            <a:r>
              <a:rPr lang="en-US" altLang="sv-SE" sz="1600" dirty="0">
                <a:highlight>
                  <a:srgbClr val="FFCC66"/>
                </a:highlight>
              </a:rPr>
              <a:t>/country</a:t>
            </a:r>
            <a:r>
              <a:rPr lang="en-US" altLang="sv-SE" sz="1600" dirty="0"/>
              <a:t>",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 "type" : "object",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 "properties" : {"name" : {"type" : "string"}, "population" : {"type" : "integer"}},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 "required" : ["name"]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} 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{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 "$schema" : "https://json-schema.org/draft/2020-12/schema",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 "$id" : "http://dsv.su.se/SDXML/</a:t>
            </a:r>
            <a:r>
              <a:rPr lang="en-US" altLang="sv-SE" sz="1600" dirty="0" err="1"/>
              <a:t>jsonschema</a:t>
            </a:r>
            <a:r>
              <a:rPr lang="en-US" altLang="sv-SE" sz="1600" dirty="0"/>
              <a:t>/example",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 "type" : "object",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 "properties" : {"title" : {"type" : "string"}, "year" : {"type" : "integer"},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                           "country" : {"$ref" : "</a:t>
            </a:r>
            <a:r>
              <a:rPr lang="en-US" altLang="sv-SE" sz="1600" dirty="0">
                <a:highlight>
                  <a:srgbClr val="FFCC66"/>
                </a:highlight>
              </a:rPr>
              <a:t>http://dsv.su.se/SDXML/</a:t>
            </a:r>
            <a:r>
              <a:rPr lang="en-US" altLang="sv-SE" sz="1600" dirty="0" err="1">
                <a:highlight>
                  <a:srgbClr val="FFCC66"/>
                </a:highlight>
              </a:rPr>
              <a:t>jsonschema</a:t>
            </a:r>
            <a:r>
              <a:rPr lang="en-US" altLang="sv-SE" sz="1600" dirty="0">
                <a:highlight>
                  <a:srgbClr val="FFCC66"/>
                </a:highlight>
              </a:rPr>
              <a:t>/country</a:t>
            </a:r>
            <a:r>
              <a:rPr lang="en-US" altLang="sv-SE" sz="1600" dirty="0"/>
              <a:t>"}},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 "required" : ["title", "year"]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} </a:t>
            </a:r>
            <a:endParaRPr lang="en-US" altLang="sv-SE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>
            <a:extLst>
              <a:ext uri="{FF2B5EF4-FFF2-40B4-BE49-F238E27FC236}">
                <a16:creationId xmlns:a16="http://schemas.microsoft.com/office/drawing/2014/main" id="{6C63B83D-CD96-4EFC-B1CD-6727F2312B6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39457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Linking JSON to JSON Schema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5D359F9A-EBB2-4AD0-A602-0730F1044E4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18051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No explicit link to the schema in the JSON object</a:t>
            </a:r>
          </a:p>
          <a:p>
            <a:pPr>
              <a:defRPr/>
            </a:pPr>
            <a:r>
              <a:rPr lang="en-US" altLang="sv-SE" dirty="0"/>
              <a:t>Can only be done in the application</a:t>
            </a:r>
          </a:p>
          <a:p>
            <a:pPr marL="0" indent="0">
              <a:buFontTx/>
              <a:buNone/>
              <a:defRPr/>
            </a:pPr>
            <a:endParaRPr lang="en-US" altLang="sv-SE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994BCADC-FE08-480F-AAE1-FA76DFDC916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39457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Validators</a:t>
            </a:r>
          </a:p>
        </p:txBody>
      </p:sp>
      <p:sp>
        <p:nvSpPr>
          <p:cNvPr id="47107" name="Content Placeholder 2">
            <a:extLst>
              <a:ext uri="{FF2B5EF4-FFF2-40B4-BE49-F238E27FC236}">
                <a16:creationId xmlns:a16="http://schemas.microsoft.com/office/drawing/2014/main" id="{55F7691C-7902-41C6-8D47-E29DE5FEB36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785813"/>
            <a:ext cx="9180512" cy="57388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JSON</a:t>
            </a:r>
          </a:p>
          <a:p>
            <a:pPr lvl="1"/>
            <a:r>
              <a:rPr lang="en-US" altLang="sv-SE"/>
              <a:t>https://jsonformatter.curiousconcept.com/</a:t>
            </a:r>
          </a:p>
          <a:p>
            <a:pPr lvl="1"/>
            <a:r>
              <a:rPr lang="en-US" altLang="sv-SE"/>
              <a:t>Formats and validates (checks syntax) </a:t>
            </a:r>
            <a:br>
              <a:rPr lang="en-US" altLang="sv-SE"/>
            </a:br>
            <a:r>
              <a:rPr lang="en-US" altLang="sv-SE"/>
              <a:t>(equivalent to XML being well-formed)</a:t>
            </a:r>
          </a:p>
          <a:p>
            <a:r>
              <a:rPr lang="en-US" altLang="sv-SE"/>
              <a:t>JSON Schema</a:t>
            </a:r>
          </a:p>
          <a:p>
            <a:pPr lvl="1"/>
            <a:r>
              <a:rPr lang="en-US" altLang="sv-SE"/>
              <a:t>https://www.jsonschemavalidator.net</a:t>
            </a:r>
          </a:p>
          <a:p>
            <a:pPr lvl="1"/>
            <a:r>
              <a:rPr lang="en-US" altLang="sv-SE"/>
              <a:t>Validates a JSON value against a JSON Schema</a:t>
            </a:r>
            <a:br>
              <a:rPr lang="en-US" altLang="sv-SE"/>
            </a:br>
            <a:r>
              <a:rPr lang="en-US" altLang="sv-SE"/>
              <a:t>(equivalent to XML being valid)</a:t>
            </a:r>
          </a:p>
          <a:p>
            <a:endParaRPr lang="en-US" altLang="sv-SE"/>
          </a:p>
          <a:p>
            <a:r>
              <a:rPr lang="en-US" altLang="sv-SE"/>
              <a:t>A JSON Schema is a JSON object and can be validated (syntax checked) as such</a:t>
            </a:r>
          </a:p>
          <a:p>
            <a:endParaRPr lang="en-US" altLang="sv-SE"/>
          </a:p>
          <a:p>
            <a:r>
              <a:rPr lang="en-US" altLang="sv-SE"/>
              <a:t>JSON Schema validation</a:t>
            </a:r>
          </a:p>
          <a:p>
            <a:pPr lvl="1"/>
            <a:r>
              <a:rPr lang="en-US" altLang="sv-SE"/>
              <a:t>https://www.json-schema-linter.com</a:t>
            </a:r>
          </a:p>
          <a:p>
            <a:pPr lvl="1"/>
            <a:r>
              <a:rPr lang="en-US" altLang="sv-SE"/>
              <a:t>Checks a JSON Schema against the meta schema</a:t>
            </a:r>
          </a:p>
          <a:p>
            <a:endParaRPr lang="en-US" altLang="sv-SE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994BCADC-FE08-480F-AAE1-FA76DFDC916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39457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JSON to/from XML</a:t>
            </a:r>
          </a:p>
        </p:txBody>
      </p:sp>
      <p:sp>
        <p:nvSpPr>
          <p:cNvPr id="47107" name="Content Placeholder 2">
            <a:extLst>
              <a:ext uri="{FF2B5EF4-FFF2-40B4-BE49-F238E27FC236}">
                <a16:creationId xmlns:a16="http://schemas.microsoft.com/office/drawing/2014/main" id="{55F7691C-7902-41C6-8D47-E29DE5FEB36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908720"/>
            <a:ext cx="9180512" cy="120302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XML representation of JSON</a:t>
            </a:r>
          </a:p>
          <a:p>
            <a:pPr lvl="1"/>
            <a:r>
              <a:rPr lang="en-US" altLang="sv-SE" dirty="0"/>
              <a:t>Part of the XPath/XQuery 3 standard</a:t>
            </a:r>
          </a:p>
          <a:p>
            <a:pPr lvl="1"/>
            <a:r>
              <a:rPr lang="en-US" altLang="sv-SE" dirty="0"/>
              <a:t>conversion functions xml-to-json and json-to-xml</a:t>
            </a:r>
          </a:p>
          <a:p>
            <a:pPr marL="0" indent="0">
              <a:buNone/>
            </a:pPr>
            <a:endParaRPr lang="en-US" altLang="sv-S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2480D3-7338-4426-B515-8A1E0E33B57E}"/>
              </a:ext>
            </a:extLst>
          </p:cNvPr>
          <p:cNvSpPr txBox="1"/>
          <p:nvPr/>
        </p:nvSpPr>
        <p:spPr>
          <a:xfrm>
            <a:off x="4088904" y="2322279"/>
            <a:ext cx="568863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600" dirty="0"/>
              <a:t>&lt;map xmlns="http://www.w3.org/2005/xpath-functions"&gt;</a:t>
            </a:r>
          </a:p>
          <a:p>
            <a:r>
              <a:rPr lang="LID4096" sz="1600" dirty="0"/>
              <a:t>  &lt;string key="title"&gt;Best Songs&lt;/string&gt;</a:t>
            </a:r>
          </a:p>
          <a:p>
            <a:r>
              <a:rPr lang="LID4096" sz="1600" dirty="0"/>
              <a:t>  &lt;number key="year"&gt;2023&lt;/number&gt;</a:t>
            </a:r>
          </a:p>
          <a:p>
            <a:r>
              <a:rPr lang="LID4096" sz="1600" dirty="0"/>
              <a:t>  &lt;array key="songs"&gt;</a:t>
            </a:r>
          </a:p>
          <a:p>
            <a:r>
              <a:rPr lang="LID4096" sz="1600" dirty="0"/>
              <a:t>    &lt;string&gt;Great Summer&lt;/string&gt;</a:t>
            </a:r>
          </a:p>
          <a:p>
            <a:r>
              <a:rPr lang="LID4096" sz="1600" dirty="0"/>
              <a:t>    &lt;string&gt;Tonight&lt;/string&gt;</a:t>
            </a:r>
          </a:p>
          <a:p>
            <a:r>
              <a:rPr lang="LID4096" sz="1600" dirty="0"/>
              <a:t>    &lt;string&gt;Everywhere&lt;/string&gt;</a:t>
            </a:r>
          </a:p>
          <a:p>
            <a:r>
              <a:rPr lang="LID4096" sz="1600" dirty="0"/>
              <a:t>  &lt;/array&gt;</a:t>
            </a:r>
          </a:p>
          <a:p>
            <a:r>
              <a:rPr lang="LID4096" sz="1600" dirty="0"/>
              <a:t>  &lt;map key="producer"&gt;</a:t>
            </a:r>
          </a:p>
          <a:p>
            <a:r>
              <a:rPr lang="LID4096" sz="1600" dirty="0"/>
              <a:t>    &lt;string key="firstname"&gt;Jim&lt;/string&gt;</a:t>
            </a:r>
          </a:p>
          <a:p>
            <a:r>
              <a:rPr lang="LID4096" sz="1600" dirty="0"/>
              <a:t>    &lt;string key="lastname"&gt;Baker&lt;/string&gt;</a:t>
            </a:r>
          </a:p>
          <a:p>
            <a:r>
              <a:rPr lang="LID4096" sz="1600" dirty="0"/>
              <a:t>  &lt;/map&gt;</a:t>
            </a:r>
          </a:p>
          <a:p>
            <a:r>
              <a:rPr lang="LID4096" sz="1600" dirty="0"/>
              <a:t>  &lt;boolean key="available"&gt;true&lt;/boolean&gt;</a:t>
            </a:r>
          </a:p>
          <a:p>
            <a:r>
              <a:rPr lang="LID4096" sz="1600" dirty="0"/>
              <a:t>&lt;/map&gt;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1C2641-E18D-4A81-BDA5-C86CD3A42666}"/>
              </a:ext>
            </a:extLst>
          </p:cNvPr>
          <p:cNvSpPr txBox="1"/>
          <p:nvPr/>
        </p:nvSpPr>
        <p:spPr>
          <a:xfrm>
            <a:off x="776536" y="2348880"/>
            <a:ext cx="324036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360363" algn="l"/>
                <a:tab pos="720725" algn="l"/>
              </a:tabLst>
            </a:pPr>
            <a:r>
              <a:rPr lang="LID4096" sz="1600" dirty="0"/>
              <a:t>{</a:t>
            </a:r>
          </a:p>
          <a:p>
            <a:pPr>
              <a:tabLst>
                <a:tab pos="360363" algn="l"/>
                <a:tab pos="720725" algn="l"/>
              </a:tabLst>
            </a:pPr>
            <a:r>
              <a:rPr lang="LID4096" sz="1600" dirty="0"/>
              <a:t>	"title": "Best Songs",</a:t>
            </a:r>
          </a:p>
          <a:p>
            <a:pPr>
              <a:tabLst>
                <a:tab pos="360363" algn="l"/>
                <a:tab pos="720725" algn="l"/>
              </a:tabLst>
            </a:pPr>
            <a:r>
              <a:rPr lang="LID4096" sz="1600" dirty="0"/>
              <a:t>	"year": 2023,</a:t>
            </a:r>
          </a:p>
          <a:p>
            <a:pPr>
              <a:tabLst>
                <a:tab pos="360363" algn="l"/>
                <a:tab pos="720725" algn="l"/>
              </a:tabLst>
            </a:pPr>
            <a:r>
              <a:rPr lang="LID4096" sz="1600" dirty="0"/>
              <a:t>	"songs": [</a:t>
            </a:r>
          </a:p>
          <a:p>
            <a:pPr>
              <a:tabLst>
                <a:tab pos="360363" algn="l"/>
                <a:tab pos="720725" algn="l"/>
              </a:tabLst>
            </a:pPr>
            <a:r>
              <a:rPr lang="LID4096" sz="1600" dirty="0"/>
              <a:t>		"Great Summer",</a:t>
            </a:r>
          </a:p>
          <a:p>
            <a:pPr>
              <a:tabLst>
                <a:tab pos="360363" algn="l"/>
                <a:tab pos="720725" algn="l"/>
              </a:tabLst>
            </a:pPr>
            <a:r>
              <a:rPr lang="LID4096" sz="1600" dirty="0"/>
              <a:t>		"Tonight",</a:t>
            </a:r>
          </a:p>
          <a:p>
            <a:pPr>
              <a:tabLst>
                <a:tab pos="360363" algn="l"/>
                <a:tab pos="720725" algn="l"/>
              </a:tabLst>
            </a:pPr>
            <a:r>
              <a:rPr lang="LID4096" sz="1600" dirty="0"/>
              <a:t>		"Everywhere"</a:t>
            </a:r>
          </a:p>
          <a:p>
            <a:pPr>
              <a:tabLst>
                <a:tab pos="360363" algn="l"/>
                <a:tab pos="720725" algn="l"/>
              </a:tabLst>
            </a:pPr>
            <a:r>
              <a:rPr lang="LID4096" sz="1600" dirty="0"/>
              <a:t>	],</a:t>
            </a:r>
          </a:p>
          <a:p>
            <a:pPr>
              <a:tabLst>
                <a:tab pos="360363" algn="l"/>
                <a:tab pos="720725" algn="l"/>
              </a:tabLst>
            </a:pPr>
            <a:r>
              <a:rPr lang="LID4096" sz="1600" dirty="0"/>
              <a:t>	"producer": {</a:t>
            </a:r>
          </a:p>
          <a:p>
            <a:pPr>
              <a:tabLst>
                <a:tab pos="360363" algn="l"/>
                <a:tab pos="720725" algn="l"/>
              </a:tabLst>
            </a:pPr>
            <a:r>
              <a:rPr lang="LID4096" sz="1600" dirty="0"/>
              <a:t>		"firstname": "Jim",</a:t>
            </a:r>
          </a:p>
          <a:p>
            <a:pPr>
              <a:tabLst>
                <a:tab pos="360363" algn="l"/>
                <a:tab pos="720725" algn="l"/>
              </a:tabLst>
            </a:pPr>
            <a:r>
              <a:rPr lang="LID4096" sz="1600" dirty="0"/>
              <a:t>		"lastname": "Baker"</a:t>
            </a:r>
          </a:p>
          <a:p>
            <a:pPr>
              <a:tabLst>
                <a:tab pos="360363" algn="l"/>
                <a:tab pos="720725" algn="l"/>
              </a:tabLst>
            </a:pPr>
            <a:r>
              <a:rPr lang="LID4096" sz="1600" dirty="0"/>
              <a:t>	},</a:t>
            </a:r>
          </a:p>
          <a:p>
            <a:pPr>
              <a:tabLst>
                <a:tab pos="360363" algn="l"/>
                <a:tab pos="720725" algn="l"/>
              </a:tabLst>
            </a:pPr>
            <a:r>
              <a:rPr lang="LID4096" sz="1600" dirty="0"/>
              <a:t>	"available": true</a:t>
            </a:r>
          </a:p>
          <a:p>
            <a:pPr>
              <a:tabLst>
                <a:tab pos="360363" algn="l"/>
                <a:tab pos="720725" algn="l"/>
              </a:tabLst>
            </a:pPr>
            <a:r>
              <a:rPr lang="LID4096" sz="16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798364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>
            <a:extLst>
              <a:ext uri="{FF2B5EF4-FFF2-40B4-BE49-F238E27FC236}">
                <a16:creationId xmlns:a16="http://schemas.microsoft.com/office/drawing/2014/main" id="{C455E97F-1B2A-42BE-AA7C-19318A0811F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39457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What to do next</a:t>
            </a:r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3F464348-990E-4092-B4F8-137053F2A6C8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18051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Quiz about JSON &amp; JSON Schema (Quiz 3)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17885</TotalTime>
  <Words>1852</Words>
  <Application>Microsoft Office PowerPoint</Application>
  <PresentationFormat>A4 Paper (210x297 mm)</PresentationFormat>
  <Paragraphs>303</Paragraphs>
  <Slides>25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 Unicode MS</vt:lpstr>
      <vt:lpstr>Arial</vt:lpstr>
      <vt:lpstr>Times New Roman</vt:lpstr>
      <vt:lpstr>Default Design</vt:lpstr>
      <vt:lpstr>SDXML VT2024 Models and languages for  semi-structured data and XML  JSON &amp; JSON Schema</vt:lpstr>
      <vt:lpstr>JSON</vt:lpstr>
      <vt:lpstr>JSON - values</vt:lpstr>
      <vt:lpstr>JSON - example</vt:lpstr>
      <vt:lpstr>JSON - Object</vt:lpstr>
      <vt:lpstr>JSON - Array</vt:lpstr>
      <vt:lpstr>JSON - Escaping</vt:lpstr>
      <vt:lpstr>JSON Schema</vt:lpstr>
      <vt:lpstr>JSON Schema</vt:lpstr>
      <vt:lpstr>JSON Schema</vt:lpstr>
      <vt:lpstr>JSON Schema - annotations</vt:lpstr>
      <vt:lpstr>JSON Schema - type</vt:lpstr>
      <vt:lpstr>JSON Schema - enum, const</vt:lpstr>
      <vt:lpstr>JSON Schema - Objects</vt:lpstr>
      <vt:lpstr>JSON Schema - Objects</vt:lpstr>
      <vt:lpstr>JSON Schema - Objects</vt:lpstr>
      <vt:lpstr>JSON Schema - Arrays</vt:lpstr>
      <vt:lpstr>JSON Schema - Strings</vt:lpstr>
      <vt:lpstr>JSON Schema - Numbers</vt:lpstr>
      <vt:lpstr>JSON Schema - combinations</vt:lpstr>
      <vt:lpstr>JSON Schema - References</vt:lpstr>
      <vt:lpstr>Linking JSON to JSON Schema</vt:lpstr>
      <vt:lpstr>Validators</vt:lpstr>
      <vt:lpstr>JSON to/from XML</vt:lpstr>
      <vt:lpstr>What to do next</vt:lpstr>
    </vt:vector>
  </TitlesOfParts>
  <Company>SU/KTH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 JSON &amp; JSON Schema</dc:title>
  <dc:creator>nikos dimitrakas</dc:creator>
  <cp:lastModifiedBy>nikos dimitrakas</cp:lastModifiedBy>
  <cp:revision>418</cp:revision>
  <cp:lastPrinted>2022-02-21T12:35:44Z</cp:lastPrinted>
  <dcterms:created xsi:type="dcterms:W3CDTF">1999-01-06T15:00:23Z</dcterms:created>
  <dcterms:modified xsi:type="dcterms:W3CDTF">2024-03-07T08:11:30Z</dcterms:modified>
</cp:coreProperties>
</file>