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4"/>
  </p:notesMasterIdLst>
  <p:handoutMasterIdLst>
    <p:handoutMasterId r:id="rId55"/>
  </p:handoutMasterIdLst>
  <p:sldIdLst>
    <p:sldId id="256" r:id="rId2"/>
    <p:sldId id="257" r:id="rId3"/>
    <p:sldId id="258" r:id="rId4"/>
    <p:sldId id="259" r:id="rId5"/>
    <p:sldId id="260" r:id="rId6"/>
    <p:sldId id="261" r:id="rId7"/>
    <p:sldId id="300" r:id="rId8"/>
    <p:sldId id="262" r:id="rId9"/>
    <p:sldId id="263" r:id="rId10"/>
    <p:sldId id="283" r:id="rId11"/>
    <p:sldId id="284" r:id="rId12"/>
    <p:sldId id="264" r:id="rId13"/>
    <p:sldId id="265" r:id="rId14"/>
    <p:sldId id="270" r:id="rId15"/>
    <p:sldId id="269" r:id="rId16"/>
    <p:sldId id="271" r:id="rId17"/>
    <p:sldId id="268" r:id="rId18"/>
    <p:sldId id="267" r:id="rId19"/>
    <p:sldId id="266" r:id="rId20"/>
    <p:sldId id="272" r:id="rId21"/>
    <p:sldId id="305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303" r:id="rId31"/>
    <p:sldId id="304" r:id="rId32"/>
    <p:sldId id="281" r:id="rId33"/>
    <p:sldId id="282" r:id="rId34"/>
    <p:sldId id="285" r:id="rId35"/>
    <p:sldId id="288" r:id="rId36"/>
    <p:sldId id="289" r:id="rId37"/>
    <p:sldId id="286" r:id="rId38"/>
    <p:sldId id="287" r:id="rId39"/>
    <p:sldId id="292" r:id="rId40"/>
    <p:sldId id="293" r:id="rId41"/>
    <p:sldId id="290" r:id="rId42"/>
    <p:sldId id="294" r:id="rId43"/>
    <p:sldId id="295" r:id="rId44"/>
    <p:sldId id="296" r:id="rId45"/>
    <p:sldId id="297" r:id="rId46"/>
    <p:sldId id="302" r:id="rId47"/>
    <p:sldId id="298" r:id="rId48"/>
    <p:sldId id="291" r:id="rId49"/>
    <p:sldId id="299" r:id="rId50"/>
    <p:sldId id="306" r:id="rId51"/>
    <p:sldId id="307" r:id="rId52"/>
    <p:sldId id="301" r:id="rId53"/>
  </p:sldIdLst>
  <p:sldSz cx="9906000" cy="6858000" type="A4"/>
  <p:notesSz cx="7099300" cy="102346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sv-SE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2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99"/>
    <a:srgbClr val="99FF66"/>
    <a:srgbClr val="99FFCC"/>
    <a:srgbClr val="FF66CC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54" autoAdjust="0"/>
    <p:restoredTop sz="84254" autoAdjust="0"/>
  </p:normalViewPr>
  <p:slideViewPr>
    <p:cSldViewPr>
      <p:cViewPr varScale="1">
        <p:scale>
          <a:sx n="96" d="100"/>
          <a:sy n="96" d="100"/>
        </p:scale>
        <p:origin x="1362" y="8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7473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26" d="100"/>
          <a:sy n="126" d="100"/>
        </p:scale>
        <p:origin x="-1950" y="-84"/>
      </p:cViewPr>
      <p:guideLst>
        <p:guide orient="horz" pos="3222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F79103FD-ABCF-42D4-B98B-8B6ED336BDF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30663" y="9705975"/>
            <a:ext cx="30511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0000"/>
              </a:lnSpc>
              <a:defRPr sz="1200"/>
            </a:lvl1pPr>
          </a:lstStyle>
          <a:p>
            <a:pPr>
              <a:defRPr/>
            </a:pPr>
            <a:fld id="{45A03B1B-52AA-406F-9A3A-C853465642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2409718B-555F-44EB-B22E-D6F54AF2244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87438" y="1062038"/>
            <a:ext cx="4946650" cy="342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48A3E0EB-46EB-49B0-B55B-05B517F67B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8738" y="4829175"/>
            <a:ext cx="4479925" cy="4460875"/>
          </a:xfrm>
          <a:prstGeom prst="rect">
            <a:avLst/>
          </a:prstGeom>
          <a:noFill/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altLang="sv-SE" sz="7200"/>
          </a:p>
        </p:txBody>
      </p:sp>
      <p:sp>
        <p:nvSpPr>
          <p:cNvPr id="49156" name="Rectangle 4">
            <a:extLst>
              <a:ext uri="{FF2B5EF4-FFF2-40B4-BE49-F238E27FC236}">
                <a16:creationId xmlns:a16="http://schemas.microsoft.com/office/drawing/2014/main" id="{6BD6D22E-C25C-4B01-A96C-C733C04B95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2975" y="4959350"/>
            <a:ext cx="2640013" cy="295275"/>
          </a:xfrm>
          <a:prstGeom prst="rect">
            <a:avLst/>
          </a:prstGeom>
          <a:noFill/>
          <a:ln>
            <a:noFill/>
          </a:ln>
        </p:spPr>
        <p:txBody>
          <a:bodyPr wrap="none" lIns="63500" tIns="25400" rIns="63500" bIns="25400">
            <a:spAutoFit/>
          </a:bodyPr>
          <a:lstStyle>
            <a:lvl1pPr defTabSz="7620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7620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7620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7620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7620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88000"/>
              </a:lnSpc>
              <a:defRPr/>
            </a:pPr>
            <a:r>
              <a:rPr lang="sv-SE" altLang="sv-SE" sz="1800">
                <a:latin typeface="Times New Roman" pitchFamily="18" charset="0"/>
              </a:rPr>
              <a:t>A N T E C K N I N G A R</a:t>
            </a:r>
          </a:p>
        </p:txBody>
      </p:sp>
      <p:sp>
        <p:nvSpPr>
          <p:cNvPr id="49157" name="Rectangle 5">
            <a:extLst>
              <a:ext uri="{FF2B5EF4-FFF2-40B4-BE49-F238E27FC236}">
                <a16:creationId xmlns:a16="http://schemas.microsoft.com/office/drawing/2014/main" id="{1B5A2482-0C8E-49A5-B37A-55FB27B0A5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3338" y="9671050"/>
            <a:ext cx="25400" cy="184150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altLang="sv-SE" sz="7200"/>
          </a:p>
        </p:txBody>
      </p:sp>
      <p:sp>
        <p:nvSpPr>
          <p:cNvPr id="49158" name="Rectangle 6">
            <a:extLst>
              <a:ext uri="{FF2B5EF4-FFF2-40B4-BE49-F238E27FC236}">
                <a16:creationId xmlns:a16="http://schemas.microsoft.com/office/drawing/2014/main" id="{610913EC-4709-49C3-AEE5-9EA306EE84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6200" y="9459913"/>
            <a:ext cx="1824038" cy="382587"/>
          </a:xfrm>
          <a:prstGeom prst="rect">
            <a:avLst/>
          </a:prstGeom>
          <a:noFill/>
          <a:ln>
            <a:noFill/>
          </a:ln>
        </p:spPr>
        <p:txBody>
          <a:bodyPr wrap="none" lIns="63500" tIns="25400" rIns="63500" bIns="25400">
            <a:spAutoFit/>
          </a:bodyPr>
          <a:lstStyle>
            <a:lvl1pPr defTabSz="76200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76200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76200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76200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76200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sv-SE" altLang="sv-SE" sz="1200">
                <a:latin typeface="Times New Roman" panose="02020603050405020304" pitchFamily="18" charset="0"/>
              </a:rPr>
              <a:t>Datum för presentationen</a:t>
            </a:r>
          </a:p>
          <a:p>
            <a:pPr algn="ctr">
              <a:lnSpc>
                <a:spcPct val="90000"/>
              </a:lnSpc>
              <a:defRPr/>
            </a:pPr>
            <a:r>
              <a:rPr lang="sv-SE" altLang="sv-SE" sz="1200">
                <a:latin typeface="Times New Roman" panose="02020603050405020304" pitchFamily="18" charset="0"/>
              </a:rPr>
              <a:t>Sida  </a:t>
            </a:r>
            <a:fld id="{B685A304-37EC-4B44-B8CF-EB614E108FEF}" type="slidenum">
              <a:rPr lang="sv-SE" altLang="sv-SE" sz="1200" smtClean="0">
                <a:latin typeface="Times New Roman" panose="02020603050405020304" pitchFamily="18" charset="0"/>
              </a:rPr>
              <a:pPr algn="ctr">
                <a:lnSpc>
                  <a:spcPct val="90000"/>
                </a:lnSpc>
                <a:defRPr/>
              </a:pPr>
              <a:t>‹#›</a:t>
            </a:fld>
            <a:endParaRPr lang="sv-SE" altLang="sv-SE" sz="120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E7C09FDF-E56D-4DEA-BF90-F0085742C02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D78DD35E-633A-4EDA-8606-17DB75516C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53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B30BB153-F958-4015-BBF5-A726C971D4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994367AE-D84B-49BE-BD0C-695B4140E7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53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A20556FE-C084-4436-8FBA-D27732F32F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id="{E14E3451-4B11-4C93-AF1A-337A802AC46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8158" y="1142984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000372"/>
            <a:ext cx="6934200" cy="26384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82590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8356" y="142852"/>
            <a:ext cx="7667644" cy="64294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406" y="1000108"/>
            <a:ext cx="8958294" cy="550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7477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0309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9">
            <a:extLst>
              <a:ext uri="{FF2B5EF4-FFF2-40B4-BE49-F238E27FC236}">
                <a16:creationId xmlns:a16="http://schemas.microsoft.com/office/drawing/2014/main" id="{504A7B69-BE3E-4410-A9A1-D896CE1DCC7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60388" y="115888"/>
            <a:ext cx="998537" cy="42545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sv-SE" sz="800" dirty="0"/>
              <a:t>SDXML VT2024</a:t>
            </a:r>
          </a:p>
          <a:p>
            <a:pPr>
              <a:lnSpc>
                <a:spcPct val="90000"/>
              </a:lnSpc>
              <a:defRPr/>
            </a:pPr>
            <a:r>
              <a:rPr lang="sv-SE" sz="800" dirty="0"/>
              <a:t>nikos </a:t>
            </a:r>
            <a:r>
              <a:rPr lang="sv-SE" sz="800" dirty="0" err="1"/>
              <a:t>dimitrakas</a:t>
            </a:r>
            <a:endParaRPr lang="sv-SE" sz="800" dirty="0"/>
          </a:p>
          <a:p>
            <a:pPr>
              <a:lnSpc>
                <a:spcPct val="90000"/>
              </a:lnSpc>
              <a:defRPr/>
            </a:pPr>
            <a:r>
              <a:rPr lang="sv-SE" sz="800" dirty="0"/>
              <a:t>SU/DSV</a:t>
            </a: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BD0A8F60-50D3-4E4F-B5AA-D04F7F70629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115888"/>
            <a:ext cx="4381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DEB639BC-A982-4AFE-801C-1DBCD648E26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0800" y="541338"/>
            <a:ext cx="438150" cy="2301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defRPr/>
            </a:pPr>
            <a:fld id="{A458D7E7-0526-4889-9B0A-EC5130D82A8C}" type="slidenum">
              <a:rPr lang="sv-SE" altLang="en-US" sz="1000" smtClean="0"/>
              <a:pPr>
                <a:lnSpc>
                  <a:spcPct val="90000"/>
                </a:lnSpc>
                <a:defRPr/>
              </a:pPr>
              <a:t>‹#›</a:t>
            </a:fld>
            <a:endParaRPr lang="sv-SE" altLang="en-US" sz="10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+mj-lt"/>
          <a:ea typeface="+mj-ea"/>
          <a:cs typeface="+mj-cs"/>
        </a:defRPr>
      </a:lvl1pPr>
      <a:lvl2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2pPr>
      <a:lvl3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3pPr>
      <a:lvl4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4pPr>
      <a:lvl5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5pPr>
      <a:lvl6pPr marL="4572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6pPr>
      <a:lvl7pPr marL="9144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7pPr>
      <a:lvl8pPr marL="13716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8pPr>
      <a:lvl9pPr marL="18288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9pPr>
    </p:titleStyle>
    <p:bodyStyle>
      <a:lvl1pPr marL="296863" indent="-296863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500" b="1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38125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900" b="1">
          <a:solidFill>
            <a:schemeClr val="tx1"/>
          </a:solidFill>
          <a:latin typeface="+mn-lt"/>
        </a:defRPr>
      </a:lvl2pPr>
      <a:lvl3pPr marL="1187450" indent="-238125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1900" b="1">
          <a:solidFill>
            <a:schemeClr val="tx1"/>
          </a:solidFill>
          <a:latin typeface="+mn-lt"/>
        </a:defRPr>
      </a:lvl3pPr>
      <a:lvl4pPr marL="1601788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500" b="1">
          <a:solidFill>
            <a:schemeClr val="tx1"/>
          </a:solidFill>
          <a:latin typeface="+mn-lt"/>
        </a:defRPr>
      </a:lvl4pPr>
      <a:lvl5pPr marL="20764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5pPr>
      <a:lvl6pPr marL="25336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6pPr>
      <a:lvl7pPr marL="29908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7pPr>
      <a:lvl8pPr marL="34480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8pPr>
      <a:lvl9pPr marL="39052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4">
            <a:extLst>
              <a:ext uri="{FF2B5EF4-FFF2-40B4-BE49-F238E27FC236}">
                <a16:creationId xmlns:a16="http://schemas.microsoft.com/office/drawing/2014/main" id="{2851B74D-6A81-4ECD-B4D7-3C7E91F002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050" y="5300663"/>
            <a:ext cx="9432925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sv-SE" altLang="sv-SE" sz="1600" b="0">
                <a:latin typeface="Arial Unicode MS" panose="020B0604020202020204" pitchFamily="34" charset="-128"/>
              </a:rPr>
              <a:t>Corresponding reading</a:t>
            </a:r>
          </a:p>
          <a:p>
            <a:pPr>
              <a:lnSpc>
                <a:spcPct val="90000"/>
              </a:lnSpc>
            </a:pPr>
            <a:r>
              <a:rPr lang="sv-SE" altLang="sv-SE" sz="1600" b="0">
                <a:latin typeface="Arial Unicode MS" panose="020B0604020202020204" pitchFamily="34" charset="-128"/>
              </a:rPr>
              <a:t>Section 8.3 and chapter 15 of the course book</a:t>
            </a:r>
            <a:endParaRPr lang="en-US" altLang="sv-SE" sz="1600" b="0"/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BD48D535-D5B1-4EC0-957F-67ABF3DABE40}"/>
              </a:ext>
            </a:extLst>
          </p:cNvPr>
          <p:cNvSpPr>
            <a:spLocks noGrp="1"/>
          </p:cNvSpPr>
          <p:nvPr>
            <p:ph type="ctrTitle"/>
          </p:nvPr>
        </p:nvSpPr>
        <p:spPr bwMode="auto">
          <a:xfrm>
            <a:off x="704850" y="549275"/>
            <a:ext cx="8420100" cy="172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SDXML VT2024</a:t>
            </a:r>
            <a:br>
              <a:rPr lang="en-US" altLang="sv-SE"/>
            </a:br>
            <a:r>
              <a:rPr lang="en-US" altLang="sv-SE"/>
              <a:t>Models and languages for </a:t>
            </a:r>
            <a:br>
              <a:rPr lang="en-US" altLang="sv-SE"/>
            </a:br>
            <a:r>
              <a:rPr lang="en-US" altLang="sv-SE"/>
              <a:t>semi-structured data and XML</a:t>
            </a:r>
            <a:br>
              <a:rPr lang="en-US" altLang="sv-SE"/>
            </a:br>
            <a:br>
              <a:rPr lang="en-US" altLang="sv-SE"/>
            </a:br>
            <a:endParaRPr lang="en-US" altLang="sv-SE"/>
          </a:p>
        </p:txBody>
      </p:sp>
      <p:sp>
        <p:nvSpPr>
          <p:cNvPr id="4100" name="Subtitle 2">
            <a:extLst>
              <a:ext uri="{FF2B5EF4-FFF2-40B4-BE49-F238E27FC236}">
                <a16:creationId xmlns:a16="http://schemas.microsoft.com/office/drawing/2014/main" id="{7CA1AFF8-32D0-4BF4-B521-D46BC94B56CF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auto">
          <a:xfrm>
            <a:off x="1522413" y="4005263"/>
            <a:ext cx="6934200" cy="12001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nikos dimitrakas</a:t>
            </a:r>
            <a:br>
              <a:rPr lang="en-US" altLang="sv-SE"/>
            </a:br>
            <a:r>
              <a:rPr lang="en-US" altLang="sv-SE"/>
              <a:t>nikos@dsv.su.se</a:t>
            </a:r>
            <a:br>
              <a:rPr lang="en-US" altLang="sv-SE"/>
            </a:br>
            <a:r>
              <a:rPr lang="en-US" altLang="sv-SE"/>
              <a:t>08-161295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B941C69-936C-4003-B1A7-EE1F7B804C73}"/>
              </a:ext>
            </a:extLst>
          </p:cNvPr>
          <p:cNvSpPr txBox="1">
            <a:spLocks/>
          </p:cNvSpPr>
          <p:nvPr/>
        </p:nvSpPr>
        <p:spPr bwMode="auto">
          <a:xfrm>
            <a:off x="779463" y="2535238"/>
            <a:ext cx="8420100" cy="1470025"/>
          </a:xfrm>
          <a:prstGeom prst="rect">
            <a:avLst/>
          </a:prstGeom>
          <a:noFill/>
        </p:spPr>
        <p:txBody>
          <a:bodyPr/>
          <a:lstStyle>
            <a:lvl1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2pPr>
            <a:lvl3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3pPr>
            <a:lvl4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4pPr>
            <a:lvl5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5pPr>
            <a:lvl6pPr marL="4572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6pPr>
            <a:lvl7pPr marL="9144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7pPr>
            <a:lvl8pPr marL="13716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8pPr>
            <a:lvl9pPr marL="18288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sv-SE" altLang="sv-SE" kern="0" dirty="0"/>
              <a:t>SQL/XML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79F0510-F65B-4E7C-BBD7-621C2BCB452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SQL/XML</a:t>
            </a: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1E7186E8-2D3F-4CC4-8905-A1783B1FB01C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15925" y="981075"/>
            <a:ext cx="8958263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Support for XML in relational databases according to SQL:2003, SQL:2006, SQL:2008, SQL:2011</a:t>
            </a:r>
          </a:p>
          <a:p>
            <a:pPr lvl="1"/>
            <a:r>
              <a:rPr lang="en-US" altLang="sv-SE"/>
              <a:t>SQL/XML: part of the SQL standard</a:t>
            </a:r>
          </a:p>
          <a:p>
            <a:pPr lvl="1"/>
            <a:r>
              <a:rPr lang="en-US" altLang="sv-SE"/>
              <a:t>SQLX: the group behind SQL/XML</a:t>
            </a:r>
          </a:p>
          <a:p>
            <a:pPr lvl="1"/>
            <a:r>
              <a:rPr lang="en-US" altLang="sv-SE"/>
              <a:t>SQLXML: Microsoft's additions to SQL for XML</a:t>
            </a:r>
          </a:p>
          <a:p>
            <a:r>
              <a:rPr lang="en-US" altLang="sv-SE"/>
              <a:t>XML data type</a:t>
            </a:r>
          </a:p>
          <a:p>
            <a:r>
              <a:rPr lang="en-US" altLang="sv-SE"/>
              <a:t>Composition of XML (XML as the result SQL SELECT)</a:t>
            </a:r>
          </a:p>
          <a:p>
            <a:r>
              <a:rPr lang="en-US" altLang="sv-SE"/>
              <a:t>Support for execution of XQuery</a:t>
            </a:r>
          </a:p>
          <a:p>
            <a:pPr lvl="1"/>
            <a:r>
              <a:rPr lang="en-US" altLang="sv-SE"/>
              <a:t>Including XQuery Update Facility (since SQL:2011)</a:t>
            </a:r>
          </a:p>
          <a:p>
            <a:r>
              <a:rPr lang="en-US" altLang="sv-SE"/>
              <a:t>Support for interoperability between XQuery and SQL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01EC0518-9C6F-406E-A6A0-67A3A09F8B6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 data type</a:t>
            </a:r>
          </a:p>
        </p:txBody>
      </p:sp>
      <p:sp>
        <p:nvSpPr>
          <p:cNvPr id="4099" name="Content Placeholder 2">
            <a:extLst>
              <a:ext uri="{FF2B5EF4-FFF2-40B4-BE49-F238E27FC236}">
                <a16:creationId xmlns:a16="http://schemas.microsoft.com/office/drawing/2014/main" id="{76085D73-4883-48DC-B88A-A32F87F255C0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dirty="0"/>
              <a:t>Store XML, not the serialized version (that would be an ordinary CLOB)</a:t>
            </a:r>
          </a:p>
          <a:p>
            <a:pPr lvl="1">
              <a:defRPr/>
            </a:pPr>
            <a:r>
              <a:rPr lang="en-US" dirty="0"/>
              <a:t>According to the XQuery model since SQL:2006</a:t>
            </a:r>
          </a:p>
          <a:p>
            <a:pPr>
              <a:defRPr/>
            </a:pPr>
            <a:r>
              <a:rPr lang="en-US" dirty="0"/>
              <a:t>Every cell is an XML document (or possibly a fragment)</a:t>
            </a:r>
          </a:p>
          <a:p>
            <a:pPr>
              <a:defRPr/>
            </a:pPr>
            <a:r>
              <a:rPr lang="en-US" dirty="0"/>
              <a:t>Support for validation</a:t>
            </a:r>
          </a:p>
          <a:p>
            <a:pPr marL="0" indent="0">
              <a:buFontTx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E8DAFBA3-0AA6-46A7-A362-99B5E694D69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 functions</a:t>
            </a:r>
          </a:p>
        </p:txBody>
      </p:sp>
      <p:sp>
        <p:nvSpPr>
          <p:cNvPr id="9219" name="Content Placeholder 2">
            <a:extLst>
              <a:ext uri="{FF2B5EF4-FFF2-40B4-BE49-F238E27FC236}">
                <a16:creationId xmlns:a16="http://schemas.microsoft.com/office/drawing/2014/main" id="{4E548FBE-9198-4472-B637-6F02F90E2661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527050" y="1000125"/>
            <a:ext cx="3849688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sz="2400"/>
              <a:t>XMLELEMENT</a:t>
            </a:r>
          </a:p>
          <a:p>
            <a:r>
              <a:rPr lang="en-US" altLang="sv-SE" sz="2400"/>
              <a:t>XMLATTRIBUTES</a:t>
            </a:r>
          </a:p>
          <a:p>
            <a:r>
              <a:rPr lang="en-US" altLang="sv-SE" sz="2400"/>
              <a:t>XMLFOREST</a:t>
            </a:r>
          </a:p>
          <a:p>
            <a:r>
              <a:rPr lang="en-US" altLang="sv-SE" sz="2400"/>
              <a:t>XMLCONCAT</a:t>
            </a:r>
          </a:p>
          <a:p>
            <a:r>
              <a:rPr lang="en-US" altLang="sv-SE" sz="2400"/>
              <a:t>XMLCOMMENT</a:t>
            </a:r>
          </a:p>
          <a:p>
            <a:r>
              <a:rPr lang="en-US" altLang="sv-SE" sz="2400"/>
              <a:t>XMLPI</a:t>
            </a:r>
          </a:p>
          <a:p>
            <a:r>
              <a:rPr lang="en-US" altLang="sv-SE" sz="2400"/>
              <a:t>XMLNAMESPACES</a:t>
            </a:r>
          </a:p>
          <a:p>
            <a:r>
              <a:rPr lang="en-US" altLang="sv-SE" sz="2400"/>
              <a:t>XMLAGG</a:t>
            </a:r>
          </a:p>
          <a:p>
            <a:r>
              <a:rPr lang="en-US" altLang="sv-SE" sz="2400"/>
              <a:t>XMLTEXT</a:t>
            </a:r>
          </a:p>
          <a:p>
            <a:r>
              <a:rPr lang="en-US" altLang="sv-SE" sz="2400"/>
              <a:t>XMLDOCUMENT</a:t>
            </a:r>
          </a:p>
        </p:txBody>
      </p:sp>
      <p:sp>
        <p:nvSpPr>
          <p:cNvPr id="9220" name="Content Placeholder 2">
            <a:extLst>
              <a:ext uri="{FF2B5EF4-FFF2-40B4-BE49-F238E27FC236}">
                <a16:creationId xmlns:a16="http://schemas.microsoft.com/office/drawing/2014/main" id="{CAE66BA1-E13D-4D91-9D50-2CCE8CB356B8}"/>
              </a:ext>
            </a:extLst>
          </p:cNvPr>
          <p:cNvSpPr txBox="1">
            <a:spLocks/>
          </p:cNvSpPr>
          <p:nvPr/>
        </p:nvSpPr>
        <p:spPr bwMode="auto">
          <a:xfrm>
            <a:off x="5168900" y="981075"/>
            <a:ext cx="4276725" cy="557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96863" indent="-296863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r>
              <a:rPr lang="sv-SE" altLang="sv-SE"/>
              <a:t>XMLQUERY</a:t>
            </a:r>
          </a:p>
          <a:p>
            <a:pPr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r>
              <a:rPr lang="sv-SE" altLang="sv-SE"/>
              <a:t>XMLTABLE</a:t>
            </a:r>
          </a:p>
          <a:p>
            <a:pPr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r>
              <a:rPr lang="sv-SE" altLang="sv-SE"/>
              <a:t>XMLEXISTS</a:t>
            </a:r>
          </a:p>
          <a:p>
            <a:pPr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endParaRPr lang="sv-SE" altLang="sv-SE"/>
          </a:p>
          <a:p>
            <a:pPr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r>
              <a:rPr lang="sv-SE" altLang="sv-SE"/>
              <a:t>XMLSERIALIZE</a:t>
            </a:r>
          </a:p>
          <a:p>
            <a:pPr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r>
              <a:rPr lang="sv-SE" altLang="sv-SE"/>
              <a:t>XMLPARSE</a:t>
            </a:r>
          </a:p>
          <a:p>
            <a:pPr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r>
              <a:rPr lang="sv-SE" altLang="sv-SE"/>
              <a:t>XMLCAST</a:t>
            </a:r>
          </a:p>
          <a:p>
            <a:pPr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endParaRPr lang="sv-SE" altLang="sv-SE"/>
          </a:p>
          <a:p>
            <a:pPr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r>
              <a:rPr lang="sv-SE" altLang="sv-SE"/>
              <a:t>XMLVALIDATE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934E6CDC-A66E-4C1D-BDFA-7365B4F55A3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639888" y="142875"/>
            <a:ext cx="8266112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Sample data</a:t>
            </a:r>
          </a:p>
        </p:txBody>
      </p:sp>
      <p:pic>
        <p:nvPicPr>
          <p:cNvPr id="11267" name="Picture 124">
            <a:extLst>
              <a:ext uri="{FF2B5EF4-FFF2-40B4-BE49-F238E27FC236}">
                <a16:creationId xmlns:a16="http://schemas.microsoft.com/office/drawing/2014/main" id="{D82405D0-534E-4FB1-BD02-1D64C8CB2B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8" y="1185863"/>
            <a:ext cx="4583112" cy="217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4276F4E-70F5-49D3-947B-9EF6196EF315}"/>
              </a:ext>
            </a:extLst>
          </p:cNvPr>
          <p:cNvGraphicFramePr>
            <a:graphicFrameLocks noGrp="1"/>
          </p:cNvGraphicFramePr>
          <p:nvPr/>
        </p:nvGraphicFramePr>
        <p:xfrm>
          <a:off x="5575300" y="836613"/>
          <a:ext cx="3816350" cy="2735262"/>
        </p:xfrm>
        <a:graphic>
          <a:graphicData uri="http://schemas.openxmlformats.org/drawingml/2006/table">
            <a:tbl>
              <a:tblPr/>
              <a:tblGrid>
                <a:gridCol w="455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8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23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5633">
                <a:tc gridSpan="2">
                  <a:txBody>
                    <a:bodyPr/>
                    <a:lstStyle/>
                    <a:p>
                      <a:pPr algn="l" fontAlgn="b"/>
                      <a:r>
                        <a:rPr lang="sv-SE" sz="2800" b="1" i="0" u="none" strike="noStrike" dirty="0">
                          <a:effectLst/>
                          <a:latin typeface="Arial Rounded MT Bold"/>
                        </a:rPr>
                        <a:t>PERSON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sv-SE" sz="16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pid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name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yearofbirth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John Higgins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1975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Steven Hendry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1973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Matthew Stevens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1982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Ronnie O´Sullivan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1980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Ken Doherty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1974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Steve Davis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1960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Paul Hunter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1983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Neil Robertson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1982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6EA1B38-DBF6-49AC-AD0F-75F0D129AC00}"/>
              </a:ext>
            </a:extLst>
          </p:cNvPr>
          <p:cNvGraphicFramePr>
            <a:graphicFrameLocks noGrp="1"/>
          </p:cNvGraphicFramePr>
          <p:nvPr/>
        </p:nvGraphicFramePr>
        <p:xfrm>
          <a:off x="433388" y="3644900"/>
          <a:ext cx="5600700" cy="2970213"/>
        </p:xfrm>
        <a:graphic>
          <a:graphicData uri="http://schemas.openxmlformats.org/drawingml/2006/table">
            <a:tbl>
              <a:tblPr/>
              <a:tblGrid>
                <a:gridCol w="17695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49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74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13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74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6303">
                <a:tc>
                  <a:txBody>
                    <a:bodyPr/>
                    <a:lstStyle/>
                    <a:p>
                      <a:pPr algn="l" fontAlgn="b"/>
                      <a:r>
                        <a:rPr lang="sv-SE" sz="2800" b="1" i="0" u="none" strike="noStrike" dirty="0">
                          <a:effectLst/>
                          <a:latin typeface="Arial Rounded MT Bold"/>
                        </a:rPr>
                        <a:t>CAR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600" b="0" i="0" u="none" strike="noStrike">
                        <a:effectLst/>
                        <a:latin typeface="Arial"/>
                      </a:endParaRP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600" b="0" i="0" u="none" strike="noStrike">
                        <a:effectLst/>
                        <a:latin typeface="Arial"/>
                      </a:endParaRP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600" b="0" i="0" u="none" strike="noStrike">
                        <a:effectLst/>
                        <a:latin typeface="Arial"/>
                      </a:endParaRP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600" b="0" i="0" u="none" strike="noStrike">
                        <a:effectLst/>
                        <a:latin typeface="Arial"/>
                      </a:endParaRP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600" b="0" i="0" u="none" strike="noStrike">
                        <a:effectLst/>
                        <a:latin typeface="Arial"/>
                      </a:endParaRP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licencenumber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color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brand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model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 dirty="0" err="1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year</a:t>
                      </a:r>
                      <a:endParaRPr lang="sv-SE" sz="1600" b="1" i="0" u="none" strike="noStrike" dirty="0">
                        <a:solidFill>
                          <a:srgbClr val="00008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owner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ABC123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black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NISSAN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Cherry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1995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CCD457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blue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FIAT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Forza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2001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DKL998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green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SAAB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9000C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1998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RSQ199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black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NISSAN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Micra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1999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WID387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red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FIAT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Nova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2003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ROO197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blue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SAAB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900i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1982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TYD226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black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NISSAN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Cherry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1990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PTF357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red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VOLVO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V70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2001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DAVIS1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red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VOLVO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V90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2007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10E584F7-3ABB-4DE9-9B3D-7D7AE85F6EA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639888" y="142875"/>
            <a:ext cx="8266112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Sample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819456-ADFB-40E6-B11F-BE9D58C395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438" y="1000125"/>
            <a:ext cx="8958262" cy="5500688"/>
          </a:xfrm>
        </p:spPr>
        <p:txBody>
          <a:bodyPr/>
          <a:lstStyle/>
          <a:p>
            <a:pPr>
              <a:defRPr/>
            </a:pPr>
            <a:r>
              <a:rPr lang="en-US" dirty="0"/>
              <a:t>The column employments according to this DTD:</a:t>
            </a:r>
          </a:p>
          <a:p>
            <a:pPr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r>
              <a:rPr lang="en-US" dirty="0"/>
              <a:t>&lt;!ELEMENT root (employment*)&gt;</a:t>
            </a:r>
          </a:p>
          <a:p>
            <a:pPr marL="0" indent="0">
              <a:buFontTx/>
              <a:buNone/>
              <a:defRPr/>
            </a:pPr>
            <a:r>
              <a:rPr lang="en-US" dirty="0"/>
              <a:t>&lt;!ELEMENT employment EMPTY&gt;</a:t>
            </a:r>
          </a:p>
          <a:p>
            <a:pPr marL="0" indent="0">
              <a:buFontTx/>
              <a:buNone/>
              <a:defRPr/>
            </a:pPr>
            <a:r>
              <a:rPr lang="en-US" dirty="0"/>
              <a:t>&lt;!ATTLIST employment</a:t>
            </a:r>
          </a:p>
          <a:p>
            <a:pPr marL="0" indent="0">
              <a:buFontTx/>
              <a:buNone/>
              <a:defRPr/>
            </a:pPr>
            <a:r>
              <a:rPr lang="en-US" dirty="0"/>
              <a:t>	</a:t>
            </a:r>
            <a:r>
              <a:rPr lang="en-US" dirty="0" err="1"/>
              <a:t>startdate</a:t>
            </a:r>
            <a:r>
              <a:rPr lang="en-US" dirty="0"/>
              <a:t> CDATA #REQUIRED</a:t>
            </a:r>
          </a:p>
          <a:p>
            <a:pPr marL="0" indent="0">
              <a:buFontTx/>
              <a:buNone/>
              <a:defRPr/>
            </a:pPr>
            <a:r>
              <a:rPr lang="en-US" dirty="0"/>
              <a:t>	</a:t>
            </a:r>
            <a:r>
              <a:rPr lang="en-US" dirty="0" err="1"/>
              <a:t>enddate</a:t>
            </a:r>
            <a:r>
              <a:rPr lang="en-US" dirty="0"/>
              <a:t> CDATA #IMPLIED</a:t>
            </a:r>
          </a:p>
          <a:p>
            <a:pPr marL="0" indent="0">
              <a:buFontTx/>
              <a:buNone/>
              <a:defRPr/>
            </a:pPr>
            <a:r>
              <a:rPr lang="en-US" dirty="0"/>
              <a:t>	employer CDATA #REQUIRED&gt;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23625E0C-AD57-41B2-854F-BD5B86A1B56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639888" y="142875"/>
            <a:ext cx="8266112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Sample data</a:t>
            </a:r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B662BD09-113E-41A3-B393-38DF0A214842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9253537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87325" indent="-187325" defTabSz="355600">
              <a:defRPr/>
            </a:pPr>
            <a:r>
              <a:rPr lang="en-US" dirty="0"/>
              <a:t>The column employments according to this XML Schema:</a:t>
            </a:r>
          </a:p>
          <a:p>
            <a:pPr marL="4763" indent="-4763" defTabSz="355600">
              <a:defRPr/>
            </a:pPr>
            <a:endParaRPr lang="en-US" dirty="0"/>
          </a:p>
          <a:p>
            <a:pPr marL="4763" indent="-4763" defTabSz="355600">
              <a:buFontTx/>
              <a:buNone/>
              <a:defRPr/>
            </a:pPr>
            <a:r>
              <a:rPr lang="en-US" sz="2000" dirty="0"/>
              <a:t>&lt;?xml version="1.0"?&gt;</a:t>
            </a:r>
            <a:br>
              <a:rPr lang="en-US" sz="2000" dirty="0"/>
            </a:br>
            <a:r>
              <a:rPr lang="en-US" sz="2000" dirty="0"/>
              <a:t>&lt;schema </a:t>
            </a:r>
            <a:r>
              <a:rPr lang="en-US" sz="2000" dirty="0" err="1"/>
              <a:t>xmlns</a:t>
            </a:r>
            <a:r>
              <a:rPr lang="en-US" sz="2000" dirty="0"/>
              <a:t>="http://www.w3.org/2001/XMLSchema"&gt;</a:t>
            </a:r>
            <a:br>
              <a:rPr lang="en-US" sz="2000" dirty="0"/>
            </a:br>
            <a:r>
              <a:rPr lang="en-US" sz="2000" dirty="0"/>
              <a:t>	&lt;element name="root"&gt;</a:t>
            </a:r>
            <a:br>
              <a:rPr lang="en-US" sz="2000" dirty="0"/>
            </a:br>
            <a:r>
              <a:rPr lang="en-US" sz="2000" dirty="0"/>
              <a:t>		&lt;</a:t>
            </a:r>
            <a:r>
              <a:rPr lang="en-US" sz="2000" dirty="0" err="1"/>
              <a:t>complexType</a:t>
            </a:r>
            <a:r>
              <a:rPr lang="en-US" sz="2000" dirty="0"/>
              <a:t>&gt;</a:t>
            </a:r>
            <a:br>
              <a:rPr lang="en-US" sz="2000" dirty="0"/>
            </a:br>
            <a:r>
              <a:rPr lang="en-US" sz="2000" dirty="0"/>
              <a:t>			&lt;sequence&gt;</a:t>
            </a:r>
            <a:br>
              <a:rPr lang="en-US" sz="2000" dirty="0"/>
            </a:br>
            <a:r>
              <a:rPr lang="en-US" sz="2000" dirty="0"/>
              <a:t>				&lt;element name="employment" type="</a:t>
            </a:r>
            <a:r>
              <a:rPr lang="en-US" sz="2000" dirty="0" err="1"/>
              <a:t>EmploymentType</a:t>
            </a:r>
            <a:r>
              <a:rPr lang="en-US" sz="2000" dirty="0"/>
              <a:t>" </a:t>
            </a:r>
            <a:br>
              <a:rPr lang="en-US" sz="2000" dirty="0"/>
            </a:br>
            <a:r>
              <a:rPr lang="en-US" sz="2000" dirty="0"/>
              <a:t>								minOccurs="0" </a:t>
            </a:r>
            <a:r>
              <a:rPr lang="en-US" sz="2000" dirty="0" err="1"/>
              <a:t>maxOccurs</a:t>
            </a:r>
            <a:r>
              <a:rPr lang="en-US" sz="2000" dirty="0"/>
              <a:t>="unbounded" /&gt;</a:t>
            </a:r>
            <a:br>
              <a:rPr lang="en-US" sz="2000" dirty="0"/>
            </a:br>
            <a:r>
              <a:rPr lang="en-US" sz="2000" dirty="0"/>
              <a:t>			&lt;/sequence&gt;</a:t>
            </a:r>
            <a:br>
              <a:rPr lang="en-US" sz="2000" dirty="0"/>
            </a:br>
            <a:r>
              <a:rPr lang="en-US" sz="2000" dirty="0"/>
              <a:t>		&lt;/</a:t>
            </a:r>
            <a:r>
              <a:rPr lang="en-US" sz="2000" dirty="0" err="1"/>
              <a:t>complexType</a:t>
            </a:r>
            <a:r>
              <a:rPr lang="en-US" sz="2000" dirty="0"/>
              <a:t>&gt;</a:t>
            </a:r>
            <a:br>
              <a:rPr lang="en-US" sz="2000" dirty="0"/>
            </a:br>
            <a:r>
              <a:rPr lang="en-US" sz="2000" dirty="0"/>
              <a:t>	&lt;/element&gt;</a:t>
            </a:r>
            <a:br>
              <a:rPr lang="en-US" sz="2000" dirty="0"/>
            </a:br>
            <a:r>
              <a:rPr lang="en-US" sz="2000" dirty="0"/>
              <a:t>	&lt;</a:t>
            </a:r>
            <a:r>
              <a:rPr lang="en-US" sz="2000" dirty="0" err="1"/>
              <a:t>complexType</a:t>
            </a:r>
            <a:r>
              <a:rPr lang="en-US" sz="2000" dirty="0"/>
              <a:t> name="</a:t>
            </a:r>
            <a:r>
              <a:rPr lang="en-US" sz="2000" dirty="0" err="1"/>
              <a:t>EmploymentType</a:t>
            </a:r>
            <a:r>
              <a:rPr lang="en-US" sz="2000" dirty="0"/>
              <a:t>"&gt;</a:t>
            </a:r>
            <a:br>
              <a:rPr lang="en-US" sz="2000" dirty="0"/>
            </a:br>
            <a:r>
              <a:rPr lang="en-US" sz="2000" dirty="0"/>
              <a:t>		&lt;attribute name="</a:t>
            </a:r>
            <a:r>
              <a:rPr lang="en-US" sz="2000" dirty="0" err="1"/>
              <a:t>startdate</a:t>
            </a:r>
            <a:r>
              <a:rPr lang="en-US" sz="2000" dirty="0"/>
              <a:t>" type="date" use="required" /&gt;</a:t>
            </a:r>
            <a:br>
              <a:rPr lang="en-US" sz="2000" dirty="0"/>
            </a:br>
            <a:r>
              <a:rPr lang="en-US" sz="2000" dirty="0"/>
              <a:t>		&lt;attribute name="</a:t>
            </a:r>
            <a:r>
              <a:rPr lang="en-US" sz="2000" dirty="0" err="1"/>
              <a:t>enddate</a:t>
            </a:r>
            <a:r>
              <a:rPr lang="en-US" sz="2000" dirty="0"/>
              <a:t>" type="date" use="optional" /&gt;</a:t>
            </a:r>
            <a:br>
              <a:rPr lang="en-US" sz="2000" dirty="0"/>
            </a:br>
            <a:r>
              <a:rPr lang="en-US" sz="2000" dirty="0"/>
              <a:t>		&lt;attribute name="employer" type="string" use="required" /&gt;</a:t>
            </a:r>
            <a:br>
              <a:rPr lang="en-US" sz="2000" dirty="0"/>
            </a:br>
            <a:r>
              <a:rPr lang="en-US" sz="2000" dirty="0"/>
              <a:t>	&lt;/</a:t>
            </a:r>
            <a:r>
              <a:rPr lang="en-US" sz="2000" dirty="0" err="1"/>
              <a:t>complexType</a:t>
            </a:r>
            <a:r>
              <a:rPr lang="en-US" sz="2000" dirty="0"/>
              <a:t>&gt;</a:t>
            </a:r>
            <a:br>
              <a:rPr lang="en-US" sz="2000" dirty="0"/>
            </a:br>
            <a:r>
              <a:rPr lang="en-US" sz="2000" dirty="0"/>
              <a:t>&lt;/schema&gt;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228C0726-E257-4C0E-BC3A-350A45E918C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568450" y="0"/>
            <a:ext cx="8337550" cy="785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Sample data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EE4984E-9CAB-42B0-B884-88377847AF5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73050" y="576263"/>
          <a:ext cx="9217025" cy="637540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576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7766">
                <a:tc>
                  <a:txBody>
                    <a:bodyPr/>
                    <a:lstStyle/>
                    <a:p>
                      <a:r>
                        <a:rPr lang="sv-SE" sz="1600" dirty="0" err="1"/>
                        <a:t>pid</a:t>
                      </a:r>
                      <a:endParaRPr lang="sv-SE" sz="1600" dirty="0"/>
                    </a:p>
                  </a:txBody>
                  <a:tcPr marL="91439" marR="91439" marT="45728" marB="45728"/>
                </a:tc>
                <a:tc>
                  <a:txBody>
                    <a:bodyPr/>
                    <a:lstStyle/>
                    <a:p>
                      <a:r>
                        <a:rPr lang="sv-SE" sz="1600" dirty="0" err="1"/>
                        <a:t>employments</a:t>
                      </a:r>
                      <a:endParaRPr lang="sv-SE" sz="1600" dirty="0"/>
                    </a:p>
                  </a:txBody>
                  <a:tcPr marL="91439" marR="91439" marT="45728" marB="4572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9937">
                <a:tc>
                  <a:txBody>
                    <a:bodyPr/>
                    <a:lstStyle/>
                    <a:p>
                      <a:r>
                        <a:rPr lang="sv-SE" sz="1600" dirty="0"/>
                        <a:t>1</a:t>
                      </a:r>
                    </a:p>
                  </a:txBody>
                  <a:tcPr marL="91439" marR="91439" marT="45728" marB="45728"/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startdate="2001-08-20"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="2009-02-28"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="ABB"/&gt;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startdate="2009-04-15"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="UPC"/&gt;&lt;/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</a:t>
                      </a:r>
                    </a:p>
                  </a:txBody>
                  <a:tcPr marL="91439" marR="91439" marT="45728" marB="4572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8332">
                <a:tc>
                  <a:txBody>
                    <a:bodyPr/>
                    <a:lstStyle/>
                    <a:p>
                      <a:r>
                        <a:rPr lang="sv-SE" sz="1600" dirty="0"/>
                        <a:t>2</a:t>
                      </a:r>
                    </a:p>
                  </a:txBody>
                  <a:tcPr marL="91439" marR="91439" marT="45728" marB="45728"/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startdate="2002-08-20"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="2003-06-30"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="ABB"/&gt;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startdate="2003-08-01"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="UPC"/&gt;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startdate="2006-11-01"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="ABB"/&gt;&lt;/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</a:t>
                      </a:r>
                    </a:p>
                  </a:txBody>
                  <a:tcPr marL="91439" marR="91439" marT="45728" marB="4572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766">
                <a:tc>
                  <a:txBody>
                    <a:bodyPr/>
                    <a:lstStyle/>
                    <a:p>
                      <a:r>
                        <a:rPr lang="sv-SE" sz="1600" dirty="0"/>
                        <a:t>3</a:t>
                      </a:r>
                    </a:p>
                  </a:txBody>
                  <a:tcPr marL="91439" marR="91439" marT="45728" marB="45728"/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startdate="2003-01-10"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="UPC"/&gt; &lt;/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</a:t>
                      </a:r>
                    </a:p>
                  </a:txBody>
                  <a:tcPr marL="91439" marR="91439" marT="45728" marB="4572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9937">
                <a:tc>
                  <a:txBody>
                    <a:bodyPr/>
                    <a:lstStyle/>
                    <a:p>
                      <a:r>
                        <a:rPr lang="sv-SE" sz="1600" dirty="0"/>
                        <a:t>4</a:t>
                      </a:r>
                    </a:p>
                  </a:txBody>
                  <a:tcPr marL="91439" marR="91439" marT="45728" marB="45728"/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startdate="2002-03-10"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="2010-05-22"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="LKP"/&gt;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startdate="2010-08-15"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="STG"/&gt;&lt;/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</a:t>
                      </a:r>
                    </a:p>
                  </a:txBody>
                  <a:tcPr marL="91439" marR="91439" marT="45728" marB="4572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35118">
                <a:tc>
                  <a:txBody>
                    <a:bodyPr/>
                    <a:lstStyle/>
                    <a:p>
                      <a:r>
                        <a:rPr lang="sv-SE" sz="1600" dirty="0"/>
                        <a:t>5</a:t>
                      </a:r>
                    </a:p>
                  </a:txBody>
                  <a:tcPr marL="91439" marR="91439" marT="45728" marB="45728"/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startdate="2002-02-12"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="2003-05-11"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="LKP"/&gt;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startdate="2003-05-12"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="2003-12-02"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="ABB"/&gt;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startdate="2003-12-06"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="2005-02-17"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="LKP"/&gt;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startdate="2005-02-18"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="2008-05-16"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="FFD"/&gt;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startdate="2008-06-02"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="STG"/&gt;&lt;/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</a:t>
                      </a:r>
                    </a:p>
                  </a:txBody>
                  <a:tcPr marL="91439" marR="91439" marT="45728" marB="4572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86671">
                <a:tc>
                  <a:txBody>
                    <a:bodyPr/>
                    <a:lstStyle/>
                    <a:p>
                      <a:r>
                        <a:rPr lang="sv-SE" sz="1600" dirty="0"/>
                        <a:t>6</a:t>
                      </a:r>
                    </a:p>
                  </a:txBody>
                  <a:tcPr marL="91439" marR="91439" marT="45728" marB="4572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startdate="2001-01-05"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="2005-12-31"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="ABB"/&gt;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startdate="2006-01-15"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="2009-01-22"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="LKP"/&gt;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startdate="2009-02-01"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="FFD"/&gt;</a:t>
                      </a:r>
                    </a:p>
                    <a:p>
                      <a:r>
                        <a:rPr lang="en-US" sz="1600" dirty="0"/>
                        <a:t>&lt;employment </a:t>
                      </a:r>
                      <a:r>
                        <a:rPr lang="en-US" sz="1600" dirty="0" err="1"/>
                        <a:t>startdate</a:t>
                      </a:r>
                      <a:r>
                        <a:rPr lang="en-US" sz="1600" dirty="0"/>
                        <a:t>="2009-02-01" employer="XAB"/&gt;</a:t>
                      </a:r>
                      <a:r>
                        <a:rPr lang="sv-SE" sz="1600" dirty="0"/>
                        <a:t>&lt;/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</a:t>
                      </a:r>
                    </a:p>
                  </a:txBody>
                  <a:tcPr marL="91439" marR="91439" marT="45728" marB="4572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9937">
                <a:tc>
                  <a:txBody>
                    <a:bodyPr/>
                    <a:lstStyle/>
                    <a:p>
                      <a:r>
                        <a:rPr lang="sv-SE" sz="1600" dirty="0"/>
                        <a:t>7</a:t>
                      </a:r>
                    </a:p>
                  </a:txBody>
                  <a:tcPr marL="91439" marR="91439" marT="45728" marB="45728"/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startdate="2004-01-10"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="2008-09-29"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="FFD"/&gt;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startdate="2008-10-01"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="2010-11-20"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="LKP"/&gt;&lt;/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</a:t>
                      </a:r>
                    </a:p>
                  </a:txBody>
                  <a:tcPr marL="91439" marR="91439" marT="45728" marB="4572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9937">
                <a:tc>
                  <a:txBody>
                    <a:bodyPr/>
                    <a:lstStyle/>
                    <a:p>
                      <a:r>
                        <a:rPr lang="sv-SE" sz="1600" dirty="0"/>
                        <a:t>8</a:t>
                      </a:r>
                    </a:p>
                  </a:txBody>
                  <a:tcPr marL="91439" marR="91439" marT="45728" marB="45728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&lt;root&gt;&lt;employment </a:t>
                      </a:r>
                      <a:r>
                        <a:rPr lang="en-US" sz="1600" dirty="0" err="1"/>
                        <a:t>startdate</a:t>
                      </a:r>
                      <a:r>
                        <a:rPr lang="en-US" sz="1600" dirty="0"/>
                        <a:t>="2006-02-03" </a:t>
                      </a:r>
                      <a:r>
                        <a:rPr lang="en-US" sz="1600" dirty="0" err="1"/>
                        <a:t>enddate</a:t>
                      </a:r>
                      <a:r>
                        <a:rPr lang="en-US" sz="1600" dirty="0"/>
                        <a:t>="2008-10-30" employer="UPC"/&gt;</a:t>
                      </a:r>
                    </a:p>
                    <a:p>
                      <a:r>
                        <a:rPr lang="en-US" sz="1600" dirty="0"/>
                        <a:t>  &lt;employment </a:t>
                      </a:r>
                      <a:r>
                        <a:rPr lang="en-US" sz="1600" dirty="0" err="1"/>
                        <a:t>startdate</a:t>
                      </a:r>
                      <a:r>
                        <a:rPr lang="en-US" sz="1600" dirty="0"/>
                        <a:t>="2008-11-20" employer="ABB"/&gt;&lt;/root&gt;</a:t>
                      </a:r>
                      <a:endParaRPr lang="sv-SE" sz="1600" dirty="0"/>
                    </a:p>
                  </a:txBody>
                  <a:tcPr marL="91439" marR="91439" marT="45728" marB="45728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CF8D07D-230E-4D53-B373-F4A5C982052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XMLELEMENT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297B8A36-4578-40C0-B75E-EA7720682FE2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Creates an XML element</a:t>
            </a:r>
          </a:p>
          <a:p>
            <a:pPr lvl="1"/>
            <a:r>
              <a:rPr lang="en-US" altLang="sv-SE"/>
              <a:t>Specify the element's name after the keyword NAME</a:t>
            </a:r>
          </a:p>
          <a:p>
            <a:pPr lvl="1"/>
            <a:r>
              <a:rPr lang="en-US" altLang="sv-SE"/>
              <a:t>Specify the element's content</a:t>
            </a:r>
          </a:p>
          <a:p>
            <a:endParaRPr lang="en-US" altLang="sv-SE"/>
          </a:p>
          <a:p>
            <a:pPr>
              <a:buFontTx/>
              <a:buNone/>
            </a:pPr>
            <a:r>
              <a:rPr lang="en-US" altLang="sv-SE" sz="2000"/>
              <a:t>	SELECT XMLELEMENT(NAME "Person", name)</a:t>
            </a:r>
            <a:br>
              <a:rPr lang="en-US" altLang="sv-SE" sz="2000"/>
            </a:br>
            <a:r>
              <a:rPr lang="en-US" altLang="sv-SE" sz="2000"/>
              <a:t>FROM Person</a:t>
            </a:r>
          </a:p>
          <a:p>
            <a:pPr>
              <a:buFontTx/>
              <a:buNone/>
            </a:pPr>
            <a:endParaRPr lang="en-US" altLang="sv-SE" sz="2000"/>
          </a:p>
          <a:p>
            <a:pPr>
              <a:buFontTx/>
              <a:buNone/>
            </a:pPr>
            <a:r>
              <a:rPr lang="en-US" altLang="sv-SE" sz="2000"/>
              <a:t>	&lt;Person&gt;John Higgins&lt;/Person&gt;</a:t>
            </a:r>
            <a:br>
              <a:rPr lang="en-US" altLang="sv-SE" sz="2000"/>
            </a:br>
            <a:r>
              <a:rPr lang="en-US" altLang="sv-SE" sz="2000"/>
              <a:t>&lt;Person&gt;Stephen Hendry&lt;/Person&gt; </a:t>
            </a:r>
            <a:br>
              <a:rPr lang="en-US" altLang="sv-SE" sz="2000"/>
            </a:br>
            <a:r>
              <a:rPr lang="en-US" altLang="sv-SE" sz="2000"/>
              <a:t>&lt;Person&gt;Matthew Stevens&lt;/Person&gt;</a:t>
            </a:r>
            <a:br>
              <a:rPr lang="en-US" altLang="sv-SE" sz="2000"/>
            </a:br>
            <a:r>
              <a:rPr lang="en-US" altLang="sv-SE" sz="2000"/>
              <a:t>&lt;Person&gt;Ronnie O'Sullivan&lt;/Person&gt;</a:t>
            </a:r>
            <a:br>
              <a:rPr lang="en-US" altLang="sv-SE" sz="2000"/>
            </a:br>
            <a:r>
              <a:rPr lang="en-US" altLang="sv-SE" sz="2000"/>
              <a:t>&lt;Person&gt;Ken Doherty&lt;/Person&gt;</a:t>
            </a:r>
            <a:br>
              <a:rPr lang="en-US" altLang="sv-SE" sz="2000"/>
            </a:br>
            <a:r>
              <a:rPr lang="en-US" altLang="sv-SE" sz="2000"/>
              <a:t>&lt;Person&gt;Steve Davis&lt;/Person&gt;</a:t>
            </a:r>
            <a:br>
              <a:rPr lang="en-US" altLang="sv-SE" sz="2000"/>
            </a:br>
            <a:r>
              <a:rPr lang="en-US" altLang="sv-SE" sz="2000"/>
              <a:t>&lt;Person&gt;Paul Hunter&lt;/Person&gt;</a:t>
            </a:r>
            <a:br>
              <a:rPr lang="en-US" altLang="sv-SE" sz="2000"/>
            </a:br>
            <a:r>
              <a:rPr lang="en-US" altLang="sv-SE" sz="2000"/>
              <a:t>&lt;Person&gt;Neil Robertson&lt;/Person&gt;</a:t>
            </a:r>
          </a:p>
          <a:p>
            <a:pPr>
              <a:buFontTx/>
              <a:buNone/>
            </a:pPr>
            <a:endParaRPr lang="en-US" altLang="sv-SE" sz="2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7A3099E2-C427-4FA7-86D1-6EBF8B29E6B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XMLTEXT</a:t>
            </a:r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3BC417B1-59EA-465D-B140-CB0942DC8547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Creates an XML text node</a:t>
            </a:r>
          </a:p>
          <a:p>
            <a:endParaRPr lang="en-US" altLang="sv-SE"/>
          </a:p>
          <a:p>
            <a:pPr>
              <a:buFontTx/>
              <a:buNone/>
            </a:pPr>
            <a:r>
              <a:rPr lang="en-US" altLang="sv-SE" sz="2000"/>
              <a:t>	SELECT XMLELEMENT(NAME "Person", XMLTEXT(name))</a:t>
            </a:r>
            <a:br>
              <a:rPr lang="en-US" altLang="sv-SE" sz="2000"/>
            </a:br>
            <a:r>
              <a:rPr lang="en-US" altLang="sv-SE" sz="2000"/>
              <a:t>FROM Person</a:t>
            </a:r>
          </a:p>
          <a:p>
            <a:pPr>
              <a:buFontTx/>
              <a:buNone/>
            </a:pPr>
            <a:endParaRPr lang="en-US" altLang="sv-SE" sz="2000"/>
          </a:p>
          <a:p>
            <a:pPr>
              <a:buFontTx/>
              <a:buNone/>
            </a:pPr>
            <a:r>
              <a:rPr lang="en-US" altLang="sv-SE" sz="2000"/>
              <a:t>Same effect as</a:t>
            </a:r>
          </a:p>
          <a:p>
            <a:pPr>
              <a:buFontTx/>
              <a:buNone/>
            </a:pPr>
            <a:endParaRPr lang="en-US" altLang="sv-SE" sz="2000"/>
          </a:p>
          <a:p>
            <a:pPr>
              <a:buFontTx/>
              <a:buNone/>
            </a:pPr>
            <a:r>
              <a:rPr lang="en-US" altLang="sv-SE" sz="2000"/>
              <a:t>	SELECT XMLELEMENT(NAME "Person", name)</a:t>
            </a:r>
            <a:br>
              <a:rPr lang="en-US" altLang="sv-SE" sz="2000"/>
            </a:br>
            <a:r>
              <a:rPr lang="en-US" altLang="sv-SE" sz="2000"/>
              <a:t>FROM Person</a:t>
            </a:r>
          </a:p>
          <a:p>
            <a:pPr>
              <a:buFontTx/>
              <a:buNone/>
            </a:pPr>
            <a:endParaRPr lang="en-US" altLang="sv-SE" sz="2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DDF89705-88EA-45C8-9672-725BD1D9C21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XMLDOCUMENT</a:t>
            </a:r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id="{58F21AB1-3A08-4671-82FB-CE7E1340FF3A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Creates an XML document node</a:t>
            </a:r>
          </a:p>
          <a:p>
            <a:endParaRPr lang="en-US" altLang="sv-SE"/>
          </a:p>
          <a:p>
            <a:pPr>
              <a:buFontTx/>
              <a:buNone/>
            </a:pPr>
            <a:r>
              <a:rPr lang="en-US" altLang="sv-SE" sz="2000"/>
              <a:t>	SELECT XMLDOCUMENT(XMLELEMENT(NAME "Person", name))</a:t>
            </a:r>
            <a:br>
              <a:rPr lang="en-US" altLang="sv-SE" sz="2000"/>
            </a:br>
            <a:r>
              <a:rPr lang="en-US" altLang="sv-SE" sz="2000"/>
              <a:t>FROM Person</a:t>
            </a:r>
          </a:p>
          <a:p>
            <a:pPr>
              <a:buFontTx/>
              <a:buNone/>
            </a:pPr>
            <a:endParaRPr lang="en-US" altLang="sv-SE" sz="2000"/>
          </a:p>
          <a:p>
            <a:pPr>
              <a:buFontTx/>
              <a:buNone/>
            </a:pPr>
            <a:r>
              <a:rPr lang="en-US" altLang="sv-SE" sz="2000"/>
              <a:t>Same effect (visibly) as</a:t>
            </a:r>
          </a:p>
          <a:p>
            <a:pPr>
              <a:buFontTx/>
              <a:buNone/>
            </a:pPr>
            <a:endParaRPr lang="en-US" altLang="sv-SE" sz="2000"/>
          </a:p>
          <a:p>
            <a:pPr>
              <a:buFontTx/>
              <a:buNone/>
            </a:pPr>
            <a:r>
              <a:rPr lang="en-US" altLang="sv-SE" sz="2000"/>
              <a:t>	SELECT XMLELEMENT(NAME "Person", name)</a:t>
            </a:r>
            <a:br>
              <a:rPr lang="en-US" altLang="sv-SE" sz="2000"/>
            </a:br>
            <a:r>
              <a:rPr lang="en-US" altLang="sv-SE" sz="2000"/>
              <a:t>FROM Person</a:t>
            </a:r>
          </a:p>
          <a:p>
            <a:pPr>
              <a:buFontTx/>
              <a:buNone/>
            </a:pPr>
            <a:endParaRPr lang="en-US" altLang="sv-SE" sz="2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E789F7D7-0EC3-4659-9549-777D8D27122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XMLATTRIBUTES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9AC0C8B5-2FCF-4CD2-B941-91C74B3B0999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94535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Creates XML attributes</a:t>
            </a:r>
          </a:p>
          <a:p>
            <a:pPr lvl="1"/>
            <a:r>
              <a:rPr lang="en-US" altLang="sv-SE"/>
              <a:t>Used only inside XMLELEMENT</a:t>
            </a:r>
          </a:p>
          <a:p>
            <a:pPr>
              <a:buFontTx/>
              <a:buNone/>
            </a:pPr>
            <a:endParaRPr lang="en-US" altLang="sv-SE"/>
          </a:p>
          <a:p>
            <a:pPr>
              <a:buFontTx/>
              <a:buNone/>
            </a:pPr>
            <a:r>
              <a:rPr lang="en-US" altLang="sv-SE" sz="1800"/>
              <a:t>	SELECT XMLELEMENT(NAME "Person", XMLATTRIBUTES(yearofbirth), name)</a:t>
            </a:r>
            <a:br>
              <a:rPr lang="en-US" altLang="sv-SE" sz="1800"/>
            </a:br>
            <a:r>
              <a:rPr lang="en-US" altLang="sv-SE" sz="1800"/>
              <a:t>FROM Person</a:t>
            </a:r>
          </a:p>
          <a:p>
            <a:pPr>
              <a:buFontTx/>
              <a:buNone/>
            </a:pPr>
            <a:endParaRPr lang="en-US" altLang="sv-SE" sz="1800"/>
          </a:p>
          <a:p>
            <a:pPr>
              <a:buFontTx/>
              <a:buNone/>
            </a:pPr>
            <a:r>
              <a:rPr lang="en-US" altLang="sv-SE" sz="1800"/>
              <a:t>	&lt;Person YEAROFBIRTH="1975"&gt;John Higgins&lt;/Person&gt;</a:t>
            </a:r>
            <a:br>
              <a:rPr lang="en-US" altLang="sv-SE" sz="1800"/>
            </a:br>
            <a:r>
              <a:rPr lang="en-US" altLang="sv-SE" sz="1800"/>
              <a:t>&lt;Person YEAROFBIRTH="1973"&gt;Stephen Hendry&lt;/Person&gt; </a:t>
            </a:r>
            <a:br>
              <a:rPr lang="en-US" altLang="sv-SE" sz="1800"/>
            </a:br>
            <a:r>
              <a:rPr lang="en-US" altLang="sv-SE" sz="1800"/>
              <a:t>&lt;Person YEAROFBIRTH="1982"&gt;Matthew Stevens&lt;/Person&gt;</a:t>
            </a:r>
            <a:br>
              <a:rPr lang="en-US" altLang="sv-SE" sz="1800"/>
            </a:br>
            <a:r>
              <a:rPr lang="en-US" altLang="sv-SE" sz="1800"/>
              <a:t>&lt;Person YEAROFBIRTH="1980"&gt;Ronnie O'Sullivan&lt;/Person&gt;</a:t>
            </a:r>
            <a:br>
              <a:rPr lang="en-US" altLang="sv-SE" sz="1800"/>
            </a:br>
            <a:r>
              <a:rPr lang="en-US" altLang="sv-SE" sz="1800"/>
              <a:t>&lt;Person YEAROFBIRTH="1974"&gt;Ken Doherty&lt;/Person&gt;</a:t>
            </a:r>
            <a:br>
              <a:rPr lang="en-US" altLang="sv-SE" sz="1800"/>
            </a:br>
            <a:r>
              <a:rPr lang="en-US" altLang="sv-SE" sz="1800"/>
              <a:t>&lt;Person YEAROFBIRTH="1960"&gt;Steve Davis&lt;/Person&gt;</a:t>
            </a:r>
            <a:br>
              <a:rPr lang="en-US" altLang="sv-SE" sz="1800"/>
            </a:br>
            <a:r>
              <a:rPr lang="en-US" altLang="sv-SE" sz="1800"/>
              <a:t>&lt;Person YEAROFBIRTH="1983"&gt;Paul Hunter&lt;/Person&gt;</a:t>
            </a:r>
            <a:br>
              <a:rPr lang="en-US" altLang="sv-SE" sz="1800"/>
            </a:br>
            <a:r>
              <a:rPr lang="en-US" altLang="sv-SE" sz="1800"/>
              <a:t>&lt;Person YEAROFBIRTH="1982"&gt;Neil Robertson&lt;/Person&gt;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82A6454B-2D88-428A-8388-04624318119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XMLATTRIBUTES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8280186F-2433-4982-B5C8-813C9217F87E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/>
            <a:r>
              <a:rPr lang="en-US" altLang="sv-SE"/>
              <a:t>Can create many attributes</a:t>
            </a:r>
          </a:p>
          <a:p>
            <a:pPr lvl="1"/>
            <a:r>
              <a:rPr lang="en-US" altLang="sv-SE"/>
              <a:t>Attribute names can be specified</a:t>
            </a:r>
          </a:p>
          <a:p>
            <a:pPr marL="0" indent="0">
              <a:buFontTx/>
              <a:buNone/>
            </a:pPr>
            <a:endParaRPr lang="en-US" altLang="sv-SE"/>
          </a:p>
          <a:p>
            <a:pPr marL="0" indent="0">
              <a:buFontTx/>
              <a:buNone/>
            </a:pPr>
            <a:r>
              <a:rPr lang="en-US" altLang="sv-SE" sz="1800"/>
              <a:t>SELECT XMLELEMENT(NAME "Person", </a:t>
            </a:r>
            <a:br>
              <a:rPr lang="en-US" altLang="sv-SE" sz="1800"/>
            </a:br>
            <a:r>
              <a:rPr lang="en-US" altLang="sv-SE" sz="1800"/>
              <a:t>		XMLATTRIBUTES(yearofbirth AS "BirthYear", </a:t>
            </a:r>
            <a:br>
              <a:rPr lang="en-US" altLang="sv-SE" sz="1800"/>
            </a:br>
            <a:r>
              <a:rPr lang="en-US" altLang="sv-SE" sz="1800"/>
              <a:t>			(SELECT COUNT(*) </a:t>
            </a:r>
            <a:br>
              <a:rPr lang="en-US" altLang="sv-SE" sz="1800"/>
            </a:br>
            <a:r>
              <a:rPr lang="en-US" altLang="sv-SE" sz="1800"/>
              <a:t>			FROM Car </a:t>
            </a:r>
            <a:br>
              <a:rPr lang="en-US" altLang="sv-SE" sz="1800"/>
            </a:br>
            <a:r>
              <a:rPr lang="en-US" altLang="sv-SE" sz="1800"/>
              <a:t>			WHERE owner = pid) AS "NumberOfCars"), </a:t>
            </a:r>
            <a:br>
              <a:rPr lang="en-US" altLang="sv-SE" sz="1800"/>
            </a:br>
            <a:r>
              <a:rPr lang="en-US" altLang="sv-SE" sz="1800"/>
              <a:t>		name)</a:t>
            </a:r>
            <a:br>
              <a:rPr lang="en-US" altLang="sv-SE" sz="1800"/>
            </a:br>
            <a:r>
              <a:rPr lang="en-US" altLang="sv-SE" sz="1800"/>
              <a:t>FROM Person</a:t>
            </a:r>
          </a:p>
          <a:p>
            <a:pPr marL="0" indent="0">
              <a:buFontTx/>
              <a:buNone/>
            </a:pPr>
            <a:endParaRPr lang="en-US" altLang="sv-SE" sz="1800"/>
          </a:p>
          <a:p>
            <a:pPr marL="0" indent="0">
              <a:buFontTx/>
              <a:buNone/>
            </a:pPr>
            <a:r>
              <a:rPr lang="en-US" altLang="sv-SE" sz="1800"/>
              <a:t>&lt;Person BirthYear="1975" NumberOfCars="2"&gt;John Higgins&lt;/Person&gt;</a:t>
            </a:r>
            <a:br>
              <a:rPr lang="en-US" altLang="sv-SE" sz="1800"/>
            </a:br>
            <a:r>
              <a:rPr lang="en-US" altLang="sv-SE" sz="1800"/>
              <a:t>&lt;Person BirthYear="1973" NumberOfCars="1"&gt;Stephen Hendry&lt;/Person&gt;</a:t>
            </a:r>
            <a:br>
              <a:rPr lang="en-US" altLang="sv-SE" sz="1800"/>
            </a:br>
            <a:r>
              <a:rPr lang="en-US" altLang="sv-SE" sz="1800"/>
              <a:t>&lt;Person BirthYear="1982" NumberOfCars="2"&gt;Matthew Stevens&lt;/Person&gt;</a:t>
            </a:r>
            <a:br>
              <a:rPr lang="en-US" altLang="sv-SE" sz="1800"/>
            </a:br>
            <a:r>
              <a:rPr lang="en-US" altLang="sv-SE" sz="1800"/>
              <a:t>&lt;Person BirthYear="1980" NumberOfCars="1"&gt;Ronnie O'Sullivan&lt;/Person&gt;</a:t>
            </a:r>
            <a:br>
              <a:rPr lang="en-US" altLang="sv-SE" sz="1800"/>
            </a:br>
            <a:r>
              <a:rPr lang="en-US" altLang="sv-SE" sz="1800"/>
              <a:t>&lt;Person BirthYear="1974" NumberOfCars="1"&gt;Ken Doherty&lt;/Person&gt;</a:t>
            </a:r>
            <a:br>
              <a:rPr lang="en-US" altLang="sv-SE" sz="1800"/>
            </a:br>
            <a:r>
              <a:rPr lang="en-US" altLang="sv-SE" sz="1800"/>
              <a:t>&lt;Person BirthYear="1960" NumberOfCars="2"&gt;Steve Davis&lt;/Person&gt;</a:t>
            </a:r>
            <a:br>
              <a:rPr lang="en-US" altLang="sv-SE" sz="1800"/>
            </a:br>
            <a:r>
              <a:rPr lang="en-US" altLang="sv-SE" sz="1800"/>
              <a:t>&lt;Person BirthYear="1983" NumberOfCars="0"&gt;Paul Hunter&lt;/Person&gt;</a:t>
            </a:r>
            <a:br>
              <a:rPr lang="en-US" altLang="sv-SE" sz="1800"/>
            </a:br>
            <a:r>
              <a:rPr lang="en-US" altLang="sv-SE" sz="1800"/>
              <a:t>&lt;Person BirthYear="1982" NumberOfCars="0"&gt;Neil Robertson&lt;/Person&gt;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9CB2DB61-C696-450A-B111-71DFCD8AAD5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XMLELEMENT without content</a:t>
            </a:r>
          </a:p>
        </p:txBody>
      </p:sp>
      <p:sp>
        <p:nvSpPr>
          <p:cNvPr id="20483" name="Content Placeholder 2">
            <a:extLst>
              <a:ext uri="{FF2B5EF4-FFF2-40B4-BE49-F238E27FC236}">
                <a16:creationId xmlns:a16="http://schemas.microsoft.com/office/drawing/2014/main" id="{AEBC4571-659D-40C9-A3B2-ADCC4C9788C6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88950" y="836613"/>
            <a:ext cx="8958263" cy="57610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/>
            <a:r>
              <a:rPr lang="en-US" altLang="sv-SE"/>
              <a:t>Does not require content</a:t>
            </a:r>
          </a:p>
          <a:p>
            <a:pPr lvl="1"/>
            <a:r>
              <a:rPr lang="en-US" altLang="sv-SE"/>
              <a:t>Does not require attributes</a:t>
            </a:r>
          </a:p>
          <a:p>
            <a:pPr marL="0" indent="0">
              <a:buFontTx/>
              <a:buNone/>
            </a:pPr>
            <a:br>
              <a:rPr lang="en-US" altLang="sv-SE" sz="1800"/>
            </a:br>
            <a:r>
              <a:rPr lang="en-US" altLang="sv-SE" sz="1800"/>
              <a:t>SELECT XMLELEMENT(NAME "Person") </a:t>
            </a:r>
            <a:br>
              <a:rPr lang="en-US" altLang="sv-SE" sz="1800"/>
            </a:br>
            <a:r>
              <a:rPr lang="en-US" altLang="sv-SE" sz="1800"/>
              <a:t>FROM Person</a:t>
            </a:r>
          </a:p>
          <a:p>
            <a:pPr marL="0" indent="0">
              <a:buFontTx/>
              <a:buNone/>
            </a:pPr>
            <a:r>
              <a:rPr lang="en-US" altLang="sv-SE" sz="1600"/>
              <a:t>&lt;Person/&gt; </a:t>
            </a:r>
            <a:br>
              <a:rPr lang="en-US" altLang="sv-SE" sz="1600"/>
            </a:br>
            <a:r>
              <a:rPr lang="en-US" altLang="sv-SE" sz="1600"/>
              <a:t>&lt;Person/&gt;</a:t>
            </a:r>
            <a:br>
              <a:rPr lang="en-US" altLang="sv-SE" sz="1600"/>
            </a:br>
            <a:r>
              <a:rPr lang="en-US" altLang="sv-SE" sz="1600"/>
              <a:t>&lt;Person/&gt;</a:t>
            </a:r>
            <a:br>
              <a:rPr lang="en-US" altLang="sv-SE" sz="1600"/>
            </a:br>
            <a:r>
              <a:rPr lang="en-US" altLang="sv-SE" sz="1600"/>
              <a:t>&lt;Person/&gt;</a:t>
            </a:r>
            <a:br>
              <a:rPr lang="en-US" altLang="sv-SE" sz="1600"/>
            </a:br>
            <a:r>
              <a:rPr lang="en-US" altLang="sv-SE" sz="1600"/>
              <a:t>&lt;Person/&gt;</a:t>
            </a:r>
            <a:br>
              <a:rPr lang="en-US" altLang="sv-SE" sz="1600"/>
            </a:br>
            <a:r>
              <a:rPr lang="en-US" altLang="sv-SE" sz="1600"/>
              <a:t>&lt;Person/&gt;</a:t>
            </a:r>
            <a:br>
              <a:rPr lang="en-US" altLang="sv-SE" sz="1600"/>
            </a:br>
            <a:r>
              <a:rPr lang="en-US" altLang="sv-SE" sz="1600"/>
              <a:t>&lt;Person/&gt;</a:t>
            </a:r>
            <a:br>
              <a:rPr lang="en-US" altLang="sv-SE" sz="1600"/>
            </a:br>
            <a:r>
              <a:rPr lang="en-US" altLang="sv-SE" sz="1600"/>
              <a:t>&lt;Person/&gt; </a:t>
            </a:r>
          </a:p>
          <a:p>
            <a:pPr marL="0" indent="0">
              <a:buFontTx/>
              <a:buNone/>
            </a:pPr>
            <a:r>
              <a:rPr lang="en-US" altLang="sv-SE" sz="1800"/>
              <a:t>SELECT XMLELEMENT(NAME "Person", XMLATTRIBUTES(yearofbirth, name))</a:t>
            </a:r>
            <a:br>
              <a:rPr lang="en-US" altLang="sv-SE" sz="1800"/>
            </a:br>
            <a:r>
              <a:rPr lang="en-US" altLang="sv-SE" sz="1800"/>
              <a:t>FROM Person</a:t>
            </a:r>
          </a:p>
          <a:p>
            <a:pPr marL="0" indent="0">
              <a:buFontTx/>
              <a:buNone/>
            </a:pPr>
            <a:r>
              <a:rPr lang="en-US" altLang="sv-SE" sz="1600"/>
              <a:t>&lt;Person YEAROFBIRTH="1975" NAME="John Higgins"/&gt;</a:t>
            </a:r>
            <a:br>
              <a:rPr lang="en-US" altLang="sv-SE" sz="1600"/>
            </a:br>
            <a:r>
              <a:rPr lang="en-US" altLang="sv-SE" sz="1600"/>
              <a:t>&lt;Person YEAROFBIRTH="1973" NAME="Stephen Hendry"/&gt;</a:t>
            </a:r>
            <a:br>
              <a:rPr lang="en-US" altLang="sv-SE" sz="1600"/>
            </a:br>
            <a:r>
              <a:rPr lang="en-US" altLang="sv-SE" sz="1600"/>
              <a:t>&lt;Person YEAROFBIRTH="1982" NAME="Matthew Stevens"/&gt;</a:t>
            </a:r>
            <a:br>
              <a:rPr lang="en-US" altLang="sv-SE" sz="1600"/>
            </a:br>
            <a:r>
              <a:rPr lang="en-US" altLang="sv-SE" sz="1600"/>
              <a:t>&lt;Person YEAROFBIRTH="1980" NAME="Ronnie O'Sullivan"/&gt;</a:t>
            </a:r>
            <a:br>
              <a:rPr lang="en-US" altLang="sv-SE" sz="1600"/>
            </a:br>
            <a:r>
              <a:rPr lang="en-US" altLang="sv-SE" sz="1600"/>
              <a:t>&lt;Person YEAROFBIRTH="1974" NAME="Ken Doherty"/&gt;</a:t>
            </a:r>
            <a:br>
              <a:rPr lang="en-US" altLang="sv-SE" sz="1600"/>
            </a:br>
            <a:r>
              <a:rPr lang="en-US" altLang="sv-SE" sz="1600"/>
              <a:t>&lt;Person YEAROFBIRTH="1960" NAME="Steve Davis"/&gt;</a:t>
            </a:r>
            <a:br>
              <a:rPr lang="en-US" altLang="sv-SE" sz="1600"/>
            </a:br>
            <a:r>
              <a:rPr lang="en-US" altLang="sv-SE" sz="1600"/>
              <a:t>&lt;Person YEAROFBIRTH="1983" NAME="Paul Hunter"/&gt;</a:t>
            </a:r>
            <a:br>
              <a:rPr lang="en-US" altLang="sv-SE" sz="1600"/>
            </a:br>
            <a:r>
              <a:rPr lang="en-US" altLang="sv-SE" sz="1600"/>
              <a:t>&lt;Person YEAROFBIRTH="1982" NAME="Neil Robertson"/&gt;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B7917700-B910-48B0-B869-63F1AB961A8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XMLCONCAT</a:t>
            </a: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648F502D-0FE6-4AE5-BE20-23B4C9C8F2CD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dirty="0"/>
              <a:t>Merges two XML values into one</a:t>
            </a:r>
          </a:p>
          <a:p>
            <a:pPr marL="0" indent="0">
              <a:buFontTx/>
              <a:buNone/>
              <a:defRPr/>
            </a:pPr>
            <a:endParaRPr lang="en-US" altLang="sv-SE" dirty="0"/>
          </a:p>
          <a:p>
            <a:pPr>
              <a:defRPr/>
            </a:pPr>
            <a:r>
              <a:rPr lang="en-US" altLang="sv-SE" dirty="0"/>
              <a:t>Without:</a:t>
            </a:r>
          </a:p>
          <a:p>
            <a:pPr>
              <a:buFontTx/>
              <a:buNone/>
              <a:defRPr/>
            </a:pPr>
            <a:r>
              <a:rPr lang="en-US" altLang="sv-SE" dirty="0"/>
              <a:t>	SELECT XMLELEMENT(NAME "Name", name), XMLELEMENT(NAME "</a:t>
            </a:r>
            <a:r>
              <a:rPr lang="en-US" altLang="sv-SE" dirty="0" err="1"/>
              <a:t>YearOfBirth</a:t>
            </a:r>
            <a:r>
              <a:rPr lang="en-US" altLang="sv-SE" dirty="0"/>
              <a:t>", </a:t>
            </a:r>
            <a:r>
              <a:rPr lang="en-US" altLang="sv-SE" dirty="0" err="1"/>
              <a:t>yearofbirth</a:t>
            </a:r>
            <a:r>
              <a:rPr lang="en-US" altLang="sv-SE" dirty="0"/>
              <a:t>) </a:t>
            </a:r>
            <a:br>
              <a:rPr lang="en-US" altLang="sv-SE" dirty="0"/>
            </a:br>
            <a:r>
              <a:rPr lang="en-US" altLang="sv-SE" dirty="0"/>
              <a:t>FROM Person</a:t>
            </a:r>
          </a:p>
          <a:p>
            <a:pPr>
              <a:buFontTx/>
              <a:buNone/>
              <a:tabLst>
                <a:tab pos="4572000" algn="l"/>
              </a:tabLst>
              <a:defRPr/>
            </a:pPr>
            <a:r>
              <a:rPr lang="en-US" altLang="sv-SE" sz="1800" dirty="0"/>
              <a:t>	&lt;Name&gt;John Higgins&lt;/Name&gt;	&lt;</a:t>
            </a:r>
            <a:r>
              <a:rPr lang="en-US" altLang="sv-SE" sz="1800" dirty="0" err="1"/>
              <a:t>YearOfBirth</a:t>
            </a:r>
            <a:r>
              <a:rPr lang="en-US" altLang="sv-SE" sz="1800" dirty="0"/>
              <a:t>&gt;1975&lt;/</a:t>
            </a:r>
            <a:r>
              <a:rPr lang="en-US" altLang="sv-SE" sz="1800" dirty="0" err="1"/>
              <a:t>YearOfBirth</a:t>
            </a:r>
            <a:r>
              <a:rPr lang="en-US" altLang="sv-SE" sz="1800" dirty="0"/>
              <a:t>&gt;</a:t>
            </a:r>
            <a:br>
              <a:rPr lang="en-US" altLang="sv-SE" sz="1800" dirty="0"/>
            </a:br>
            <a:r>
              <a:rPr lang="en-US" altLang="sv-SE" sz="1800" dirty="0"/>
              <a:t>&lt;Name&gt;Stephen Hendry&lt;/Name&gt;	&lt;</a:t>
            </a:r>
            <a:r>
              <a:rPr lang="en-US" altLang="sv-SE" sz="1800" dirty="0" err="1"/>
              <a:t>YearOfBirth</a:t>
            </a:r>
            <a:r>
              <a:rPr lang="en-US" altLang="sv-SE" sz="1800" dirty="0"/>
              <a:t>&gt;1973&lt;/</a:t>
            </a:r>
            <a:r>
              <a:rPr lang="en-US" altLang="sv-SE" sz="1800" dirty="0" err="1"/>
              <a:t>YearOfBirth</a:t>
            </a:r>
            <a:r>
              <a:rPr lang="en-US" altLang="sv-SE" sz="1800" dirty="0"/>
              <a:t>&gt;</a:t>
            </a:r>
            <a:br>
              <a:rPr lang="en-US" altLang="sv-SE" sz="1800" dirty="0"/>
            </a:br>
            <a:r>
              <a:rPr lang="en-US" altLang="sv-SE" sz="1800" dirty="0"/>
              <a:t>&lt;Name&gt;Matthew Stevens&lt;/Name&gt;	&lt;</a:t>
            </a:r>
            <a:r>
              <a:rPr lang="en-US" altLang="sv-SE" sz="1800" dirty="0" err="1"/>
              <a:t>YearOfBirth</a:t>
            </a:r>
            <a:r>
              <a:rPr lang="en-US" altLang="sv-SE" sz="1800" dirty="0"/>
              <a:t>&gt;1982&lt;/</a:t>
            </a:r>
            <a:r>
              <a:rPr lang="en-US" altLang="sv-SE" sz="1800" dirty="0" err="1"/>
              <a:t>YearOfBirth</a:t>
            </a:r>
            <a:r>
              <a:rPr lang="en-US" altLang="sv-SE" sz="1800" dirty="0"/>
              <a:t>&gt;</a:t>
            </a:r>
            <a:br>
              <a:rPr lang="en-US" altLang="sv-SE" sz="1800" dirty="0"/>
            </a:br>
            <a:r>
              <a:rPr lang="en-US" altLang="sv-SE" sz="1800" dirty="0"/>
              <a:t>&lt;Name&gt;Ronnie O'Sullivan&lt;/Name&gt;	&lt;</a:t>
            </a:r>
            <a:r>
              <a:rPr lang="en-US" altLang="sv-SE" sz="1800" dirty="0" err="1"/>
              <a:t>YearOfBirth</a:t>
            </a:r>
            <a:r>
              <a:rPr lang="en-US" altLang="sv-SE" sz="1800" dirty="0"/>
              <a:t>&gt;1980&lt;/</a:t>
            </a:r>
            <a:r>
              <a:rPr lang="en-US" altLang="sv-SE" sz="1800" dirty="0" err="1"/>
              <a:t>YearOfBirth</a:t>
            </a:r>
            <a:r>
              <a:rPr lang="en-US" altLang="sv-SE" sz="1800" dirty="0"/>
              <a:t>&gt;</a:t>
            </a:r>
            <a:br>
              <a:rPr lang="en-US" altLang="sv-SE" sz="1800" dirty="0"/>
            </a:br>
            <a:r>
              <a:rPr lang="en-US" altLang="sv-SE" sz="1800" dirty="0"/>
              <a:t>&lt;Name&gt;Ken Doherty&lt;/Name&gt;	&lt;</a:t>
            </a:r>
            <a:r>
              <a:rPr lang="en-US" altLang="sv-SE" sz="1800" dirty="0" err="1"/>
              <a:t>YearOfBirth</a:t>
            </a:r>
            <a:r>
              <a:rPr lang="en-US" altLang="sv-SE" sz="1800" dirty="0"/>
              <a:t>&gt;1974&lt;/</a:t>
            </a:r>
            <a:r>
              <a:rPr lang="en-US" altLang="sv-SE" sz="1800" dirty="0" err="1"/>
              <a:t>YearOfBirth</a:t>
            </a:r>
            <a:r>
              <a:rPr lang="en-US" altLang="sv-SE" sz="1800" dirty="0"/>
              <a:t>&gt;</a:t>
            </a:r>
            <a:br>
              <a:rPr lang="en-US" altLang="sv-SE" sz="1800" dirty="0"/>
            </a:br>
            <a:r>
              <a:rPr lang="en-US" altLang="sv-SE" sz="1800" dirty="0"/>
              <a:t>&lt;Name&gt;Steve Davis&lt;/Name&gt;	&lt;</a:t>
            </a:r>
            <a:r>
              <a:rPr lang="en-US" altLang="sv-SE" sz="1800" dirty="0" err="1"/>
              <a:t>YearOfBirth</a:t>
            </a:r>
            <a:r>
              <a:rPr lang="en-US" altLang="sv-SE" sz="1800" dirty="0"/>
              <a:t>&gt;1960&lt;/</a:t>
            </a:r>
            <a:r>
              <a:rPr lang="en-US" altLang="sv-SE" sz="1800" dirty="0" err="1"/>
              <a:t>YearOfBirth</a:t>
            </a:r>
            <a:r>
              <a:rPr lang="en-US" altLang="sv-SE" sz="1800" dirty="0"/>
              <a:t>&gt;</a:t>
            </a:r>
            <a:br>
              <a:rPr lang="en-US" altLang="sv-SE" sz="1800" dirty="0"/>
            </a:br>
            <a:r>
              <a:rPr lang="en-US" altLang="sv-SE" sz="1800" dirty="0"/>
              <a:t>&lt;Name&gt;Paul Hunter&lt;/Name&gt;	&lt;</a:t>
            </a:r>
            <a:r>
              <a:rPr lang="en-US" altLang="sv-SE" sz="1800" dirty="0" err="1"/>
              <a:t>YearOfBirth</a:t>
            </a:r>
            <a:r>
              <a:rPr lang="en-US" altLang="sv-SE" sz="1800" dirty="0"/>
              <a:t>&gt;1983&lt;/</a:t>
            </a:r>
            <a:r>
              <a:rPr lang="en-US" altLang="sv-SE" sz="1800" dirty="0" err="1"/>
              <a:t>YearOfBirth</a:t>
            </a:r>
            <a:r>
              <a:rPr lang="en-US" altLang="sv-SE" sz="1800" dirty="0"/>
              <a:t>&gt;</a:t>
            </a:r>
            <a:br>
              <a:rPr lang="en-US" altLang="sv-SE" sz="1800" dirty="0"/>
            </a:br>
            <a:r>
              <a:rPr lang="en-US" altLang="sv-SE" sz="1800" dirty="0"/>
              <a:t>&lt;Name&gt;Neil Robertson&lt;/Name&gt;	&lt;</a:t>
            </a:r>
            <a:r>
              <a:rPr lang="en-US" altLang="sv-SE" sz="1800" dirty="0" err="1"/>
              <a:t>YearOfBirth</a:t>
            </a:r>
            <a:r>
              <a:rPr lang="en-US" altLang="sv-SE" sz="1800" dirty="0"/>
              <a:t>&gt;1982&lt;/</a:t>
            </a:r>
            <a:r>
              <a:rPr lang="en-US" altLang="sv-SE" sz="1800" dirty="0" err="1"/>
              <a:t>YearOfBirth</a:t>
            </a:r>
            <a:r>
              <a:rPr lang="en-US" altLang="sv-SE" sz="1800" dirty="0"/>
              <a:t>&gt;</a:t>
            </a:r>
            <a:br>
              <a:rPr lang="en-US" altLang="sv-SE" sz="1800" dirty="0"/>
            </a:br>
            <a:endParaRPr lang="en-US" altLang="sv-SE" sz="1800" dirty="0"/>
          </a:p>
          <a:p>
            <a:pPr>
              <a:buFontTx/>
              <a:buNone/>
              <a:defRPr/>
            </a:pPr>
            <a:r>
              <a:rPr lang="en-US" altLang="sv-SE" sz="1800" dirty="0"/>
              <a:t>The result has two columns</a:t>
            </a:r>
            <a:endParaRPr lang="en-US" altLang="sv-SE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617A9CD8-406D-499C-B8E5-A3B6F1A1759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XMLCONCAT</a:t>
            </a:r>
          </a:p>
        </p:txBody>
      </p:sp>
      <p:sp>
        <p:nvSpPr>
          <p:cNvPr id="22531" name="Content Placeholder 2">
            <a:extLst>
              <a:ext uri="{FF2B5EF4-FFF2-40B4-BE49-F238E27FC236}">
                <a16:creationId xmlns:a16="http://schemas.microsoft.com/office/drawing/2014/main" id="{14E5ED2D-9776-4A79-8F08-2DB2496B144A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With:</a:t>
            </a:r>
          </a:p>
          <a:p>
            <a:pPr>
              <a:buFontTx/>
              <a:buNone/>
            </a:pPr>
            <a:r>
              <a:rPr lang="en-US" altLang="sv-SE" sz="2000"/>
              <a:t>	SELECT XMLCONCAT(XMLELEMENT(NAME "Name", name), 				XMLELEMENT(NAME "YearOfBirth", yearofbirth))</a:t>
            </a:r>
            <a:br>
              <a:rPr lang="en-US" altLang="sv-SE" sz="2000"/>
            </a:br>
            <a:r>
              <a:rPr lang="en-US" altLang="sv-SE" sz="2000"/>
              <a:t>FROM Person</a:t>
            </a:r>
          </a:p>
          <a:p>
            <a:pPr>
              <a:buFontTx/>
              <a:buNone/>
            </a:pPr>
            <a:r>
              <a:rPr lang="en-US" altLang="sv-SE" sz="1800"/>
              <a:t>	</a:t>
            </a:r>
            <a:br>
              <a:rPr lang="en-US" altLang="sv-SE" sz="1800"/>
            </a:br>
            <a:r>
              <a:rPr lang="en-US" altLang="sv-SE" sz="1800"/>
              <a:t>&lt;Name&gt;John Higgins&lt;/Name&gt;&lt;YearOfBirth&gt;1975&lt;/YearOfBirth&gt;</a:t>
            </a:r>
            <a:br>
              <a:rPr lang="en-US" altLang="sv-SE" sz="1800"/>
            </a:br>
            <a:r>
              <a:rPr lang="en-US" altLang="sv-SE" sz="1800"/>
              <a:t>&lt;Name&gt;Stephen Hendry&lt;/Name&gt;&lt;YearOfBirth&gt;1973&lt;/YearOfBirth&gt;</a:t>
            </a:r>
            <a:br>
              <a:rPr lang="en-US" altLang="sv-SE" sz="1800"/>
            </a:br>
            <a:r>
              <a:rPr lang="en-US" altLang="sv-SE" sz="1800"/>
              <a:t>&lt;Name&gt;Matthew Stevens&lt;/Name&gt;&lt;YearOfBirth&gt;1982&lt;/YearOfBirth&gt;</a:t>
            </a:r>
            <a:br>
              <a:rPr lang="en-US" altLang="sv-SE" sz="1800"/>
            </a:br>
            <a:r>
              <a:rPr lang="en-US" altLang="sv-SE" sz="1800"/>
              <a:t>&lt;Name&gt;Ronnie O'Sullivan&lt;/Name&gt;&lt;YearOfBirth&gt;1980&lt;/YearOfBirth&gt;</a:t>
            </a:r>
            <a:br>
              <a:rPr lang="en-US" altLang="sv-SE" sz="1800"/>
            </a:br>
            <a:r>
              <a:rPr lang="en-US" altLang="sv-SE" sz="1800"/>
              <a:t>&lt;Name&gt;Ken Doherty&lt;/Name&gt;&lt;YearOfBirth&gt;1974&lt;/YearOfBirth&gt;</a:t>
            </a:r>
            <a:br>
              <a:rPr lang="en-US" altLang="sv-SE" sz="1800"/>
            </a:br>
            <a:r>
              <a:rPr lang="en-US" altLang="sv-SE" sz="1800"/>
              <a:t>&lt;Name&gt;Steve Davis&lt;/Name&gt;&lt;YearOfBirth&gt;1960&lt;/YearOfBirth&gt;</a:t>
            </a:r>
            <a:br>
              <a:rPr lang="en-US" altLang="sv-SE" sz="1800"/>
            </a:br>
            <a:r>
              <a:rPr lang="en-US" altLang="sv-SE" sz="1800"/>
              <a:t>&lt;Name&gt;Paul Hunter&lt;/Name&gt;&lt;YearOfBirth&gt;1983&lt;/YearOfBirth&gt;</a:t>
            </a:r>
            <a:br>
              <a:rPr lang="en-US" altLang="sv-SE" sz="1800"/>
            </a:br>
            <a:r>
              <a:rPr lang="en-US" altLang="sv-SE" sz="1800"/>
              <a:t>&lt;Name&gt;Neil Robertson&lt;/Name&gt;&lt;YearOfBirth&gt;1982&lt;/YearOfBirth&gt;</a:t>
            </a:r>
            <a:br>
              <a:rPr lang="en-US" altLang="sv-SE" sz="1800"/>
            </a:br>
            <a:endParaRPr lang="en-US" altLang="sv-SE" sz="1800"/>
          </a:p>
          <a:p>
            <a:pPr>
              <a:buFontTx/>
              <a:buNone/>
            </a:pPr>
            <a:endParaRPr lang="en-US" altLang="sv-SE" sz="1800"/>
          </a:p>
          <a:p>
            <a:pPr>
              <a:buFontTx/>
              <a:buNone/>
            </a:pPr>
            <a:r>
              <a:rPr lang="en-US" altLang="sv-SE" sz="1800"/>
              <a:t>The result has one column!</a:t>
            </a:r>
            <a:br>
              <a:rPr lang="en-US" altLang="sv-SE" sz="1800"/>
            </a:br>
            <a:endParaRPr lang="en-US" altLang="sv-SE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8D615157-C3D9-4333-B4C2-A22CA81DBB9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XMLFOREST</a:t>
            </a:r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0438C169-9A83-43B4-892A-A28494E04469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Creates multiple simple elements at once</a:t>
            </a:r>
          </a:p>
          <a:p>
            <a:pPr lvl="1"/>
            <a:r>
              <a:rPr lang="en-US" altLang="sv-SE"/>
              <a:t>Returns a fragment (sequence of elements)</a:t>
            </a:r>
          </a:p>
          <a:p>
            <a:endParaRPr lang="en-US" altLang="sv-SE"/>
          </a:p>
          <a:p>
            <a:pPr>
              <a:buFontTx/>
              <a:buNone/>
            </a:pPr>
            <a:r>
              <a:rPr lang="en-US" altLang="sv-SE"/>
              <a:t>	SELECT XMLFOREST(name AS "Name", </a:t>
            </a:r>
            <a:br>
              <a:rPr lang="en-US" altLang="sv-SE"/>
            </a:br>
            <a:r>
              <a:rPr lang="en-US" altLang="sv-SE"/>
              <a:t>				yearofbirth AS "YearOfBirth")</a:t>
            </a:r>
            <a:br>
              <a:rPr lang="en-US" altLang="sv-SE"/>
            </a:br>
            <a:r>
              <a:rPr lang="en-US" altLang="sv-SE"/>
              <a:t>FROM Person</a:t>
            </a:r>
          </a:p>
          <a:p>
            <a:pPr>
              <a:buFontTx/>
              <a:buNone/>
            </a:pPr>
            <a:endParaRPr lang="en-US" altLang="sv-SE" sz="2000"/>
          </a:p>
          <a:p>
            <a:pPr>
              <a:buFontTx/>
              <a:buNone/>
            </a:pPr>
            <a:r>
              <a:rPr lang="en-US" altLang="sv-SE" sz="2000"/>
              <a:t>	&lt;Name&gt;John Higgins&lt;/Name&gt;&lt;YearOfBirth&gt;1975&lt;/YearOfBirth&gt;</a:t>
            </a:r>
            <a:br>
              <a:rPr lang="en-US" altLang="sv-SE" sz="2000"/>
            </a:br>
            <a:r>
              <a:rPr lang="en-US" altLang="sv-SE" sz="2000"/>
              <a:t>&lt;Name&gt;Stephen Hendry&lt;/Name&gt;&lt;YearOfBirth&gt;1973&lt;/YearOfBirth&gt;</a:t>
            </a:r>
            <a:br>
              <a:rPr lang="en-US" altLang="sv-SE" sz="2000"/>
            </a:br>
            <a:r>
              <a:rPr lang="en-US" altLang="sv-SE" sz="2000"/>
              <a:t>&lt;Name&gt;Matthew Stevens&lt;/Name&gt;&lt;YearOfBirth&gt;1982&lt;/YearOfBirth&gt;</a:t>
            </a:r>
            <a:br>
              <a:rPr lang="en-US" altLang="sv-SE" sz="2000"/>
            </a:br>
            <a:r>
              <a:rPr lang="en-US" altLang="sv-SE" sz="2000"/>
              <a:t>&lt;Name&gt;Ronnie O'Sullivan&lt;/Name&gt;&lt;YearOfBirth&gt;1980&lt;/YearOfBirth&gt;</a:t>
            </a:r>
            <a:br>
              <a:rPr lang="en-US" altLang="sv-SE" sz="2000"/>
            </a:br>
            <a:r>
              <a:rPr lang="en-US" altLang="sv-SE" sz="2000"/>
              <a:t>&lt;Name&gt;Ken Doherty&lt;/Name&gt;&lt;YearOfBirth&gt;1974&lt;/YearOfBirth&gt;</a:t>
            </a:r>
            <a:br>
              <a:rPr lang="en-US" altLang="sv-SE" sz="2000"/>
            </a:br>
            <a:r>
              <a:rPr lang="en-US" altLang="sv-SE" sz="2000"/>
              <a:t>&lt;Name&gt;Steve Davis&lt;/Name&gt;&lt;YearOfBirth&gt;1960&lt;/YearOfBirth&gt;</a:t>
            </a:r>
            <a:br>
              <a:rPr lang="en-US" altLang="sv-SE" sz="2000"/>
            </a:br>
            <a:r>
              <a:rPr lang="en-US" altLang="sv-SE" sz="2000"/>
              <a:t>&lt;Name&gt;Paul Hunter&lt;/Name&gt;&lt;YearOfBirth&gt;1983&lt;/YearOfBirth&gt;</a:t>
            </a:r>
            <a:br>
              <a:rPr lang="en-US" altLang="sv-SE" sz="2000"/>
            </a:br>
            <a:r>
              <a:rPr lang="en-US" altLang="sv-SE" sz="2000"/>
              <a:t>&lt;Name&gt;Neil Robertson&lt;/Name&gt;&lt;YearOfBirth&gt;1982&lt;/YearOfBirth&gt;</a:t>
            </a:r>
            <a:endParaRPr lang="en-US" altLang="sv-SE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0A0D3562-9D39-4C78-9B01-62FD5989C9C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Nesting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B11FB5C9-62BE-4630-8E04-B0604825830D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  <a:defRPr/>
            </a:pPr>
            <a:r>
              <a:rPr lang="en-US" altLang="sv-SE" sz="2000" dirty="0"/>
              <a:t>SELECT XMLELEMENT(NAME "Person", </a:t>
            </a:r>
            <a:br>
              <a:rPr lang="en-US" altLang="sv-SE" sz="2000" dirty="0"/>
            </a:br>
            <a:r>
              <a:rPr lang="en-US" altLang="sv-SE" sz="2000" dirty="0"/>
              <a:t>		XMLATTRIBUTES(</a:t>
            </a:r>
            <a:r>
              <a:rPr lang="en-US" altLang="sv-SE" sz="2000" dirty="0" err="1"/>
              <a:t>pid</a:t>
            </a:r>
            <a:r>
              <a:rPr lang="en-US" altLang="sv-SE" sz="2000" dirty="0"/>
              <a:t> AS "ID"), </a:t>
            </a:r>
            <a:br>
              <a:rPr lang="en-US" altLang="sv-SE" sz="2000" dirty="0"/>
            </a:br>
            <a:r>
              <a:rPr lang="en-US" altLang="sv-SE" sz="2000" dirty="0"/>
              <a:t>		XMLELEMENT(NAME "Info", </a:t>
            </a:r>
            <a:br>
              <a:rPr lang="en-US" altLang="sv-SE" sz="2000" dirty="0"/>
            </a:br>
            <a:r>
              <a:rPr lang="en-US" altLang="sv-SE" sz="2000" dirty="0"/>
              <a:t>			XMLATTRIBUTES(name AS "About"), </a:t>
            </a:r>
            <a:br>
              <a:rPr lang="en-US" altLang="sv-SE" sz="2000" dirty="0"/>
            </a:br>
            <a:r>
              <a:rPr lang="en-US" altLang="sv-SE" sz="2000" dirty="0"/>
              <a:t>			XMLFOREST(</a:t>
            </a:r>
            <a:r>
              <a:rPr lang="en-US" altLang="sv-SE" sz="2000" dirty="0">
                <a:solidFill>
                  <a:schemeClr val="accent5">
                    <a:lumMod val="25000"/>
                  </a:schemeClr>
                </a:solidFill>
              </a:rPr>
              <a:t>(SELECT COUNT(*) </a:t>
            </a:r>
            <a:br>
              <a:rPr lang="en-US" altLang="sv-SE" sz="2000" dirty="0">
                <a:solidFill>
                  <a:schemeClr val="accent5">
                    <a:lumMod val="25000"/>
                  </a:schemeClr>
                </a:solidFill>
              </a:rPr>
            </a:br>
            <a:r>
              <a:rPr lang="en-US" altLang="sv-SE" sz="2000" dirty="0">
                <a:solidFill>
                  <a:schemeClr val="accent5">
                    <a:lumMod val="25000"/>
                  </a:schemeClr>
                </a:solidFill>
              </a:rPr>
              <a:t>					  FROM Car </a:t>
            </a:r>
            <a:br>
              <a:rPr lang="en-US" altLang="sv-SE" sz="2000" dirty="0">
                <a:solidFill>
                  <a:schemeClr val="accent5">
                    <a:lumMod val="25000"/>
                  </a:schemeClr>
                </a:solidFill>
              </a:rPr>
            </a:br>
            <a:r>
              <a:rPr lang="en-US" altLang="sv-SE" sz="2000" dirty="0">
                <a:solidFill>
                  <a:schemeClr val="accent5">
                    <a:lumMod val="25000"/>
                  </a:schemeClr>
                </a:solidFill>
              </a:rPr>
              <a:t>					  WHERE owner = </a:t>
            </a:r>
            <a:r>
              <a:rPr lang="en-US" altLang="sv-SE" sz="2000" dirty="0" err="1">
                <a:solidFill>
                  <a:schemeClr val="accent5">
                    <a:lumMod val="25000"/>
                  </a:schemeClr>
                </a:solidFill>
              </a:rPr>
              <a:t>pid</a:t>
            </a:r>
            <a:r>
              <a:rPr lang="en-US" altLang="sv-SE" sz="2000" dirty="0">
                <a:solidFill>
                  <a:schemeClr val="accent5">
                    <a:lumMod val="25000"/>
                  </a:schemeClr>
                </a:solidFill>
              </a:rPr>
              <a:t>)</a:t>
            </a:r>
            <a:r>
              <a:rPr lang="en-US" altLang="sv-SE" sz="2000" dirty="0"/>
              <a:t> AS "Cars", </a:t>
            </a:r>
            <a:br>
              <a:rPr lang="en-US" altLang="sv-SE" sz="2000" dirty="0"/>
            </a:br>
            <a:r>
              <a:rPr lang="en-US" altLang="sv-SE" sz="2000" dirty="0"/>
              <a:t>				            </a:t>
            </a:r>
            <a:r>
              <a:rPr lang="en-US" altLang="sv-SE" sz="2000" dirty="0" err="1"/>
              <a:t>yearofbirth</a:t>
            </a:r>
            <a:r>
              <a:rPr lang="en-US" altLang="sv-SE" sz="2000" dirty="0"/>
              <a:t> AS "</a:t>
            </a:r>
            <a:r>
              <a:rPr lang="en-US" altLang="sv-SE" sz="2000" dirty="0" err="1"/>
              <a:t>YoB</a:t>
            </a:r>
            <a:r>
              <a:rPr lang="en-US" altLang="sv-SE" sz="2000" dirty="0"/>
              <a:t>"))) </a:t>
            </a:r>
            <a:br>
              <a:rPr lang="en-US" altLang="sv-SE" sz="2000" dirty="0"/>
            </a:br>
            <a:r>
              <a:rPr lang="en-US" altLang="sv-SE" sz="2000" dirty="0"/>
              <a:t>FROM Person</a:t>
            </a:r>
          </a:p>
          <a:p>
            <a:pPr marL="0" indent="0">
              <a:buFontTx/>
              <a:buNone/>
              <a:defRPr/>
            </a:pPr>
            <a:endParaRPr lang="en-US" altLang="sv-SE" sz="1600" dirty="0"/>
          </a:p>
          <a:p>
            <a:pPr marL="0" indent="0">
              <a:buFontTx/>
              <a:buNone/>
              <a:defRPr/>
            </a:pPr>
            <a:r>
              <a:rPr lang="en-US" altLang="sv-SE" sz="1400" dirty="0"/>
              <a:t>&lt;Person ID="1"&gt;&lt;Info About="John Higgins"&gt;&lt;Cars&gt;2&lt;/Cars&gt;&lt;</a:t>
            </a:r>
            <a:r>
              <a:rPr lang="en-US" altLang="sv-SE" sz="1400" dirty="0" err="1"/>
              <a:t>YoB</a:t>
            </a:r>
            <a:r>
              <a:rPr lang="en-US" altLang="sv-SE" sz="1400" dirty="0"/>
              <a:t>&gt;1975&lt;/</a:t>
            </a:r>
            <a:r>
              <a:rPr lang="en-US" altLang="sv-SE" sz="1400" dirty="0" err="1"/>
              <a:t>YoB</a:t>
            </a:r>
            <a:r>
              <a:rPr lang="en-US" altLang="sv-SE" sz="1400" dirty="0"/>
              <a:t>&gt;&lt;/Info&gt;&lt;/Person&gt;</a:t>
            </a:r>
          </a:p>
          <a:p>
            <a:pPr marL="0" indent="0">
              <a:buFontTx/>
              <a:buNone/>
              <a:defRPr/>
            </a:pPr>
            <a:r>
              <a:rPr lang="en-US" altLang="sv-SE" sz="1400" dirty="0"/>
              <a:t>&lt;Person ID="2"&gt;&lt;Info About="Stephen Hendry"&gt;&lt;Cars&gt;1&lt;/Cars&gt;&lt;</a:t>
            </a:r>
            <a:r>
              <a:rPr lang="en-US" altLang="sv-SE" sz="1400" dirty="0" err="1"/>
              <a:t>YoB</a:t>
            </a:r>
            <a:r>
              <a:rPr lang="en-US" altLang="sv-SE" sz="1400" dirty="0"/>
              <a:t>&gt;1973&lt;/</a:t>
            </a:r>
            <a:r>
              <a:rPr lang="en-US" altLang="sv-SE" sz="1400" dirty="0" err="1"/>
              <a:t>YoB</a:t>
            </a:r>
            <a:r>
              <a:rPr lang="en-US" altLang="sv-SE" sz="1400" dirty="0"/>
              <a:t>&gt;&lt;/Info&gt;&lt;/Person&gt;</a:t>
            </a:r>
          </a:p>
          <a:p>
            <a:pPr marL="0" indent="0">
              <a:buFontTx/>
              <a:buNone/>
              <a:defRPr/>
            </a:pPr>
            <a:r>
              <a:rPr lang="en-US" altLang="sv-SE" sz="1400" dirty="0"/>
              <a:t>&lt;Person ID="3"&gt;&lt;Info About="Matthew Stevens"&gt;&lt;Cars&gt;2&lt;/Cars&gt;&lt;</a:t>
            </a:r>
            <a:r>
              <a:rPr lang="en-US" altLang="sv-SE" sz="1400" dirty="0" err="1"/>
              <a:t>YoB</a:t>
            </a:r>
            <a:r>
              <a:rPr lang="en-US" altLang="sv-SE" sz="1400" dirty="0"/>
              <a:t>&gt;1982&lt;/</a:t>
            </a:r>
            <a:r>
              <a:rPr lang="en-US" altLang="sv-SE" sz="1400" dirty="0" err="1"/>
              <a:t>YoB</a:t>
            </a:r>
            <a:r>
              <a:rPr lang="en-US" altLang="sv-SE" sz="1400" dirty="0"/>
              <a:t>&gt;&lt;/Info&gt;&lt;/Person&gt;</a:t>
            </a:r>
          </a:p>
          <a:p>
            <a:pPr marL="0" indent="0">
              <a:buFontTx/>
              <a:buNone/>
              <a:defRPr/>
            </a:pPr>
            <a:r>
              <a:rPr lang="en-US" altLang="sv-SE" sz="1400" dirty="0"/>
              <a:t>&lt;Person ID="4"&gt;&lt;Info About="Ronnie O'Sullivan"&gt;&lt;Cars&gt;1&lt;/Cars&gt;&lt;</a:t>
            </a:r>
            <a:r>
              <a:rPr lang="en-US" altLang="sv-SE" sz="1400" dirty="0" err="1"/>
              <a:t>YoB</a:t>
            </a:r>
            <a:r>
              <a:rPr lang="en-US" altLang="sv-SE" sz="1400" dirty="0"/>
              <a:t>&gt;1980&lt;/</a:t>
            </a:r>
            <a:r>
              <a:rPr lang="en-US" altLang="sv-SE" sz="1400" dirty="0" err="1"/>
              <a:t>YoB</a:t>
            </a:r>
            <a:r>
              <a:rPr lang="en-US" altLang="sv-SE" sz="1400" dirty="0"/>
              <a:t>&gt;&lt;/Info&gt;&lt;/Person&gt;</a:t>
            </a:r>
          </a:p>
          <a:p>
            <a:pPr marL="0" indent="0">
              <a:buFontTx/>
              <a:buNone/>
              <a:defRPr/>
            </a:pPr>
            <a:r>
              <a:rPr lang="en-US" altLang="sv-SE" sz="1400" dirty="0"/>
              <a:t>&lt;Person ID="5"&gt;&lt;Info About="Ken Doherty"&gt;&lt;Cars&gt;1&lt;/Cars&gt;&lt;</a:t>
            </a:r>
            <a:r>
              <a:rPr lang="en-US" altLang="sv-SE" sz="1400" dirty="0" err="1"/>
              <a:t>YoB</a:t>
            </a:r>
            <a:r>
              <a:rPr lang="en-US" altLang="sv-SE" sz="1400" dirty="0"/>
              <a:t>&gt;1974&lt;/</a:t>
            </a:r>
            <a:r>
              <a:rPr lang="en-US" altLang="sv-SE" sz="1400" dirty="0" err="1"/>
              <a:t>YoB</a:t>
            </a:r>
            <a:r>
              <a:rPr lang="en-US" altLang="sv-SE" sz="1400" dirty="0"/>
              <a:t>&gt;&lt;/Info&gt;&lt;/Person&gt;</a:t>
            </a:r>
          </a:p>
          <a:p>
            <a:pPr marL="0" indent="0">
              <a:buFontTx/>
              <a:buNone/>
              <a:defRPr/>
            </a:pPr>
            <a:r>
              <a:rPr lang="en-US" altLang="sv-SE" sz="1400" dirty="0"/>
              <a:t>&lt;Person ID="6"&gt;&lt;Info About="Steve Davis"&gt;&lt;Cars&gt;2&lt;/Cars&gt;&lt;</a:t>
            </a:r>
            <a:r>
              <a:rPr lang="en-US" altLang="sv-SE" sz="1400" dirty="0" err="1"/>
              <a:t>YoB</a:t>
            </a:r>
            <a:r>
              <a:rPr lang="en-US" altLang="sv-SE" sz="1400" dirty="0"/>
              <a:t>&gt;1960&lt;/</a:t>
            </a:r>
            <a:r>
              <a:rPr lang="en-US" altLang="sv-SE" sz="1400" dirty="0" err="1"/>
              <a:t>YoB</a:t>
            </a:r>
            <a:r>
              <a:rPr lang="en-US" altLang="sv-SE" sz="1400" dirty="0"/>
              <a:t>&gt;&lt;/Info&gt;&lt;/Person&gt;</a:t>
            </a:r>
          </a:p>
          <a:p>
            <a:pPr marL="0" indent="0">
              <a:buFontTx/>
              <a:buNone/>
              <a:defRPr/>
            </a:pPr>
            <a:r>
              <a:rPr lang="en-US" altLang="sv-SE" sz="1400" dirty="0"/>
              <a:t>&lt;Person ID="7"&gt;&lt;Info About="Paul Hunter"&gt;&lt;Cars&gt;0&lt;/Cars&gt;&lt;</a:t>
            </a:r>
            <a:r>
              <a:rPr lang="en-US" altLang="sv-SE" sz="1400" dirty="0" err="1"/>
              <a:t>YoB</a:t>
            </a:r>
            <a:r>
              <a:rPr lang="en-US" altLang="sv-SE" sz="1400" dirty="0"/>
              <a:t>&gt;1983&lt;/</a:t>
            </a:r>
            <a:r>
              <a:rPr lang="en-US" altLang="sv-SE" sz="1400" dirty="0" err="1"/>
              <a:t>YoB</a:t>
            </a:r>
            <a:r>
              <a:rPr lang="en-US" altLang="sv-SE" sz="1400" dirty="0"/>
              <a:t>&gt;&lt;/Info&gt;&lt;/Person&gt;</a:t>
            </a:r>
          </a:p>
          <a:p>
            <a:pPr marL="0" indent="0">
              <a:buFontTx/>
              <a:buNone/>
              <a:defRPr/>
            </a:pPr>
            <a:r>
              <a:rPr lang="en-US" altLang="sv-SE" sz="1400" dirty="0"/>
              <a:t>&lt;Person ID="8"&gt;&lt;Info About="Neil Robertson"&gt;&lt;Cars&gt;0&lt;/Cars&gt;&lt;</a:t>
            </a:r>
            <a:r>
              <a:rPr lang="en-US" altLang="sv-SE" sz="1400" dirty="0" err="1"/>
              <a:t>YoB</a:t>
            </a:r>
            <a:r>
              <a:rPr lang="en-US" altLang="sv-SE" sz="1400" dirty="0"/>
              <a:t>&gt;1982&lt;/</a:t>
            </a:r>
            <a:r>
              <a:rPr lang="en-US" altLang="sv-SE" sz="1400" dirty="0" err="1"/>
              <a:t>YoB</a:t>
            </a:r>
            <a:r>
              <a:rPr lang="en-US" altLang="sv-SE" sz="1400" dirty="0"/>
              <a:t>&gt;&lt;/Info&gt;&lt;/Person&gt; </a:t>
            </a:r>
          </a:p>
          <a:p>
            <a:pPr marL="0" indent="0">
              <a:buFontTx/>
              <a:buNone/>
              <a:defRPr/>
            </a:pPr>
            <a:endParaRPr lang="en-US" altLang="sv-SE" sz="1400" dirty="0"/>
          </a:p>
          <a:p>
            <a:pPr marL="0" indent="0">
              <a:buFontTx/>
              <a:buNone/>
              <a:defRPr/>
            </a:pPr>
            <a:endParaRPr lang="en-US" altLang="sv-SE" sz="1400" dirty="0"/>
          </a:p>
          <a:p>
            <a:pPr marL="0" indent="0">
              <a:buFontTx/>
              <a:buNone/>
              <a:defRPr/>
            </a:pPr>
            <a:endParaRPr lang="en-US" altLang="sv-SE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49ED6639-3523-4EFA-8ABF-F51441BB17B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XMLAGG</a:t>
            </a:r>
          </a:p>
        </p:txBody>
      </p:sp>
      <p:sp>
        <p:nvSpPr>
          <p:cNvPr id="25603" name="Content Placeholder 2">
            <a:extLst>
              <a:ext uri="{FF2B5EF4-FFF2-40B4-BE49-F238E27FC236}">
                <a16:creationId xmlns:a16="http://schemas.microsoft.com/office/drawing/2014/main" id="{1A205049-0F3F-466B-9F9B-612F70004BB2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9253537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Aggregates many XML values into one</a:t>
            </a:r>
          </a:p>
          <a:p>
            <a:r>
              <a:rPr lang="en-US" altLang="sv-SE"/>
              <a:t>An aggregate function (like COUNT, SUM, etc.)</a:t>
            </a:r>
          </a:p>
          <a:p>
            <a:pPr lvl="1"/>
            <a:r>
              <a:rPr lang="en-US" altLang="sv-SE"/>
              <a:t>Either all rows become a group</a:t>
            </a:r>
          </a:p>
          <a:p>
            <a:pPr lvl="1"/>
            <a:r>
              <a:rPr lang="en-US" altLang="sv-SE"/>
              <a:t>Or groups are created based on GROUP BY</a:t>
            </a:r>
          </a:p>
          <a:p>
            <a:pPr lvl="1"/>
            <a:endParaRPr lang="en-US" altLang="sv-SE"/>
          </a:p>
          <a:p>
            <a:pPr>
              <a:buFontTx/>
              <a:buNone/>
            </a:pPr>
            <a:r>
              <a:rPr lang="en-US" altLang="sv-SE"/>
              <a:t>	SELECT XMLAGG(XMLELEMENT(NAME "Person", name)) FROM Person</a:t>
            </a:r>
          </a:p>
          <a:p>
            <a:pPr>
              <a:buFontTx/>
              <a:buNone/>
            </a:pPr>
            <a:endParaRPr lang="en-US" altLang="sv-SE"/>
          </a:p>
          <a:p>
            <a:pPr>
              <a:buFontTx/>
              <a:buNone/>
            </a:pPr>
            <a:r>
              <a:rPr lang="en-US" altLang="sv-SE" sz="2000"/>
              <a:t>	&lt;Person&gt;John Higgins&lt;/Person&gt;&lt;Person&gt;Stephen Hendry&lt;/Person&gt;&lt;Person&gt;Matthew Stevens&lt;/Person&gt;&lt;Person&gt;Ronnie O'Sullivan&lt;/Person&gt;&lt;Person&gt;Ken Doherty&lt;/Person&gt;&lt;Person&gt;Steve Davis&lt;/Person&gt;&lt;Person&gt;Paul Hunter&lt;/Person&gt;&lt;Person&gt;Neil Robertson&lt;/Person&gt;</a:t>
            </a:r>
          </a:p>
          <a:p>
            <a:pPr>
              <a:buFontTx/>
              <a:buNone/>
            </a:pPr>
            <a:endParaRPr lang="en-US" altLang="sv-SE" sz="2000"/>
          </a:p>
          <a:p>
            <a:pPr>
              <a:buFontTx/>
              <a:buNone/>
            </a:pPr>
            <a:r>
              <a:rPr lang="en-US" altLang="sv-SE" sz="2000"/>
              <a:t>The whole result is one row and one column (one cell)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99B853E9-20CE-467A-B2DD-8F6B6A7F882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XMLAGG</a:t>
            </a:r>
          </a:p>
        </p:txBody>
      </p:sp>
      <p:sp>
        <p:nvSpPr>
          <p:cNvPr id="26627" name="Content Placeholder 2">
            <a:extLst>
              <a:ext uri="{FF2B5EF4-FFF2-40B4-BE49-F238E27FC236}">
                <a16:creationId xmlns:a16="http://schemas.microsoft.com/office/drawing/2014/main" id="{A13E4C5F-6505-4ECE-A989-FF44CD5A2FF4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918051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57188" indent="-357188"/>
            <a:r>
              <a:rPr lang="en-US" altLang="sv-SE"/>
              <a:t>And a root element in order to get well-formed XML</a:t>
            </a:r>
          </a:p>
          <a:p>
            <a:pPr marL="357188" indent="-357188">
              <a:buFontTx/>
              <a:buNone/>
            </a:pPr>
            <a:r>
              <a:rPr lang="en-US" altLang="sv-SE"/>
              <a:t>	SELECT XMLELEMENT(NAME "People", </a:t>
            </a:r>
            <a:br>
              <a:rPr lang="en-US" altLang="sv-SE"/>
            </a:br>
            <a:r>
              <a:rPr lang="en-US" altLang="sv-SE"/>
              <a:t>	XMLAGG(XMLELEMENT(NAME "Person", name)))’</a:t>
            </a:r>
            <a:br>
              <a:rPr lang="en-US" altLang="sv-SE"/>
            </a:br>
            <a:r>
              <a:rPr lang="en-US" altLang="sv-SE"/>
              <a:t>FROM Person</a:t>
            </a:r>
          </a:p>
          <a:p>
            <a:pPr marL="357188" indent="-357188">
              <a:buFontTx/>
              <a:buNone/>
            </a:pPr>
            <a:endParaRPr lang="en-US" altLang="sv-SE"/>
          </a:p>
          <a:p>
            <a:pPr marL="357188" indent="-357188">
              <a:buFontTx/>
              <a:buNone/>
            </a:pPr>
            <a:r>
              <a:rPr lang="en-US" altLang="sv-SE" sz="2000"/>
              <a:t>	&lt;People&gt;&lt;Person&gt;John Higgins&lt;/Person&gt;&lt;Person&gt;Stephen Hendry&lt;/Person&gt;&lt;Person&gt;Matthew Stevens&lt;/Person&gt;&lt;Person&gt;Ronnie O'Sullivan&lt;/Person&gt;&lt;Person&gt;Ken Doherty&lt;/Person&gt;&lt;Person&gt;Steve Davis&lt;/Person&gt;&lt;Person&gt;Paul Hunter&lt;/Person&gt;&lt;Person&gt;Neil Robertson&lt;/Person&gt;&lt;/People&gt;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Content Placeholder 2">
            <a:extLst>
              <a:ext uri="{FF2B5EF4-FFF2-40B4-BE49-F238E27FC236}">
                <a16:creationId xmlns:a16="http://schemas.microsoft.com/office/drawing/2014/main" id="{1F1E21DF-ED76-4708-AC4D-1C239EDC80D2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57188" indent="-357188">
              <a:buFontTx/>
              <a:buNone/>
            </a:pPr>
            <a:endParaRPr lang="en-US" altLang="sv-SE" sz="2000"/>
          </a:p>
          <a:p>
            <a:pPr marL="357188" indent="-357188">
              <a:buFontTx/>
              <a:buNone/>
            </a:pPr>
            <a:r>
              <a:rPr lang="en-US" altLang="sv-SE" sz="2000"/>
              <a:t>	&lt;People&gt;</a:t>
            </a:r>
            <a:br>
              <a:rPr lang="en-US" altLang="sv-SE" sz="2000"/>
            </a:br>
            <a:r>
              <a:rPr lang="en-US" altLang="sv-SE" sz="2000"/>
              <a:t>    &lt;Person&gt;John Higgins&lt;/Person&gt;</a:t>
            </a:r>
            <a:br>
              <a:rPr lang="en-US" altLang="sv-SE" sz="2000"/>
            </a:br>
            <a:r>
              <a:rPr lang="en-US" altLang="sv-SE" sz="2000"/>
              <a:t>    &lt;Person&gt;Stephen Hendry&lt;/Person&gt;</a:t>
            </a:r>
            <a:br>
              <a:rPr lang="en-US" altLang="sv-SE" sz="2000"/>
            </a:br>
            <a:r>
              <a:rPr lang="en-US" altLang="sv-SE" sz="2000"/>
              <a:t>    &lt;Person&gt;Matthew Stevens&lt;/Person&gt;</a:t>
            </a:r>
            <a:br>
              <a:rPr lang="en-US" altLang="sv-SE" sz="2000"/>
            </a:br>
            <a:r>
              <a:rPr lang="en-US" altLang="sv-SE" sz="2000"/>
              <a:t>    &lt;Person&gt;Ronnie O'Sullivan&lt;/Person&gt;</a:t>
            </a:r>
            <a:br>
              <a:rPr lang="en-US" altLang="sv-SE" sz="2000"/>
            </a:br>
            <a:r>
              <a:rPr lang="en-US" altLang="sv-SE" sz="2000"/>
              <a:t>    &lt;Person&gt;Ken Doherty&lt;/Person&gt;</a:t>
            </a:r>
            <a:br>
              <a:rPr lang="en-US" altLang="sv-SE" sz="2000"/>
            </a:br>
            <a:r>
              <a:rPr lang="en-US" altLang="sv-SE" sz="2000"/>
              <a:t>    &lt;Person&gt;Steve Davis&lt;/Person&gt;</a:t>
            </a:r>
            <a:br>
              <a:rPr lang="en-US" altLang="sv-SE" sz="2000"/>
            </a:br>
            <a:r>
              <a:rPr lang="en-US" altLang="sv-SE" sz="2000"/>
              <a:t>    &lt;Person&gt;Paul Hunter&lt;/Person&gt;</a:t>
            </a:r>
            <a:br>
              <a:rPr lang="en-US" altLang="sv-SE" sz="2000"/>
            </a:br>
            <a:r>
              <a:rPr lang="en-US" altLang="sv-SE" sz="2000"/>
              <a:t>    &lt;Person&gt;Neil Robertson&lt;/Person&gt;</a:t>
            </a:r>
            <a:br>
              <a:rPr lang="en-US" altLang="sv-SE" sz="2000"/>
            </a:br>
            <a:r>
              <a:rPr lang="en-US" altLang="sv-SE" sz="2000"/>
              <a:t>&lt;/People&gt;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C994A3B-8EBB-4F17-87B7-611E674906DF}"/>
              </a:ext>
            </a:extLst>
          </p:cNvPr>
          <p:cNvSpPr txBox="1">
            <a:spLocks/>
          </p:cNvSpPr>
          <p:nvPr/>
        </p:nvSpPr>
        <p:spPr bwMode="auto">
          <a:xfrm>
            <a:off x="2390775" y="295275"/>
            <a:ext cx="7667625" cy="642938"/>
          </a:xfrm>
          <a:prstGeom prst="rect">
            <a:avLst/>
          </a:prstGeom>
          <a:noFill/>
        </p:spPr>
        <p:txBody>
          <a:bodyPr/>
          <a:lstStyle>
            <a:lvl1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2pPr>
            <a:lvl3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3pPr>
            <a:lvl4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4pPr>
            <a:lvl5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5pPr>
            <a:lvl6pPr marL="4572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6pPr>
            <a:lvl7pPr marL="9144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7pPr>
            <a:lvl8pPr marL="13716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8pPr>
            <a:lvl9pPr marL="18288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sv-SE" kern="0"/>
              <a:t>The previous result indented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9FD9F5DC-A1D5-4556-858C-D3CFEF7515F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XMLAGG with GROUP BY</a:t>
            </a:r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ACA7190F-A2EB-4C97-BD07-E24D8C9717F0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9253537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One result per group</a:t>
            </a:r>
          </a:p>
          <a:p>
            <a:pPr lvl="1"/>
            <a:r>
              <a:rPr lang="en-US" altLang="sv-SE"/>
              <a:t>Aggregated vs grouped columns (as usual)</a:t>
            </a:r>
          </a:p>
          <a:p>
            <a:endParaRPr lang="en-US" altLang="sv-SE"/>
          </a:p>
          <a:p>
            <a:pPr>
              <a:buFontTx/>
              <a:buNone/>
            </a:pPr>
            <a:r>
              <a:rPr lang="en-US" altLang="sv-SE" sz="1800"/>
              <a:t>	SELECT XMLELEMENT(NAME "Color", </a:t>
            </a:r>
            <a:br>
              <a:rPr lang="en-US" altLang="sv-SE" sz="1800"/>
            </a:br>
            <a:r>
              <a:rPr lang="en-US" altLang="sv-SE" sz="1800"/>
              <a:t>		XMLATTRIBUTES(color AS "Name"), </a:t>
            </a:r>
            <a:br>
              <a:rPr lang="en-US" altLang="sv-SE" sz="1800"/>
            </a:br>
            <a:r>
              <a:rPr lang="en-US" altLang="sv-SE" sz="1800"/>
              <a:t>		XMLAGG(XMLELEMENT(NAME "Car", licencenumber)))</a:t>
            </a:r>
            <a:br>
              <a:rPr lang="en-US" altLang="sv-SE" sz="1800"/>
            </a:br>
            <a:r>
              <a:rPr lang="en-US" altLang="sv-SE" sz="1800"/>
              <a:t>FROM Car </a:t>
            </a:r>
            <a:br>
              <a:rPr lang="en-US" altLang="sv-SE" sz="1800"/>
            </a:br>
            <a:r>
              <a:rPr lang="en-US" altLang="sv-SE" sz="1800"/>
              <a:t>GROUP BY color</a:t>
            </a:r>
          </a:p>
          <a:p>
            <a:pPr>
              <a:buFontTx/>
              <a:buNone/>
            </a:pPr>
            <a:endParaRPr lang="en-US" altLang="sv-SE" sz="1800"/>
          </a:p>
          <a:p>
            <a:pPr>
              <a:buFontTx/>
              <a:buNone/>
            </a:pPr>
            <a:r>
              <a:rPr lang="en-US" altLang="sv-SE" sz="1600"/>
              <a:t>&lt;Color Name="black"&gt;&lt;Car&gt;ABC123&lt;/Car&gt;&lt;Car&gt;TYD226&lt;/Car&gt;&lt;Car&gt;RSQ199&lt;/Car&gt;&lt;/Color&gt;</a:t>
            </a:r>
          </a:p>
          <a:p>
            <a:pPr>
              <a:buFontTx/>
              <a:buNone/>
            </a:pPr>
            <a:r>
              <a:rPr lang="en-US" altLang="sv-SE" sz="1600"/>
              <a:t>&lt;Color Name="blue"&gt;&lt;Car&gt;CCD457&lt;/Car&gt;&lt;Car&gt;ROO197&lt;/Car&gt;&lt;/Color&gt;</a:t>
            </a:r>
          </a:p>
          <a:p>
            <a:pPr>
              <a:buFontTx/>
              <a:buNone/>
            </a:pPr>
            <a:r>
              <a:rPr lang="en-US" altLang="sv-SE" sz="1600"/>
              <a:t>&lt;Color Name="green"&gt;&lt;Car&gt;DKL998&lt;/Car&gt;&lt;/Color&gt;</a:t>
            </a:r>
          </a:p>
          <a:p>
            <a:pPr>
              <a:buFontTx/>
              <a:buNone/>
            </a:pPr>
            <a:r>
              <a:rPr lang="en-US" altLang="sv-SE" sz="1600"/>
              <a:t>&lt;Color Name="red"&gt;&lt;Car&gt;PTF357&lt;/Car&gt;&lt;Car&gt;WID387&lt;/Car&gt;&lt;Car&gt;DAVIS1&lt;/Car&gt;&lt;/Color&gt;</a:t>
            </a:r>
            <a:endParaRPr lang="en-US" altLang="sv-SE" sz="28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CD58CDD8-E185-44E7-8A4D-E4CD86CA50D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XMLAGG with GROUP BY</a:t>
            </a:r>
          </a:p>
        </p:txBody>
      </p:sp>
      <p:sp>
        <p:nvSpPr>
          <p:cNvPr id="29699" name="Content Placeholder 2">
            <a:extLst>
              <a:ext uri="{FF2B5EF4-FFF2-40B4-BE49-F238E27FC236}">
                <a16:creationId xmlns:a16="http://schemas.microsoft.com/office/drawing/2014/main" id="{45584090-0213-47EE-9772-B22EBAA4E441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9253537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defTabSz="536575">
              <a:buFontTx/>
              <a:buNone/>
            </a:pPr>
            <a:r>
              <a:rPr lang="en-US" altLang="sv-SE" sz="1800"/>
              <a:t>SELECT XMLELEMENT(NAME "Color",</a:t>
            </a:r>
            <a:br>
              <a:rPr lang="en-US" altLang="sv-SE" sz="1800"/>
            </a:br>
            <a:r>
              <a:rPr lang="en-US" altLang="sv-SE" sz="1800"/>
              <a:t> 		XMLATTRIBUTES(color AS "Name"),</a:t>
            </a:r>
            <a:br>
              <a:rPr lang="en-US" altLang="sv-SE" sz="1800"/>
            </a:br>
            <a:r>
              <a:rPr lang="en-US" altLang="sv-SE" sz="1800"/>
              <a:t> 		XMLAGG(XMLELEMENT(NAME "Car", </a:t>
            </a:r>
            <a:br>
              <a:rPr lang="en-US" altLang="sv-SE" sz="1800"/>
            </a:br>
            <a:r>
              <a:rPr lang="en-US" altLang="sv-SE" sz="1800"/>
              <a:t>			XMLFOREST(licencenumber AS "Lnr", name AS "Owner")))) </a:t>
            </a:r>
            <a:br>
              <a:rPr lang="en-US" altLang="sv-SE" sz="1800"/>
            </a:br>
            <a:r>
              <a:rPr lang="en-US" altLang="sv-SE" sz="1800"/>
              <a:t>FROM Car, Person</a:t>
            </a:r>
            <a:br>
              <a:rPr lang="en-US" altLang="sv-SE" sz="1800"/>
            </a:br>
            <a:r>
              <a:rPr lang="en-US" altLang="sv-SE" sz="1800"/>
              <a:t>WHERE owner = pid </a:t>
            </a:r>
            <a:br>
              <a:rPr lang="en-US" altLang="sv-SE" sz="1800"/>
            </a:br>
            <a:r>
              <a:rPr lang="en-US" altLang="sv-SE" sz="1800"/>
              <a:t>GROUP BY color</a:t>
            </a:r>
          </a:p>
          <a:p>
            <a:pPr marL="0" indent="0" defTabSz="536575">
              <a:buFontTx/>
              <a:buNone/>
            </a:pPr>
            <a:endParaRPr lang="en-US" altLang="sv-SE" sz="1800"/>
          </a:p>
          <a:p>
            <a:pPr marL="0" indent="0" defTabSz="536575">
              <a:buFontTx/>
              <a:buNone/>
            </a:pPr>
            <a:r>
              <a:rPr lang="en-US" altLang="sv-SE" sz="1800"/>
              <a:t>&lt;Color Name="black"&gt;&lt;Car&gt;&lt;Lnr&gt;ABC123&lt;/Lnr&gt;&lt;Owner&gt;John Higgins&lt;/Owner&gt;&lt;/Car&gt;&lt;Car&gt;&lt;Lnr&gt;TYD226&lt;/Lnr&gt;&lt;Owner&gt;John Higgins&lt;/Owner&gt;&lt;/Car&gt;&lt;Car&gt;&lt;Lnr&gt;RSQ199&lt;/Lnr&gt;&lt;Owner&gt;Ronnie O'Sullivan&lt;/Owner&gt;&lt;/Car&gt;&lt;/Color&gt;</a:t>
            </a:r>
          </a:p>
          <a:p>
            <a:pPr marL="0" indent="0" defTabSz="536575">
              <a:buFontTx/>
              <a:buNone/>
            </a:pPr>
            <a:r>
              <a:rPr lang="en-US" altLang="sv-SE" sz="1800"/>
              <a:t>&lt;Color Name="blue"&gt;&lt;Car&gt;&lt;Lnr&gt;CCD457&lt;/Lnr&gt;&lt;Owner&gt;Stephen Hendry&lt;/Owner&gt;&lt;/Car&gt;&lt;Car&gt;&lt;Lnr&gt;ROO197&lt;/Lnr&gt;&lt;Owner&gt;Ken Doherty&lt;/Owner&gt;&lt;/Car&gt;&lt;/Color&gt;</a:t>
            </a:r>
          </a:p>
          <a:p>
            <a:pPr marL="0" indent="0" defTabSz="536575">
              <a:buFontTx/>
              <a:buNone/>
            </a:pPr>
            <a:r>
              <a:rPr lang="en-US" altLang="sv-SE" sz="1800"/>
              <a:t>&lt;Color Name="green"&gt;&lt;Car&gt;&lt;Lnr&gt;DKL998&lt;/Lnr&gt;&lt;Owner&gt;Matthew Stevens&lt;/Owner&gt;&lt;/Car&gt;&lt;/Color&gt;</a:t>
            </a:r>
          </a:p>
          <a:p>
            <a:pPr marL="0" indent="0" defTabSz="536575">
              <a:buFontTx/>
              <a:buNone/>
            </a:pPr>
            <a:r>
              <a:rPr lang="en-US" altLang="sv-SE" sz="1800"/>
              <a:t>&lt;Color Name="red"&gt;&lt;Car&gt;&lt;Lnr&gt;PTF357&lt;/Lnr&gt;&lt;Owner&gt;Steve Davis&lt;/Owner&gt;&lt;/Car&gt;&lt;Car&gt;&lt;Lnr&gt;WID387&lt;/Lnr&gt;&lt;Owner&gt;Matthew Stevens&lt;/Owner&gt;&lt;/Car&gt;&lt;Car&gt;&lt;Lnr&gt;DAVIS1&lt;/Lnr&gt;&lt;Owner&gt;Steve Davis&lt;/Owner&gt;&lt;/Car&gt;&lt;/Color&gt;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DB1D7E17-91B0-4689-9368-743DB1CE009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XMLAGG with GROUP BY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04A7D845-FBB0-41FD-8B37-6067E750F26E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918051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defTabSz="536575">
              <a:buFontTx/>
              <a:buNone/>
            </a:pPr>
            <a:r>
              <a:rPr lang="en-US" altLang="sv-SE" sz="1800"/>
              <a:t>SELECT XMLELEMENT(NAME "CarColors", XMLAGG(colorxml))</a:t>
            </a:r>
            <a:br>
              <a:rPr lang="en-US" altLang="sv-SE" sz="1800"/>
            </a:br>
            <a:r>
              <a:rPr lang="en-US" altLang="sv-SE" sz="1800"/>
              <a:t>FROM (SELECT XMLELEMENT(NAME "Color",</a:t>
            </a:r>
            <a:br>
              <a:rPr lang="en-US" altLang="sv-SE" sz="1800"/>
            </a:br>
            <a:r>
              <a:rPr lang="en-US" altLang="sv-SE" sz="1800"/>
              <a:t> 		                   XMLATTRIBUTES(color AS "Name"),</a:t>
            </a:r>
            <a:br>
              <a:rPr lang="en-US" altLang="sv-SE" sz="1800"/>
            </a:br>
            <a:r>
              <a:rPr lang="en-US" altLang="sv-SE" sz="1800"/>
              <a:t> 		                   XMLAGG(XMLELEMENT(NAME "Car", </a:t>
            </a:r>
            <a:br>
              <a:rPr lang="en-US" altLang="sv-SE" sz="1800"/>
            </a:br>
            <a:r>
              <a:rPr lang="en-US" altLang="sv-SE" sz="1800"/>
              <a:t>			                                  XMLFOREST(licencenumber AS "Lnr", </a:t>
            </a:r>
            <a:br>
              <a:rPr lang="en-US" altLang="sv-SE" sz="1800"/>
            </a:br>
            <a:r>
              <a:rPr lang="en-US" altLang="sv-SE" sz="1800"/>
              <a:t>	 				                                        name AS "Owner")))) AS colorxml</a:t>
            </a:r>
            <a:br>
              <a:rPr lang="en-US" altLang="sv-SE" sz="1800"/>
            </a:br>
            <a:r>
              <a:rPr lang="en-US" altLang="sv-SE" sz="1800"/>
              <a:t>	    FROM Car, Person</a:t>
            </a:r>
            <a:br>
              <a:rPr lang="en-US" altLang="sv-SE" sz="1800"/>
            </a:br>
            <a:r>
              <a:rPr lang="en-US" altLang="sv-SE" sz="1800"/>
              <a:t>	    WHERE owner = pid </a:t>
            </a:r>
            <a:br>
              <a:rPr lang="en-US" altLang="sv-SE" sz="1800"/>
            </a:br>
            <a:r>
              <a:rPr lang="en-US" altLang="sv-SE" sz="1800"/>
              <a:t>	    GROUP BY color) AS innertable</a:t>
            </a:r>
            <a:br>
              <a:rPr lang="en-US" altLang="sv-SE" sz="1800"/>
            </a:br>
            <a:endParaRPr lang="en-US" altLang="sv-SE" sz="1800"/>
          </a:p>
          <a:p>
            <a:pPr marL="0" indent="0" defTabSz="536575">
              <a:buFontTx/>
              <a:buNone/>
            </a:pPr>
            <a:r>
              <a:rPr lang="en-US" altLang="sv-SE" sz="1800"/>
              <a:t>&lt;CarColors&gt;&lt;Color Name="black"&gt;&lt;Car&gt;&lt;Lnr&gt;ABC123&lt;/Lnr&gt;&lt;Owner&gt;John Higgins&lt;/Owner&gt;&lt;/Car&gt;&lt;Car&gt;&lt;Lnr&gt;TYD226&lt;/Lnr&gt;&lt;Owner&gt;John Higgins&lt;/Owner&gt;&lt;/Car&gt;&lt;Car&gt;&lt;Lnr&gt;RSQ199&lt;/Lnr&gt;&lt;Owner&gt;Ronnie O'Sullivan&lt;/Owner&gt;&lt;/Car&gt;&lt;/Color&gt;&lt;Color Name="blue"&gt;&lt;Car&gt;&lt;Lnr&gt;CCD457&lt;/Lnr&gt;&lt;Owner&gt;Stephen Hendry&lt;/Owner&gt;&lt;/Car&gt;&lt;Car&gt;&lt;Lnr&gt;ROO197&lt;/Lnr&gt;&lt;Owner&gt;Ken Doherty&lt;/Owner&gt;&lt;/Car&gt;&lt;/Color&gt;&lt;Color Name="green"&gt;&lt;Car&gt;&lt;Lnr&gt;DKL998&lt;/Lnr&gt;&lt;Owner&gt;Matthew Stevens&lt;/Owner&gt;&lt;/Car&gt;&lt;/Color&gt;&lt;Color Name="red"&gt;&lt;Car&gt;&lt;Lnr&gt;PTF357&lt;/Lnr&gt;&lt;Owner&gt;Steve Davis&lt;/Owner&gt;&lt;/Car&gt;&lt;Car&gt;&lt;Lnr&gt;WID387&lt;/Lnr&gt;&lt;Owner&gt;Matthew Stevens&lt;/Owner&gt;&lt;/Car&gt;&lt;Car&gt;&lt;Lnr&gt;DAVIS1&lt;/Lnr&gt;&lt;Owner&gt;Steve Davis&lt;/Owner&gt;&lt;/Car&gt;&lt;/Color&gt;&lt;/CarColors&gt;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4DF0714E-CA31-45F4-9BBD-5BD173C1BEB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The previous result indented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609E1B-D133-429E-912F-00047050BD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438" y="1000125"/>
            <a:ext cx="3924300" cy="5500688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1050" dirty="0"/>
              <a:t>&lt;?xml version="1.0" encoding="UTF-8"?&gt;</a:t>
            </a:r>
          </a:p>
          <a:p>
            <a:pPr marL="0" indent="0">
              <a:buFontTx/>
              <a:buNone/>
              <a:defRPr/>
            </a:pPr>
            <a:r>
              <a:rPr lang="en-US" sz="1050" dirty="0"/>
              <a:t>&lt;</a:t>
            </a:r>
            <a:r>
              <a:rPr lang="en-US" sz="1050" dirty="0" err="1"/>
              <a:t>CarColors</a:t>
            </a:r>
            <a:r>
              <a:rPr lang="en-US" sz="1050" dirty="0"/>
              <a:t>&gt;</a:t>
            </a:r>
          </a:p>
          <a:p>
            <a:pPr marL="0" indent="0">
              <a:buFontTx/>
              <a:buNone/>
              <a:defRPr/>
            </a:pPr>
            <a:r>
              <a:rPr lang="en-US" sz="1050" dirty="0"/>
              <a:t>   &lt;Color Name="black"&gt;</a:t>
            </a:r>
          </a:p>
          <a:p>
            <a:pPr marL="0" indent="0">
              <a:buFontTx/>
              <a:buNone/>
              <a:defRPr/>
            </a:pPr>
            <a:r>
              <a:rPr lang="en-US" sz="1050" dirty="0"/>
              <a:t>      &lt;Car&gt;</a:t>
            </a:r>
          </a:p>
          <a:p>
            <a:pPr marL="0" indent="0">
              <a:buFontTx/>
              <a:buNone/>
              <a:defRPr/>
            </a:pPr>
            <a:r>
              <a:rPr lang="en-US" sz="1050" dirty="0"/>
              <a:t>         &lt;</a:t>
            </a:r>
            <a:r>
              <a:rPr lang="en-US" sz="1050" dirty="0" err="1"/>
              <a:t>Lnr</a:t>
            </a:r>
            <a:r>
              <a:rPr lang="en-US" sz="1050" dirty="0"/>
              <a:t>&gt;ABC123&lt;/</a:t>
            </a:r>
            <a:r>
              <a:rPr lang="en-US" sz="1050" dirty="0" err="1"/>
              <a:t>Lnr</a:t>
            </a:r>
            <a:r>
              <a:rPr lang="en-US" sz="1050" dirty="0"/>
              <a:t>&gt;</a:t>
            </a:r>
          </a:p>
          <a:p>
            <a:pPr marL="0" indent="0">
              <a:buFontTx/>
              <a:buNone/>
              <a:defRPr/>
            </a:pPr>
            <a:r>
              <a:rPr lang="en-US" sz="1050" dirty="0"/>
              <a:t>         &lt;Owner&gt;John Higgins&lt;/Owner&gt;</a:t>
            </a:r>
          </a:p>
          <a:p>
            <a:pPr marL="0" indent="0">
              <a:buFontTx/>
              <a:buNone/>
              <a:defRPr/>
            </a:pPr>
            <a:r>
              <a:rPr lang="en-US" sz="1050" dirty="0"/>
              <a:t>      &lt;/Car&gt;</a:t>
            </a:r>
          </a:p>
          <a:p>
            <a:pPr marL="0" indent="0">
              <a:buFontTx/>
              <a:buNone/>
              <a:defRPr/>
            </a:pPr>
            <a:r>
              <a:rPr lang="en-US" sz="1050" dirty="0"/>
              <a:t>      &lt;Car&gt;</a:t>
            </a:r>
          </a:p>
          <a:p>
            <a:pPr marL="0" indent="0">
              <a:buFontTx/>
              <a:buNone/>
              <a:defRPr/>
            </a:pPr>
            <a:r>
              <a:rPr lang="en-US" sz="1050" dirty="0"/>
              <a:t>         &lt;</a:t>
            </a:r>
            <a:r>
              <a:rPr lang="en-US" sz="1050" dirty="0" err="1"/>
              <a:t>Lnr</a:t>
            </a:r>
            <a:r>
              <a:rPr lang="en-US" sz="1050" dirty="0"/>
              <a:t>&gt;TYD226&lt;/</a:t>
            </a:r>
            <a:r>
              <a:rPr lang="en-US" sz="1050" dirty="0" err="1"/>
              <a:t>Lnr</a:t>
            </a:r>
            <a:r>
              <a:rPr lang="en-US" sz="1050" dirty="0"/>
              <a:t>&gt;</a:t>
            </a:r>
          </a:p>
          <a:p>
            <a:pPr marL="0" indent="0">
              <a:buFontTx/>
              <a:buNone/>
              <a:defRPr/>
            </a:pPr>
            <a:r>
              <a:rPr lang="en-US" sz="1050" dirty="0"/>
              <a:t>         &lt;Owner&gt;John Higgins&lt;/Owner&gt;</a:t>
            </a:r>
          </a:p>
          <a:p>
            <a:pPr marL="0" indent="0">
              <a:buFontTx/>
              <a:buNone/>
              <a:defRPr/>
            </a:pPr>
            <a:r>
              <a:rPr lang="en-US" sz="1050" dirty="0"/>
              <a:t>      &lt;/Car&gt;</a:t>
            </a:r>
          </a:p>
          <a:p>
            <a:pPr marL="0" indent="0">
              <a:buFontTx/>
              <a:buNone/>
              <a:defRPr/>
            </a:pPr>
            <a:r>
              <a:rPr lang="en-US" sz="1050" dirty="0"/>
              <a:t>      &lt;Car&gt;</a:t>
            </a:r>
          </a:p>
          <a:p>
            <a:pPr marL="0" indent="0">
              <a:buFontTx/>
              <a:buNone/>
              <a:defRPr/>
            </a:pPr>
            <a:r>
              <a:rPr lang="en-US" sz="1050" dirty="0"/>
              <a:t>         &lt;</a:t>
            </a:r>
            <a:r>
              <a:rPr lang="en-US" sz="1050" dirty="0" err="1"/>
              <a:t>Lnr</a:t>
            </a:r>
            <a:r>
              <a:rPr lang="en-US" sz="1050" dirty="0"/>
              <a:t>&gt;RSQ199&lt;/</a:t>
            </a:r>
            <a:r>
              <a:rPr lang="en-US" sz="1050" dirty="0" err="1"/>
              <a:t>Lnr</a:t>
            </a:r>
            <a:r>
              <a:rPr lang="en-US" sz="1050" dirty="0"/>
              <a:t>&gt;</a:t>
            </a:r>
          </a:p>
          <a:p>
            <a:pPr marL="0" indent="0">
              <a:buFontTx/>
              <a:buNone/>
              <a:defRPr/>
            </a:pPr>
            <a:r>
              <a:rPr lang="en-US" sz="1050" dirty="0"/>
              <a:t>         &lt;Owner&gt;Ronnie O'Sullivan&lt;/Owner&gt;</a:t>
            </a:r>
          </a:p>
          <a:p>
            <a:pPr marL="0" indent="0">
              <a:buFontTx/>
              <a:buNone/>
              <a:defRPr/>
            </a:pPr>
            <a:r>
              <a:rPr lang="en-US" sz="1050" dirty="0"/>
              <a:t>      &lt;/Car&gt;</a:t>
            </a:r>
          </a:p>
          <a:p>
            <a:pPr marL="0" indent="0">
              <a:buFontTx/>
              <a:buNone/>
              <a:defRPr/>
            </a:pPr>
            <a:r>
              <a:rPr lang="en-US" sz="1050" dirty="0"/>
              <a:t>   &lt;/Color&gt;</a:t>
            </a:r>
          </a:p>
          <a:p>
            <a:pPr marL="0" indent="0">
              <a:buFontTx/>
              <a:buNone/>
              <a:defRPr/>
            </a:pPr>
            <a:r>
              <a:rPr lang="en-US" sz="1050" dirty="0"/>
              <a:t>   &lt;Color Name="blue"&gt;</a:t>
            </a:r>
          </a:p>
          <a:p>
            <a:pPr marL="0" indent="0">
              <a:buFontTx/>
              <a:buNone/>
              <a:defRPr/>
            </a:pPr>
            <a:r>
              <a:rPr lang="en-US" sz="1050" dirty="0"/>
              <a:t>      &lt;Car&gt;</a:t>
            </a:r>
          </a:p>
          <a:p>
            <a:pPr marL="0" indent="0">
              <a:buFontTx/>
              <a:buNone/>
              <a:defRPr/>
            </a:pPr>
            <a:r>
              <a:rPr lang="en-US" sz="1050" dirty="0"/>
              <a:t>         &lt;</a:t>
            </a:r>
            <a:r>
              <a:rPr lang="en-US" sz="1050" dirty="0" err="1"/>
              <a:t>Lnr</a:t>
            </a:r>
            <a:r>
              <a:rPr lang="en-US" sz="1050" dirty="0"/>
              <a:t>&gt;CCD457&lt;/</a:t>
            </a:r>
            <a:r>
              <a:rPr lang="en-US" sz="1050" dirty="0" err="1"/>
              <a:t>Lnr</a:t>
            </a:r>
            <a:r>
              <a:rPr lang="en-US" sz="1050" dirty="0"/>
              <a:t>&gt;</a:t>
            </a:r>
          </a:p>
          <a:p>
            <a:pPr marL="0" indent="0">
              <a:buFontTx/>
              <a:buNone/>
              <a:defRPr/>
            </a:pPr>
            <a:r>
              <a:rPr lang="en-US" sz="1050" dirty="0"/>
              <a:t>         &lt;Owner&gt;Stephen Hendry&lt;/Owner&gt;</a:t>
            </a:r>
          </a:p>
          <a:p>
            <a:pPr marL="0" indent="0">
              <a:buFontTx/>
              <a:buNone/>
              <a:defRPr/>
            </a:pPr>
            <a:r>
              <a:rPr lang="en-US" sz="1050" dirty="0"/>
              <a:t>      &lt;/Car&gt;</a:t>
            </a:r>
          </a:p>
          <a:p>
            <a:pPr marL="0" indent="0">
              <a:buFontTx/>
              <a:buNone/>
              <a:defRPr/>
            </a:pPr>
            <a:r>
              <a:rPr lang="en-US" sz="1050" dirty="0"/>
              <a:t>      &lt;Car&gt;</a:t>
            </a:r>
          </a:p>
          <a:p>
            <a:pPr marL="0" indent="0">
              <a:buFontTx/>
              <a:buNone/>
              <a:defRPr/>
            </a:pPr>
            <a:r>
              <a:rPr lang="en-US" sz="1050" dirty="0"/>
              <a:t>         &lt;</a:t>
            </a:r>
            <a:r>
              <a:rPr lang="en-US" sz="1050" dirty="0" err="1"/>
              <a:t>Lnr</a:t>
            </a:r>
            <a:r>
              <a:rPr lang="en-US" sz="1050" dirty="0"/>
              <a:t>&gt;ROO197&lt;/</a:t>
            </a:r>
            <a:r>
              <a:rPr lang="en-US" sz="1050" dirty="0" err="1"/>
              <a:t>Lnr</a:t>
            </a:r>
            <a:r>
              <a:rPr lang="en-US" sz="1050" dirty="0"/>
              <a:t>&gt;</a:t>
            </a:r>
          </a:p>
          <a:p>
            <a:pPr marL="0" indent="0">
              <a:buFontTx/>
              <a:buNone/>
              <a:defRPr/>
            </a:pPr>
            <a:r>
              <a:rPr lang="en-US" sz="1050" dirty="0"/>
              <a:t>         &lt;Owner&gt;Ken Doherty&lt;/Owner&gt;</a:t>
            </a:r>
          </a:p>
          <a:p>
            <a:pPr marL="0" indent="0">
              <a:buFontTx/>
              <a:buNone/>
              <a:defRPr/>
            </a:pPr>
            <a:r>
              <a:rPr lang="en-US" sz="1050" dirty="0"/>
              <a:t>      &lt;/Car&gt;</a:t>
            </a:r>
          </a:p>
          <a:p>
            <a:pPr marL="0" indent="0">
              <a:buFontTx/>
              <a:buNone/>
              <a:defRPr/>
            </a:pPr>
            <a:r>
              <a:rPr lang="en-US" sz="1050" dirty="0"/>
              <a:t>   &lt;/Color&gt;</a:t>
            </a:r>
          </a:p>
          <a:p>
            <a:pPr marL="0" indent="0">
              <a:buFontTx/>
              <a:buNone/>
              <a:defRPr/>
            </a:pPr>
            <a:endParaRPr lang="en-US" sz="105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DE00672-1BA2-4A63-A01A-99636F321A59}"/>
              </a:ext>
            </a:extLst>
          </p:cNvPr>
          <p:cNvSpPr txBox="1">
            <a:spLocks/>
          </p:cNvSpPr>
          <p:nvPr/>
        </p:nvSpPr>
        <p:spPr>
          <a:xfrm>
            <a:off x="5384800" y="1798638"/>
            <a:ext cx="3924300" cy="4132262"/>
          </a:xfrm>
          <a:prstGeom prst="rect">
            <a:avLst/>
          </a:prstGeom>
        </p:spPr>
        <p:txBody>
          <a:bodyPr/>
          <a:lstStyle>
            <a:lvl1pPr marL="296863" indent="-296863" algn="l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5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38125" algn="l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900" b="1">
                <a:solidFill>
                  <a:schemeClr val="tx1"/>
                </a:solidFill>
                <a:latin typeface="+mn-lt"/>
              </a:defRPr>
            </a:lvl2pPr>
            <a:lvl3pPr marL="1187450" indent="-238125" algn="l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»"/>
              <a:defRPr sz="1900" b="1">
                <a:solidFill>
                  <a:schemeClr val="tx1"/>
                </a:solidFill>
                <a:latin typeface="+mn-lt"/>
              </a:defRPr>
            </a:lvl3pPr>
            <a:lvl4pPr marL="1601788" indent="-177800" algn="l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1500" b="1">
                <a:solidFill>
                  <a:schemeClr val="tx1"/>
                </a:solidFill>
                <a:latin typeface="+mn-lt"/>
              </a:defRPr>
            </a:lvl4pPr>
            <a:lvl5pPr marL="2076450" indent="-177800" algn="l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500" b="1">
                <a:solidFill>
                  <a:schemeClr val="tx1"/>
                </a:solidFill>
                <a:latin typeface="+mn-lt"/>
              </a:defRPr>
            </a:lvl5pPr>
            <a:lvl6pPr marL="2533650" indent="-177800" algn="l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500" b="1">
                <a:solidFill>
                  <a:schemeClr val="tx1"/>
                </a:solidFill>
                <a:latin typeface="+mn-lt"/>
              </a:defRPr>
            </a:lvl6pPr>
            <a:lvl7pPr marL="2990850" indent="-177800" algn="l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500" b="1">
                <a:solidFill>
                  <a:schemeClr val="tx1"/>
                </a:solidFill>
                <a:latin typeface="+mn-lt"/>
              </a:defRPr>
            </a:lvl7pPr>
            <a:lvl8pPr marL="3448050" indent="-177800" algn="l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500" b="1">
                <a:solidFill>
                  <a:schemeClr val="tx1"/>
                </a:solidFill>
                <a:latin typeface="+mn-lt"/>
              </a:defRPr>
            </a:lvl8pPr>
            <a:lvl9pPr marL="3905250" indent="-177800" algn="l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500" b="1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en-US" sz="1050" dirty="0"/>
              <a:t> &lt;Color Name="green"&gt;</a:t>
            </a:r>
          </a:p>
          <a:p>
            <a:pPr marL="0" indent="0">
              <a:buFontTx/>
              <a:buNone/>
              <a:defRPr/>
            </a:pPr>
            <a:r>
              <a:rPr lang="en-US" sz="1050" dirty="0"/>
              <a:t>      &lt;Car&gt;</a:t>
            </a:r>
          </a:p>
          <a:p>
            <a:pPr marL="0" indent="0">
              <a:buFontTx/>
              <a:buNone/>
              <a:defRPr/>
            </a:pPr>
            <a:r>
              <a:rPr lang="en-US" sz="1050" dirty="0"/>
              <a:t>         &lt;</a:t>
            </a:r>
            <a:r>
              <a:rPr lang="en-US" sz="1050" dirty="0" err="1"/>
              <a:t>Lnr</a:t>
            </a:r>
            <a:r>
              <a:rPr lang="en-US" sz="1050" dirty="0"/>
              <a:t>&gt;DKL998&lt;/</a:t>
            </a:r>
            <a:r>
              <a:rPr lang="en-US" sz="1050" dirty="0" err="1"/>
              <a:t>Lnr</a:t>
            </a:r>
            <a:r>
              <a:rPr lang="en-US" sz="1050" dirty="0"/>
              <a:t>&gt;</a:t>
            </a:r>
          </a:p>
          <a:p>
            <a:pPr marL="0" indent="0">
              <a:buFontTx/>
              <a:buNone/>
              <a:defRPr/>
            </a:pPr>
            <a:r>
              <a:rPr lang="en-US" sz="1050" dirty="0"/>
              <a:t>         &lt;Owner&gt;Matthew Stevens&lt;/Owner&gt;</a:t>
            </a:r>
          </a:p>
          <a:p>
            <a:pPr marL="0" indent="0">
              <a:buFontTx/>
              <a:buNone/>
              <a:defRPr/>
            </a:pPr>
            <a:r>
              <a:rPr lang="en-US" sz="1050" dirty="0"/>
              <a:t>      &lt;/Car&gt;</a:t>
            </a:r>
          </a:p>
          <a:p>
            <a:pPr marL="0" indent="0">
              <a:buFontTx/>
              <a:buNone/>
              <a:defRPr/>
            </a:pPr>
            <a:r>
              <a:rPr lang="en-US" sz="1050" dirty="0"/>
              <a:t>   &lt;/Color&gt;</a:t>
            </a:r>
          </a:p>
          <a:p>
            <a:pPr marL="0" indent="0">
              <a:buFontTx/>
              <a:buNone/>
              <a:defRPr/>
            </a:pPr>
            <a:r>
              <a:rPr lang="en-US" sz="1050" dirty="0"/>
              <a:t>   &lt;Color Name="red"&gt;</a:t>
            </a:r>
          </a:p>
          <a:p>
            <a:pPr marL="0" indent="0">
              <a:buFontTx/>
              <a:buNone/>
              <a:defRPr/>
            </a:pPr>
            <a:r>
              <a:rPr lang="en-US" sz="1050" dirty="0"/>
              <a:t>      &lt;Car&gt;</a:t>
            </a:r>
          </a:p>
          <a:p>
            <a:pPr marL="0" indent="0">
              <a:buFontTx/>
              <a:buNone/>
              <a:defRPr/>
            </a:pPr>
            <a:r>
              <a:rPr lang="en-US" sz="1050" dirty="0"/>
              <a:t>         &lt;</a:t>
            </a:r>
            <a:r>
              <a:rPr lang="en-US" sz="1050" dirty="0" err="1"/>
              <a:t>Lnr</a:t>
            </a:r>
            <a:r>
              <a:rPr lang="en-US" sz="1050" dirty="0"/>
              <a:t>&gt;PTF357&lt;/</a:t>
            </a:r>
            <a:r>
              <a:rPr lang="en-US" sz="1050" dirty="0" err="1"/>
              <a:t>Lnr</a:t>
            </a:r>
            <a:r>
              <a:rPr lang="en-US" sz="1050" dirty="0"/>
              <a:t>&gt;</a:t>
            </a:r>
          </a:p>
          <a:p>
            <a:pPr marL="0" indent="0">
              <a:buFontTx/>
              <a:buNone/>
              <a:defRPr/>
            </a:pPr>
            <a:r>
              <a:rPr lang="en-US" sz="1050" dirty="0"/>
              <a:t>         &lt;Owner&gt;Steve Davis&lt;/Owner&gt;</a:t>
            </a:r>
          </a:p>
          <a:p>
            <a:pPr marL="0" indent="0">
              <a:buFontTx/>
              <a:buNone/>
              <a:defRPr/>
            </a:pPr>
            <a:r>
              <a:rPr lang="en-US" sz="1050" dirty="0"/>
              <a:t>      &lt;/Car&gt;</a:t>
            </a:r>
          </a:p>
          <a:p>
            <a:pPr marL="0" indent="0">
              <a:buFontTx/>
              <a:buNone/>
              <a:defRPr/>
            </a:pPr>
            <a:r>
              <a:rPr lang="en-US" sz="1050" dirty="0"/>
              <a:t>      &lt;Car&gt;</a:t>
            </a:r>
          </a:p>
          <a:p>
            <a:pPr marL="0" indent="0">
              <a:buFontTx/>
              <a:buNone/>
              <a:defRPr/>
            </a:pPr>
            <a:r>
              <a:rPr lang="en-US" sz="1050" dirty="0"/>
              <a:t>         &lt;</a:t>
            </a:r>
            <a:r>
              <a:rPr lang="en-US" sz="1050" dirty="0" err="1"/>
              <a:t>Lnr</a:t>
            </a:r>
            <a:r>
              <a:rPr lang="en-US" sz="1050" dirty="0"/>
              <a:t>&gt;WID387&lt;/</a:t>
            </a:r>
            <a:r>
              <a:rPr lang="en-US" sz="1050" dirty="0" err="1"/>
              <a:t>Lnr</a:t>
            </a:r>
            <a:r>
              <a:rPr lang="en-US" sz="1050" dirty="0"/>
              <a:t>&gt;</a:t>
            </a:r>
          </a:p>
          <a:p>
            <a:pPr marL="0" indent="0">
              <a:buFontTx/>
              <a:buNone/>
              <a:defRPr/>
            </a:pPr>
            <a:r>
              <a:rPr lang="en-US" sz="1050" dirty="0"/>
              <a:t>         &lt;Owner&gt;Matthew Stevens&lt;/Owner&gt;</a:t>
            </a:r>
          </a:p>
          <a:p>
            <a:pPr marL="0" indent="0">
              <a:buFontTx/>
              <a:buNone/>
              <a:defRPr/>
            </a:pPr>
            <a:r>
              <a:rPr lang="en-US" sz="1050" dirty="0"/>
              <a:t>      &lt;/Car&gt;</a:t>
            </a:r>
          </a:p>
          <a:p>
            <a:pPr marL="0" indent="0">
              <a:buFontTx/>
              <a:buNone/>
              <a:defRPr/>
            </a:pPr>
            <a:r>
              <a:rPr lang="en-US" sz="1050" dirty="0"/>
              <a:t>      &lt;Car&gt;</a:t>
            </a:r>
          </a:p>
          <a:p>
            <a:pPr marL="0" indent="0">
              <a:buFontTx/>
              <a:buNone/>
              <a:defRPr/>
            </a:pPr>
            <a:r>
              <a:rPr lang="en-US" sz="1050" dirty="0"/>
              <a:t>         &lt;</a:t>
            </a:r>
            <a:r>
              <a:rPr lang="en-US" sz="1050" dirty="0" err="1"/>
              <a:t>Lnr</a:t>
            </a:r>
            <a:r>
              <a:rPr lang="en-US" sz="1050" dirty="0"/>
              <a:t>&gt;DAVIS1&lt;/</a:t>
            </a:r>
            <a:r>
              <a:rPr lang="en-US" sz="1050" dirty="0" err="1"/>
              <a:t>Lnr</a:t>
            </a:r>
            <a:r>
              <a:rPr lang="en-US" sz="1050" dirty="0"/>
              <a:t>&gt;</a:t>
            </a:r>
          </a:p>
          <a:p>
            <a:pPr marL="0" indent="0">
              <a:buFontTx/>
              <a:buNone/>
              <a:defRPr/>
            </a:pPr>
            <a:r>
              <a:rPr lang="en-US" sz="1050" dirty="0"/>
              <a:t>         &lt;Owner&gt;Steve Davis&lt;/Owner&gt;</a:t>
            </a:r>
          </a:p>
          <a:p>
            <a:pPr marL="0" indent="0">
              <a:buFontTx/>
              <a:buNone/>
              <a:defRPr/>
            </a:pPr>
            <a:r>
              <a:rPr lang="en-US" sz="1050" dirty="0"/>
              <a:t>      &lt;/Car&gt;</a:t>
            </a:r>
          </a:p>
          <a:p>
            <a:pPr marL="0" indent="0">
              <a:buFontTx/>
              <a:buNone/>
              <a:defRPr/>
            </a:pPr>
            <a:r>
              <a:rPr lang="en-US" sz="1050" dirty="0"/>
              <a:t>   &lt;/Color&gt;</a:t>
            </a:r>
          </a:p>
          <a:p>
            <a:pPr marL="0" indent="0">
              <a:buFontTx/>
              <a:buNone/>
              <a:defRPr/>
            </a:pPr>
            <a:r>
              <a:rPr lang="en-US" sz="1050" dirty="0"/>
              <a:t>&lt;/</a:t>
            </a:r>
            <a:r>
              <a:rPr lang="en-US" sz="1050" dirty="0" err="1"/>
              <a:t>CarColors</a:t>
            </a:r>
            <a:r>
              <a:rPr lang="en-US" sz="1050" dirty="0"/>
              <a:t>&gt;</a:t>
            </a:r>
            <a:endParaRPr lang="sv-SE" sz="1050" dirty="0"/>
          </a:p>
        </p:txBody>
      </p:sp>
      <p:cxnSp>
        <p:nvCxnSpPr>
          <p:cNvPr id="31749" name="Connector: Elbow 17">
            <a:extLst>
              <a:ext uri="{FF2B5EF4-FFF2-40B4-BE49-F238E27FC236}">
                <a16:creationId xmlns:a16="http://schemas.microsoft.com/office/drawing/2014/main" id="{4A40B1B3-751E-4633-B6FB-1C83B2B87D97}"/>
              </a:ext>
            </a:extLst>
          </p:cNvPr>
          <p:cNvCxnSpPr>
            <a:cxnSpLocks/>
          </p:cNvCxnSpPr>
          <p:nvPr/>
        </p:nvCxnSpPr>
        <p:spPr bwMode="auto">
          <a:xfrm flipV="1">
            <a:off x="1331913" y="1916113"/>
            <a:ext cx="4143375" cy="4013200"/>
          </a:xfrm>
          <a:prstGeom prst="bentConnector3">
            <a:avLst>
              <a:gd name="adj1" fmla="val 50000"/>
            </a:avLst>
          </a:prstGeom>
          <a:noFill/>
          <a:ln w="12700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DB438928-7721-4F5C-AB90-68AD36FBA42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XMLCOMMENT</a:t>
            </a:r>
          </a:p>
        </p:txBody>
      </p:sp>
      <p:sp>
        <p:nvSpPr>
          <p:cNvPr id="32771" name="Content Placeholder 2">
            <a:extLst>
              <a:ext uri="{FF2B5EF4-FFF2-40B4-BE49-F238E27FC236}">
                <a16:creationId xmlns:a16="http://schemas.microsoft.com/office/drawing/2014/main" id="{E9906A79-5577-4771-9B08-2E4444F73E0E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Creates an XML comment</a:t>
            </a:r>
          </a:p>
          <a:p>
            <a:pPr>
              <a:buFontTx/>
              <a:buNone/>
            </a:pPr>
            <a:br>
              <a:rPr lang="en-US" altLang="sv-SE"/>
            </a:br>
            <a:r>
              <a:rPr lang="en-US" altLang="sv-SE"/>
              <a:t>SELECT XMLCOMMENT('Nice weather...')</a:t>
            </a:r>
            <a:br>
              <a:rPr lang="en-US" altLang="sv-SE"/>
            </a:br>
            <a:r>
              <a:rPr lang="en-US" altLang="sv-SE"/>
              <a:t>FROM Person</a:t>
            </a:r>
          </a:p>
          <a:p>
            <a:pPr>
              <a:buFontTx/>
              <a:buNone/>
            </a:pPr>
            <a:br>
              <a:rPr lang="en-US" altLang="sv-SE"/>
            </a:br>
            <a:r>
              <a:rPr lang="en-US" altLang="sv-SE"/>
              <a:t>&lt;!--Nice weather...--&gt;</a:t>
            </a:r>
            <a:br>
              <a:rPr lang="en-US" altLang="sv-SE"/>
            </a:br>
            <a:r>
              <a:rPr lang="en-US" altLang="sv-SE"/>
              <a:t>&lt;!--Nice weather...--&gt;</a:t>
            </a:r>
            <a:br>
              <a:rPr lang="en-US" altLang="sv-SE"/>
            </a:br>
            <a:r>
              <a:rPr lang="en-US" altLang="sv-SE"/>
              <a:t>&lt;!--Nice weather...--&gt;</a:t>
            </a:r>
            <a:br>
              <a:rPr lang="en-US" altLang="sv-SE"/>
            </a:br>
            <a:r>
              <a:rPr lang="en-US" altLang="sv-SE"/>
              <a:t>&lt;!--Nice weather...--&gt;</a:t>
            </a:r>
            <a:br>
              <a:rPr lang="en-US" altLang="sv-SE"/>
            </a:br>
            <a:r>
              <a:rPr lang="en-US" altLang="sv-SE"/>
              <a:t>&lt;!--Nice weather...--&gt;</a:t>
            </a:r>
            <a:br>
              <a:rPr lang="en-US" altLang="sv-SE"/>
            </a:br>
            <a:r>
              <a:rPr lang="en-US" altLang="sv-SE"/>
              <a:t>&lt;!--Nice weather...--&gt;</a:t>
            </a:r>
            <a:br>
              <a:rPr lang="en-US" altLang="sv-SE"/>
            </a:br>
            <a:r>
              <a:rPr lang="en-US" altLang="sv-SE"/>
              <a:t>&lt;!--Nice weather...--&gt;</a:t>
            </a:r>
            <a:br>
              <a:rPr lang="en-US" altLang="sv-SE"/>
            </a:br>
            <a:r>
              <a:rPr lang="en-US" altLang="sv-SE"/>
              <a:t>&lt;!--Nice weather...--&gt;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C4A67ED2-CFFE-4A6F-A324-9D516EBB690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784350" y="142875"/>
            <a:ext cx="8121650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XMLCOMMENT dynamic content</a:t>
            </a:r>
          </a:p>
        </p:txBody>
      </p:sp>
      <p:sp>
        <p:nvSpPr>
          <p:cNvPr id="33795" name="Content Placeholder 2">
            <a:extLst>
              <a:ext uri="{FF2B5EF4-FFF2-40B4-BE49-F238E27FC236}">
                <a16:creationId xmlns:a16="http://schemas.microsoft.com/office/drawing/2014/main" id="{A6B6E4F0-EB6A-4382-8323-FCF7DEA6C6AB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/>
              <a:t>SELECT XMLELEMENT(NAME "People", </a:t>
            </a:r>
            <a:br>
              <a:rPr lang="en-US" altLang="sv-SE"/>
            </a:br>
            <a:r>
              <a:rPr lang="en-US" altLang="sv-SE"/>
              <a:t>	XMLAGG(XMLCONCAT(XMLCOMMENT('Here comes an element for the person with pid ' CONCAT pid), </a:t>
            </a:r>
            <a:br>
              <a:rPr lang="en-US" altLang="sv-SE"/>
            </a:br>
            <a:r>
              <a:rPr lang="en-US" altLang="sv-SE"/>
              <a:t>				XMLFOREST(name AS "Person"))))</a:t>
            </a:r>
            <a:br>
              <a:rPr lang="en-US" altLang="sv-SE"/>
            </a:br>
            <a:r>
              <a:rPr lang="en-US" altLang="sv-SE"/>
              <a:t>FROM Person</a:t>
            </a:r>
          </a:p>
          <a:p>
            <a:pPr marL="0" indent="0">
              <a:buFontTx/>
              <a:buNone/>
            </a:pPr>
            <a:endParaRPr lang="en-US" altLang="sv-SE"/>
          </a:p>
          <a:p>
            <a:pPr marL="0" indent="0">
              <a:buFontTx/>
              <a:buNone/>
            </a:pPr>
            <a:r>
              <a:rPr lang="en-US" altLang="sv-SE" sz="2000"/>
              <a:t>&lt;People&gt;&lt;!--Here comes an element for the person with pid 1--&gt;&lt;Person&gt;John Higgins&lt;/Person&gt;&lt;!--Here comes an element for the person with pid 2--&gt;&lt;Person&gt;Stephen Hendry&lt;/Person&gt;&lt;!--Here comes an element for the person with pid 3--&gt;&lt;Person&gt;Matthew Stevens&lt;/Person&gt;&lt;!--Here comes an element for the person with pid 4--&gt;&lt;Person&gt;Ronnie O'Sullivan&lt;/Person&gt;&lt;!--Here comes an element for the person with pid 5--&gt;&lt;Person&gt;Ken Doherty&lt;/Person&gt;&lt;!--Here comes an element for the person with pid 6--&gt;&lt;Person&gt;Steve Davis&lt;/Person&gt;&lt;!--Here comes an element for the person with pid 7--&gt;&lt;Person&gt;Paul Hunter&lt;/Person&gt;&lt;!--Here comes an element for the person with pid 8--&gt;&lt;Person&gt;Neil Robertson&lt;/Person&gt;&lt;/People&gt; </a:t>
            </a:r>
            <a:endParaRPr lang="en-US" altLang="sv-SE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>
            <a:extLst>
              <a:ext uri="{FF2B5EF4-FFF2-40B4-BE49-F238E27FC236}">
                <a16:creationId xmlns:a16="http://schemas.microsoft.com/office/drawing/2014/main" id="{650A19A6-F2EE-4BF0-A54E-77A4DEFBB75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The previous result indented</a:t>
            </a:r>
          </a:p>
        </p:txBody>
      </p:sp>
      <p:sp>
        <p:nvSpPr>
          <p:cNvPr id="34819" name="Content Placeholder 2">
            <a:extLst>
              <a:ext uri="{FF2B5EF4-FFF2-40B4-BE49-F238E27FC236}">
                <a16:creationId xmlns:a16="http://schemas.microsoft.com/office/drawing/2014/main" id="{434D8B37-047A-4EF4-911C-52920B065E7A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15925" y="836613"/>
            <a:ext cx="8958263" cy="5832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defTabSz="360363">
              <a:buFontTx/>
              <a:buNone/>
            </a:pPr>
            <a:r>
              <a:rPr lang="en-US" altLang="sv-SE" sz="1800"/>
              <a:t>&lt;People&gt;</a:t>
            </a:r>
            <a:br>
              <a:rPr lang="en-US" altLang="sv-SE" sz="1800"/>
            </a:br>
            <a:r>
              <a:rPr lang="en-US" altLang="sv-SE" sz="1800"/>
              <a:t>   &lt;!--Here comes an element for the person with pid 1--&gt;</a:t>
            </a:r>
            <a:br>
              <a:rPr lang="en-US" altLang="sv-SE" sz="1800"/>
            </a:br>
            <a:r>
              <a:rPr lang="en-US" altLang="sv-SE" sz="1800"/>
              <a:t>   &lt;Person&gt;John Higgins&lt;/Person&gt;</a:t>
            </a:r>
            <a:br>
              <a:rPr lang="en-US" altLang="sv-SE" sz="1800"/>
            </a:br>
            <a:r>
              <a:rPr lang="en-US" altLang="sv-SE" sz="1800"/>
              <a:t>   &lt;!--Here comes an element for the person with pid 2--&gt;</a:t>
            </a:r>
            <a:br>
              <a:rPr lang="en-US" altLang="sv-SE" sz="1800"/>
            </a:br>
            <a:r>
              <a:rPr lang="en-US" altLang="sv-SE" sz="1800"/>
              <a:t>   &lt;Person&gt;Stephen Hendry&lt;/Person&gt;</a:t>
            </a:r>
            <a:br>
              <a:rPr lang="en-US" altLang="sv-SE" sz="1800"/>
            </a:br>
            <a:r>
              <a:rPr lang="en-US" altLang="sv-SE" sz="1800"/>
              <a:t>   &lt;!--Here comes an element for the person with pid 3--&gt;</a:t>
            </a:r>
            <a:br>
              <a:rPr lang="en-US" altLang="sv-SE" sz="1800"/>
            </a:br>
            <a:r>
              <a:rPr lang="en-US" altLang="sv-SE" sz="1800"/>
              <a:t>   &lt;Person&gt;Matthew Stevens&lt;/Person&gt;</a:t>
            </a:r>
            <a:br>
              <a:rPr lang="en-US" altLang="sv-SE" sz="1800"/>
            </a:br>
            <a:r>
              <a:rPr lang="en-US" altLang="sv-SE" sz="1800"/>
              <a:t>   &lt;!--Here comes an element for the person with pid 4--&gt;</a:t>
            </a:r>
            <a:br>
              <a:rPr lang="en-US" altLang="sv-SE" sz="1800"/>
            </a:br>
            <a:r>
              <a:rPr lang="en-US" altLang="sv-SE" sz="1800"/>
              <a:t>   &lt;Person&gt;Ronnie O'Sullivan&lt;/Person&gt;</a:t>
            </a:r>
            <a:br>
              <a:rPr lang="en-US" altLang="sv-SE" sz="1800"/>
            </a:br>
            <a:r>
              <a:rPr lang="en-US" altLang="sv-SE" sz="1800"/>
              <a:t>   &lt;!--Here comes an element for the person with pid 5--&gt;</a:t>
            </a:r>
            <a:br>
              <a:rPr lang="en-US" altLang="sv-SE" sz="1800"/>
            </a:br>
            <a:r>
              <a:rPr lang="en-US" altLang="sv-SE" sz="1800"/>
              <a:t>   &lt;Person&gt;Ken Doherty&lt;/Person&gt;</a:t>
            </a:r>
            <a:br>
              <a:rPr lang="en-US" altLang="sv-SE" sz="1800"/>
            </a:br>
            <a:r>
              <a:rPr lang="en-US" altLang="sv-SE" sz="1800"/>
              <a:t>   &lt;!--Here comes an element for the person with pid 6--&gt;</a:t>
            </a:r>
            <a:br>
              <a:rPr lang="en-US" altLang="sv-SE" sz="1800"/>
            </a:br>
            <a:r>
              <a:rPr lang="en-US" altLang="sv-SE" sz="1800"/>
              <a:t>   &lt;Person&gt;Steve Davis&lt;/Person&gt;</a:t>
            </a:r>
            <a:br>
              <a:rPr lang="en-US" altLang="sv-SE" sz="1800"/>
            </a:br>
            <a:r>
              <a:rPr lang="en-US" altLang="sv-SE" sz="1800"/>
              <a:t>   &lt;!--Here comes an element for the person with pid 7--&gt;</a:t>
            </a:r>
            <a:br>
              <a:rPr lang="en-US" altLang="sv-SE" sz="1800"/>
            </a:br>
            <a:r>
              <a:rPr lang="en-US" altLang="sv-SE" sz="1800"/>
              <a:t>   &lt;Person&gt;Paul Hunter&lt;/Person&gt;</a:t>
            </a:r>
            <a:br>
              <a:rPr lang="en-US" altLang="sv-SE" sz="1800"/>
            </a:br>
            <a:r>
              <a:rPr lang="en-US" altLang="sv-SE" sz="1800"/>
              <a:t>   &lt;!--Here comes an element for the person with pid 8--&gt;</a:t>
            </a:r>
            <a:br>
              <a:rPr lang="en-US" altLang="sv-SE" sz="1800"/>
            </a:br>
            <a:r>
              <a:rPr lang="en-US" altLang="sv-SE" sz="1800"/>
              <a:t>   &lt;Person&gt;Neil Robertson&lt;/Person&gt;</a:t>
            </a:r>
            <a:br>
              <a:rPr lang="en-US" altLang="sv-SE" sz="1800"/>
            </a:br>
            <a:r>
              <a:rPr lang="en-US" altLang="sv-SE" sz="1800"/>
              <a:t>&lt;/People&gt;</a:t>
            </a:r>
            <a:endParaRPr lang="en-US" altLang="sv-SE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5EE6A89F-6269-49A9-9120-4C78BBC8CFE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XMLPI</a:t>
            </a:r>
          </a:p>
        </p:txBody>
      </p:sp>
      <p:sp>
        <p:nvSpPr>
          <p:cNvPr id="35843" name="Content Placeholder 2">
            <a:extLst>
              <a:ext uri="{FF2B5EF4-FFF2-40B4-BE49-F238E27FC236}">
                <a16:creationId xmlns:a16="http://schemas.microsoft.com/office/drawing/2014/main" id="{E242CBEC-40C9-445C-881D-38960B7686CE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Creates an XML processing instruction</a:t>
            </a:r>
          </a:p>
          <a:p>
            <a:endParaRPr lang="en-US" altLang="sv-SE"/>
          </a:p>
          <a:p>
            <a:pPr>
              <a:buFontTx/>
              <a:buNone/>
            </a:pPr>
            <a:r>
              <a:rPr lang="en-US" altLang="sv-SE"/>
              <a:t>	SELECT XMLPI(NAME "Congrats", 'to="everybody"')</a:t>
            </a:r>
            <a:br>
              <a:rPr lang="en-US" altLang="sv-SE"/>
            </a:br>
            <a:r>
              <a:rPr lang="en-US" altLang="sv-SE"/>
              <a:t>FROM Person</a:t>
            </a:r>
          </a:p>
          <a:p>
            <a:pPr>
              <a:buFontTx/>
              <a:buNone/>
            </a:pPr>
            <a:endParaRPr lang="en-US" altLang="sv-SE"/>
          </a:p>
          <a:p>
            <a:pPr>
              <a:buFontTx/>
              <a:buNone/>
            </a:pPr>
            <a:r>
              <a:rPr lang="en-US" altLang="sv-SE"/>
              <a:t>	&lt;?Congrats to="everybody"?&gt;</a:t>
            </a:r>
            <a:br>
              <a:rPr lang="en-US" altLang="sv-SE"/>
            </a:br>
            <a:r>
              <a:rPr lang="en-US" altLang="sv-SE"/>
              <a:t>&lt;?Congrats to="everybody"?&gt;</a:t>
            </a:r>
            <a:br>
              <a:rPr lang="en-US" altLang="sv-SE"/>
            </a:br>
            <a:r>
              <a:rPr lang="en-US" altLang="sv-SE"/>
              <a:t>&lt;?Congrats to="everybody"?&gt;</a:t>
            </a:r>
            <a:br>
              <a:rPr lang="en-US" altLang="sv-SE"/>
            </a:br>
            <a:r>
              <a:rPr lang="en-US" altLang="sv-SE"/>
              <a:t>&lt;?Congrats to="everybody"?&gt;</a:t>
            </a:r>
            <a:br>
              <a:rPr lang="en-US" altLang="sv-SE"/>
            </a:br>
            <a:r>
              <a:rPr lang="en-US" altLang="sv-SE"/>
              <a:t>&lt;?Congrats to="everybody"?&gt;</a:t>
            </a:r>
            <a:br>
              <a:rPr lang="en-US" altLang="sv-SE"/>
            </a:br>
            <a:r>
              <a:rPr lang="en-US" altLang="sv-SE"/>
              <a:t>&lt;?Congrats to="everybody"?&gt;</a:t>
            </a:r>
            <a:br>
              <a:rPr lang="en-US" altLang="sv-SE"/>
            </a:br>
            <a:r>
              <a:rPr lang="en-US" altLang="sv-SE"/>
              <a:t>&lt;?Congrats to="everybody"?&gt;</a:t>
            </a:r>
            <a:br>
              <a:rPr lang="en-US" altLang="sv-SE"/>
            </a:br>
            <a:r>
              <a:rPr lang="en-US" altLang="sv-SE"/>
              <a:t>&lt;?Congrats to="everybody"?&gt;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6EAB05AB-9254-4872-9DAD-427E13280BC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XMLPI</a:t>
            </a:r>
          </a:p>
        </p:txBody>
      </p:sp>
      <p:sp>
        <p:nvSpPr>
          <p:cNvPr id="36867" name="Content Placeholder 2">
            <a:extLst>
              <a:ext uri="{FF2B5EF4-FFF2-40B4-BE49-F238E27FC236}">
                <a16:creationId xmlns:a16="http://schemas.microsoft.com/office/drawing/2014/main" id="{0B326530-CA23-4C39-BF6B-5FC769726944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9324975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It does not have to look like it has attributes</a:t>
            </a:r>
          </a:p>
          <a:p>
            <a:endParaRPr lang="en-US" altLang="sv-SE"/>
          </a:p>
          <a:p>
            <a:pPr>
              <a:buFontTx/>
              <a:buNone/>
            </a:pPr>
            <a:r>
              <a:rPr lang="en-US" altLang="sv-SE"/>
              <a:t>	SELECT XMLPI(NAME "Congrats", 'ladies and gentlemen')</a:t>
            </a:r>
            <a:br>
              <a:rPr lang="en-US" altLang="sv-SE"/>
            </a:br>
            <a:r>
              <a:rPr lang="en-US" altLang="sv-SE"/>
              <a:t>FROM Person</a:t>
            </a:r>
          </a:p>
          <a:p>
            <a:pPr>
              <a:buFontTx/>
              <a:buNone/>
            </a:pPr>
            <a:endParaRPr lang="en-US" altLang="sv-SE"/>
          </a:p>
          <a:p>
            <a:pPr>
              <a:buFontTx/>
              <a:buNone/>
            </a:pPr>
            <a:r>
              <a:rPr lang="en-US" altLang="sv-SE"/>
              <a:t>	&lt;?Congrats ladies and gentlemen?&gt;</a:t>
            </a:r>
            <a:br>
              <a:rPr lang="en-US" altLang="sv-SE"/>
            </a:br>
            <a:r>
              <a:rPr lang="en-US" altLang="sv-SE"/>
              <a:t>&lt;?Congrats ladies and gentlemen?&gt;</a:t>
            </a:r>
            <a:br>
              <a:rPr lang="en-US" altLang="sv-SE"/>
            </a:br>
            <a:r>
              <a:rPr lang="en-US" altLang="sv-SE"/>
              <a:t>&lt;?Congrats ladies and gentlemen?&gt;</a:t>
            </a:r>
            <a:br>
              <a:rPr lang="en-US" altLang="sv-SE"/>
            </a:br>
            <a:r>
              <a:rPr lang="en-US" altLang="sv-SE"/>
              <a:t>&lt;?Congrats ladies and gentlemen?&gt;</a:t>
            </a:r>
            <a:br>
              <a:rPr lang="en-US" altLang="sv-SE"/>
            </a:br>
            <a:r>
              <a:rPr lang="en-US" altLang="sv-SE"/>
              <a:t>&lt;?Congrats ladies and gentlemen?&gt;</a:t>
            </a:r>
            <a:br>
              <a:rPr lang="en-US" altLang="sv-SE"/>
            </a:br>
            <a:r>
              <a:rPr lang="en-US" altLang="sv-SE"/>
              <a:t>&lt;?Congrats ladies and gentlemen?&gt;</a:t>
            </a:r>
            <a:br>
              <a:rPr lang="en-US" altLang="sv-SE"/>
            </a:br>
            <a:r>
              <a:rPr lang="en-US" altLang="sv-SE"/>
              <a:t>&lt;?Congrats ladies and gentlemen?&gt;</a:t>
            </a:r>
            <a:br>
              <a:rPr lang="en-US" altLang="sv-SE"/>
            </a:br>
            <a:r>
              <a:rPr lang="en-US" altLang="sv-SE"/>
              <a:t>&lt;?Congrats ladies and gentlemen?&gt;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AAF2BF52-8599-4035-9AFA-B1FD7F51FB5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XMLPI</a:t>
            </a:r>
          </a:p>
        </p:txBody>
      </p:sp>
      <p:sp>
        <p:nvSpPr>
          <p:cNvPr id="37891" name="Content Placeholder 2">
            <a:extLst>
              <a:ext uri="{FF2B5EF4-FFF2-40B4-BE49-F238E27FC236}">
                <a16:creationId xmlns:a16="http://schemas.microsoft.com/office/drawing/2014/main" id="{CCD15F6A-3377-42D5-A843-AC355DDA72BF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Dynamic values</a:t>
            </a:r>
          </a:p>
          <a:p>
            <a:endParaRPr lang="en-US" altLang="sv-SE"/>
          </a:p>
          <a:p>
            <a:pPr>
              <a:buFontTx/>
              <a:buNone/>
            </a:pPr>
            <a:r>
              <a:rPr lang="en-US" altLang="sv-SE"/>
              <a:t>	SELECT XMLPI(NAME "Who is", name)</a:t>
            </a:r>
            <a:br>
              <a:rPr lang="en-US" altLang="sv-SE"/>
            </a:br>
            <a:r>
              <a:rPr lang="en-US" altLang="sv-SE"/>
              <a:t>FROM Person</a:t>
            </a:r>
          </a:p>
          <a:p>
            <a:pPr>
              <a:buFontTx/>
              <a:buNone/>
            </a:pPr>
            <a:endParaRPr lang="en-US" altLang="sv-SE"/>
          </a:p>
          <a:p>
            <a:pPr>
              <a:buFontTx/>
              <a:buNone/>
            </a:pPr>
            <a:r>
              <a:rPr lang="en-US" altLang="sv-SE"/>
              <a:t>	&lt;?Who is John Higgins?&gt;</a:t>
            </a:r>
            <a:br>
              <a:rPr lang="en-US" altLang="sv-SE"/>
            </a:br>
            <a:r>
              <a:rPr lang="en-US" altLang="sv-SE"/>
              <a:t>&lt;?Who is Stephen Hendry?&gt;</a:t>
            </a:r>
            <a:br>
              <a:rPr lang="en-US" altLang="sv-SE"/>
            </a:br>
            <a:r>
              <a:rPr lang="en-US" altLang="sv-SE"/>
              <a:t>&lt;?Who is Matthew Stevens?&gt;</a:t>
            </a:r>
            <a:br>
              <a:rPr lang="en-US" altLang="sv-SE"/>
            </a:br>
            <a:r>
              <a:rPr lang="en-US" altLang="sv-SE"/>
              <a:t>&lt;?Who is Ronnie O'Sullivan?&gt;</a:t>
            </a:r>
            <a:br>
              <a:rPr lang="en-US" altLang="sv-SE"/>
            </a:br>
            <a:r>
              <a:rPr lang="en-US" altLang="sv-SE"/>
              <a:t>&lt;?Who is Ken Doherty?&gt;</a:t>
            </a:r>
            <a:br>
              <a:rPr lang="en-US" altLang="sv-SE"/>
            </a:br>
            <a:r>
              <a:rPr lang="en-US" altLang="sv-SE"/>
              <a:t>&lt;?Who is Steve Davis?&gt;</a:t>
            </a:r>
            <a:br>
              <a:rPr lang="en-US" altLang="sv-SE"/>
            </a:br>
            <a:r>
              <a:rPr lang="en-US" altLang="sv-SE"/>
              <a:t>&lt;?Who is Paul Hunter?&gt;</a:t>
            </a:r>
            <a:br>
              <a:rPr lang="en-US" altLang="sv-SE"/>
            </a:br>
            <a:r>
              <a:rPr lang="en-US" altLang="sv-SE"/>
              <a:t>&lt;?Who is Neil Robertson?&gt;</a:t>
            </a:r>
          </a:p>
          <a:p>
            <a:pPr>
              <a:buFontTx/>
              <a:buNone/>
            </a:pPr>
            <a:endParaRPr lang="en-US" altLang="sv-SE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>
            <a:extLst>
              <a:ext uri="{FF2B5EF4-FFF2-40B4-BE49-F238E27FC236}">
                <a16:creationId xmlns:a16="http://schemas.microsoft.com/office/drawing/2014/main" id="{2D5CCD1C-FB2D-4AAD-BE07-66C718118AA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XMLNAMESPACES</a:t>
            </a:r>
          </a:p>
        </p:txBody>
      </p:sp>
      <p:sp>
        <p:nvSpPr>
          <p:cNvPr id="38915" name="Content Placeholder 2">
            <a:extLst>
              <a:ext uri="{FF2B5EF4-FFF2-40B4-BE49-F238E27FC236}">
                <a16:creationId xmlns:a16="http://schemas.microsoft.com/office/drawing/2014/main" id="{99F68AD8-7EF7-4271-AC42-2722E1BB1EEE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128588" y="1000125"/>
            <a:ext cx="9577387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Creates namespaces inside and element</a:t>
            </a:r>
          </a:p>
          <a:p>
            <a:pPr lvl="1"/>
            <a:r>
              <a:rPr lang="en-US" altLang="sv-SE"/>
              <a:t>Must be specified inside XMLELEMENT before XMLATTRIBUTES</a:t>
            </a:r>
          </a:p>
          <a:p>
            <a:endParaRPr lang="en-US" altLang="sv-SE"/>
          </a:p>
          <a:p>
            <a:pPr>
              <a:buFontTx/>
              <a:buNone/>
            </a:pPr>
            <a:r>
              <a:rPr lang="en-US" altLang="sv-SE" sz="2000"/>
              <a:t>	SELECT XMLELEMENT(NAME "sdxml:Data", 					XMLNAMESPACES('http://ns.dsv.su.se/SDXML' AS "sdxml"), 	XMLFOREST(COUNT(*) AS "sdxml:People", </a:t>
            </a:r>
            <a:br>
              <a:rPr lang="en-US" altLang="sv-SE" sz="2000"/>
            </a:br>
            <a:r>
              <a:rPr lang="en-US" altLang="sv-SE" sz="2000"/>
              <a:t>			(SELECT COUNT(*) FROM Car) AS "sdxml:Cars")) </a:t>
            </a:r>
            <a:br>
              <a:rPr lang="en-US" altLang="sv-SE" sz="2000"/>
            </a:br>
            <a:r>
              <a:rPr lang="en-US" altLang="sv-SE" sz="2000"/>
              <a:t>FROM Person</a:t>
            </a:r>
          </a:p>
          <a:p>
            <a:pPr>
              <a:buFontTx/>
              <a:buNone/>
            </a:pPr>
            <a:br>
              <a:rPr lang="en-US" altLang="sv-SE" sz="1800"/>
            </a:br>
            <a:r>
              <a:rPr lang="en-US" altLang="sv-SE" sz="1800"/>
              <a:t>&lt;sdxml:Data xmlns:sdxml="http://ns.dsv.su.se/SDXML"&gt;</a:t>
            </a:r>
          </a:p>
          <a:p>
            <a:pPr>
              <a:buFontTx/>
              <a:buNone/>
            </a:pPr>
            <a:r>
              <a:rPr lang="en-US" altLang="sv-SE" sz="1800"/>
              <a:t>		&lt;sdxml:People&gt;8&lt;/sdxml:People&gt;</a:t>
            </a:r>
          </a:p>
          <a:p>
            <a:pPr>
              <a:buFontTx/>
              <a:buNone/>
            </a:pPr>
            <a:r>
              <a:rPr lang="en-US" altLang="sv-SE" sz="1800"/>
              <a:t>		&lt;sdxml:Cars&gt;9&lt;/sdxml:Cars&gt;</a:t>
            </a:r>
          </a:p>
          <a:p>
            <a:pPr>
              <a:buFontTx/>
              <a:buNone/>
            </a:pPr>
            <a:r>
              <a:rPr lang="en-US" altLang="sv-SE" sz="1800"/>
              <a:t>	&lt;/sdxml:Data&gt;</a:t>
            </a:r>
          </a:p>
          <a:p>
            <a:pPr>
              <a:buFontTx/>
              <a:buNone/>
            </a:pPr>
            <a:endParaRPr lang="en-US" altLang="sv-SE" sz="18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>
            <a:extLst>
              <a:ext uri="{FF2B5EF4-FFF2-40B4-BE49-F238E27FC236}">
                <a16:creationId xmlns:a16="http://schemas.microsoft.com/office/drawing/2014/main" id="{66E55684-E6FA-4D72-965C-7774CF851CF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XMLNAMESPACES DEFAULT</a:t>
            </a:r>
          </a:p>
        </p:txBody>
      </p:sp>
      <p:sp>
        <p:nvSpPr>
          <p:cNvPr id="39939" name="Content Placeholder 2">
            <a:extLst>
              <a:ext uri="{FF2B5EF4-FFF2-40B4-BE49-F238E27FC236}">
                <a16:creationId xmlns:a16="http://schemas.microsoft.com/office/drawing/2014/main" id="{E5E1AF9B-4BE3-49B9-B008-B231CC6B1DBA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sz="2000"/>
              <a:t>SELECT XMLELEMENT(NAME "Data", 							XMLNAMESPACES(DEFAULT 'http://ns.dsv.su.se/SDXML'), 			XMLFOREST(COUNT(*) AS "People", </a:t>
            </a:r>
            <a:br>
              <a:rPr lang="en-US" altLang="sv-SE" sz="2000"/>
            </a:br>
            <a:r>
              <a:rPr lang="en-US" altLang="sv-SE" sz="2000"/>
              <a:t>			(SELECT COUNT(*) FROM Car) AS "Cars")) </a:t>
            </a:r>
            <a:br>
              <a:rPr lang="en-US" altLang="sv-SE" sz="2000"/>
            </a:br>
            <a:r>
              <a:rPr lang="en-US" altLang="sv-SE" sz="2000"/>
              <a:t>FROM Person</a:t>
            </a:r>
          </a:p>
          <a:p>
            <a:pPr marL="0" indent="0">
              <a:buFontTx/>
              <a:buNone/>
            </a:pPr>
            <a:br>
              <a:rPr lang="en-US" altLang="sv-SE" sz="1800"/>
            </a:br>
            <a:r>
              <a:rPr lang="en-US" altLang="sv-SE" sz="1800"/>
              <a:t>&lt;Data xmlns="http://ns.dsv.su.se/SDXML"&gt;</a:t>
            </a:r>
          </a:p>
          <a:p>
            <a:pPr marL="0" indent="0">
              <a:buFontTx/>
              <a:buNone/>
            </a:pPr>
            <a:r>
              <a:rPr lang="en-US" altLang="sv-SE" sz="1800"/>
              <a:t>	&lt;People&gt;8&lt;/People&gt;</a:t>
            </a:r>
          </a:p>
          <a:p>
            <a:pPr marL="0" indent="0">
              <a:buFontTx/>
              <a:buNone/>
            </a:pPr>
            <a:r>
              <a:rPr lang="en-US" altLang="sv-SE" sz="1800"/>
              <a:t>	&lt;Cars&gt;9&lt;/Cars&gt;</a:t>
            </a:r>
          </a:p>
          <a:p>
            <a:pPr marL="0" indent="0">
              <a:buFontTx/>
              <a:buNone/>
            </a:pPr>
            <a:r>
              <a:rPr lang="en-US" altLang="sv-SE" sz="1800"/>
              <a:t>&lt;/Data&gt;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CCE5E382-6C3F-4EFA-A91E-F85500B6407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XMLPARSE</a:t>
            </a:r>
          </a:p>
        </p:txBody>
      </p:sp>
      <p:sp>
        <p:nvSpPr>
          <p:cNvPr id="40963" name="Content Placeholder 2">
            <a:extLst>
              <a:ext uri="{FF2B5EF4-FFF2-40B4-BE49-F238E27FC236}">
                <a16:creationId xmlns:a16="http://schemas.microsoft.com/office/drawing/2014/main" id="{724DA72B-C5F4-4857-BF15-9F0B17071005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Converts a serialized XML value to XML</a:t>
            </a:r>
          </a:p>
          <a:p>
            <a:pPr lvl="1"/>
            <a:r>
              <a:rPr lang="en-US" altLang="sv-SE"/>
              <a:t>DOCUMENT or CONTENT</a:t>
            </a:r>
          </a:p>
          <a:p>
            <a:pPr>
              <a:buFontTx/>
              <a:buNone/>
            </a:pPr>
            <a:endParaRPr lang="en-US" altLang="sv-SE"/>
          </a:p>
          <a:p>
            <a:pPr>
              <a:buFontTx/>
              <a:buNone/>
            </a:pPr>
            <a:r>
              <a:rPr lang="en-US" altLang="sv-SE"/>
              <a:t>XMLPARSE(DOCUMENT '&lt;root a="1" /&gt;')</a:t>
            </a:r>
            <a:br>
              <a:rPr lang="en-US" altLang="sv-SE"/>
            </a:br>
            <a:endParaRPr lang="en-US" altLang="sv-SE"/>
          </a:p>
          <a:p>
            <a:pPr>
              <a:buFontTx/>
              <a:buNone/>
            </a:pPr>
            <a:r>
              <a:rPr lang="en-US" altLang="sv-SE"/>
              <a:t>The returned type is XML</a:t>
            </a:r>
          </a:p>
          <a:p>
            <a:pPr>
              <a:buFontTx/>
              <a:buNone/>
            </a:pPr>
            <a:endParaRPr lang="en-US" altLang="sv-SE"/>
          </a:p>
          <a:p>
            <a:pPr>
              <a:buFontTx/>
              <a:buNone/>
            </a:pPr>
            <a:endParaRPr lang="en-US" altLang="sv-SE"/>
          </a:p>
          <a:p>
            <a:pPr>
              <a:buFontTx/>
              <a:buNone/>
            </a:pPr>
            <a:r>
              <a:rPr lang="en-US" altLang="sv-SE"/>
              <a:t>'&lt;root a="1" /&gt;'</a:t>
            </a:r>
          </a:p>
          <a:p>
            <a:pPr>
              <a:buFontTx/>
              <a:buNone/>
            </a:pPr>
            <a:endParaRPr lang="en-US" altLang="sv-SE"/>
          </a:p>
          <a:p>
            <a:pPr>
              <a:buFontTx/>
              <a:buNone/>
            </a:pPr>
            <a:r>
              <a:rPr lang="en-US" altLang="sv-SE"/>
              <a:t>This is STRING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>
            <a:extLst>
              <a:ext uri="{FF2B5EF4-FFF2-40B4-BE49-F238E27FC236}">
                <a16:creationId xmlns:a16="http://schemas.microsoft.com/office/drawing/2014/main" id="{871294D2-2817-4349-9464-C8F5F855197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XMLSERIALIZE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116D49-A8DA-44A6-9449-850653F95D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438" y="1000125"/>
            <a:ext cx="8958262" cy="5500688"/>
          </a:xfrm>
        </p:spPr>
        <p:txBody>
          <a:bodyPr/>
          <a:lstStyle/>
          <a:p>
            <a:pPr>
              <a:defRPr/>
            </a:pPr>
            <a:r>
              <a:rPr lang="en-US" dirty="0"/>
              <a:t>Serializes an XML value according to the specified data type</a:t>
            </a:r>
          </a:p>
          <a:p>
            <a:pPr lvl="1">
              <a:defRPr/>
            </a:pPr>
            <a:r>
              <a:rPr lang="en-US" dirty="0"/>
              <a:t>DOCUMENT or CONTENT (default)</a:t>
            </a:r>
          </a:p>
          <a:p>
            <a:pPr lvl="1">
              <a:defRPr/>
            </a:pPr>
            <a:r>
              <a:rPr lang="en-US" dirty="0"/>
              <a:t>Can generate the XML declaration</a:t>
            </a:r>
          </a:p>
          <a:p>
            <a:pPr marL="0" indent="0">
              <a:buFontTx/>
              <a:buNone/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r>
              <a:rPr lang="en-US" dirty="0"/>
              <a:t>XMLSERIALIZE(</a:t>
            </a:r>
            <a:r>
              <a:rPr lang="en-US" dirty="0" err="1"/>
              <a:t>xmlvalue</a:t>
            </a:r>
            <a:r>
              <a:rPr lang="en-US" dirty="0"/>
              <a:t> AS CLOB)</a:t>
            </a:r>
          </a:p>
          <a:p>
            <a:pPr marL="0" indent="0">
              <a:buFontTx/>
              <a:buNone/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r>
              <a:rPr lang="en-US" dirty="0"/>
              <a:t>XMLSERIALIZE(</a:t>
            </a:r>
            <a:r>
              <a:rPr lang="en-US" dirty="0" err="1"/>
              <a:t>xmlvalue</a:t>
            </a:r>
            <a:r>
              <a:rPr lang="en-US" dirty="0"/>
              <a:t> AS CLOB </a:t>
            </a:r>
            <a:br>
              <a:rPr lang="en-US" dirty="0"/>
            </a:br>
            <a:r>
              <a:rPr lang="en-US" dirty="0"/>
              <a:t>			INCLUDING XMLDECLARATION)</a:t>
            </a:r>
          </a:p>
          <a:p>
            <a:pPr marL="0" indent="0">
              <a:buFontTx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47CD1562-6F45-4D58-B334-A233E0BFE1D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XMLCAST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040759-DE88-45CC-B25C-D088556C2A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438" y="1000125"/>
            <a:ext cx="8958262" cy="5500688"/>
          </a:xfrm>
        </p:spPr>
        <p:txBody>
          <a:bodyPr/>
          <a:lstStyle/>
          <a:p>
            <a:pPr>
              <a:defRPr/>
            </a:pPr>
            <a:r>
              <a:rPr lang="en-US" dirty="0"/>
              <a:t>Converts values from and to XML</a:t>
            </a:r>
          </a:p>
          <a:p>
            <a:pPr marL="0" indent="0">
              <a:buFontTx/>
              <a:buNone/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r>
              <a:rPr lang="en-US" dirty="0"/>
              <a:t>XMLCAST(value AS data type)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>
            <a:extLst>
              <a:ext uri="{FF2B5EF4-FFF2-40B4-BE49-F238E27FC236}">
                <a16:creationId xmlns:a16="http://schemas.microsoft.com/office/drawing/2014/main" id="{B80C727A-04EB-45EC-8744-A69ED4D020D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XMLVALIDATE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CD914E-74A3-46FF-8F4D-C38CE2FB6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438" y="1000125"/>
            <a:ext cx="8958262" cy="5500688"/>
          </a:xfrm>
        </p:spPr>
        <p:txBody>
          <a:bodyPr/>
          <a:lstStyle/>
          <a:p>
            <a:pPr>
              <a:defRPr/>
            </a:pPr>
            <a:r>
              <a:rPr lang="en-US" dirty="0"/>
              <a:t>Validates an XML value according to a schema</a:t>
            </a:r>
          </a:p>
          <a:p>
            <a:pPr lvl="1">
              <a:defRPr/>
            </a:pPr>
            <a:r>
              <a:rPr lang="en-US" dirty="0"/>
              <a:t>The schema can be specified as a parameter</a:t>
            </a:r>
          </a:p>
          <a:p>
            <a:pPr lvl="1">
              <a:defRPr/>
            </a:pPr>
            <a:r>
              <a:rPr lang="en-US" dirty="0"/>
              <a:t>The schema may be part of the XML value</a:t>
            </a:r>
          </a:p>
          <a:p>
            <a:pPr>
              <a:defRPr/>
            </a:pPr>
            <a:r>
              <a:rPr lang="en-US" dirty="0"/>
              <a:t>Returns the validated XML value</a:t>
            </a:r>
          </a:p>
          <a:p>
            <a:pPr lvl="1">
              <a:defRPr/>
            </a:pPr>
            <a:r>
              <a:rPr lang="en-US" dirty="0"/>
              <a:t>Or an error</a:t>
            </a:r>
          </a:p>
          <a:p>
            <a:pPr lvl="1"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r>
              <a:rPr lang="en-US" dirty="0"/>
              <a:t>XMLVALIDATE(</a:t>
            </a:r>
            <a:r>
              <a:rPr lang="en-US" dirty="0" err="1"/>
              <a:t>xmlvalue</a:t>
            </a:r>
            <a:r>
              <a:rPr lang="en-US" dirty="0"/>
              <a:t> ACCORDING TO </a:t>
            </a:r>
            <a:r>
              <a:rPr lang="en-US" dirty="0" err="1"/>
              <a:t>xmlschema</a:t>
            </a:r>
            <a:r>
              <a:rPr lang="en-US" dirty="0"/>
              <a:t>)</a:t>
            </a:r>
          </a:p>
          <a:p>
            <a:pPr marL="0" indent="0">
              <a:buFontTx/>
              <a:buNone/>
              <a:defRPr/>
            </a:pPr>
            <a:r>
              <a:rPr lang="en-US" dirty="0"/>
              <a:t>XMLVALIDATE(</a:t>
            </a:r>
            <a:r>
              <a:rPr lang="en-US" dirty="0" err="1"/>
              <a:t>xmlvalue</a:t>
            </a:r>
            <a:r>
              <a:rPr lang="en-US" dirty="0"/>
              <a:t>)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>
            <a:extLst>
              <a:ext uri="{FF2B5EF4-FFF2-40B4-BE49-F238E27FC236}">
                <a16:creationId xmlns:a16="http://schemas.microsoft.com/office/drawing/2014/main" id="{9AC83CE8-DD31-464C-A4C7-61A034CC8DF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XMLQUERY</a:t>
            </a:r>
          </a:p>
        </p:txBody>
      </p:sp>
      <p:sp>
        <p:nvSpPr>
          <p:cNvPr id="36867" name="Content Placeholder 2">
            <a:extLst>
              <a:ext uri="{FF2B5EF4-FFF2-40B4-BE49-F238E27FC236}">
                <a16:creationId xmlns:a16="http://schemas.microsoft.com/office/drawing/2014/main" id="{49A16D61-60CE-41EA-B406-E14F4727D9B1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dirty="0"/>
              <a:t>Executes an XQuery statement</a:t>
            </a:r>
          </a:p>
          <a:p>
            <a:pPr lvl="1">
              <a:defRPr/>
            </a:pPr>
            <a:r>
              <a:rPr lang="en-US" altLang="sv-SE" dirty="0"/>
              <a:t>Returns XML</a:t>
            </a:r>
          </a:p>
          <a:p>
            <a:pPr>
              <a:defRPr/>
            </a:pPr>
            <a:endParaRPr lang="en-US" altLang="sv-SE" dirty="0"/>
          </a:p>
          <a:p>
            <a:pPr>
              <a:buFontTx/>
              <a:buNone/>
              <a:defRPr/>
            </a:pPr>
            <a:r>
              <a:rPr lang="en-US" altLang="sv-SE" sz="2000" dirty="0"/>
              <a:t>	SELECT XMLQUERY('</a:t>
            </a:r>
            <a:r>
              <a:rPr lang="en-US" altLang="sv-SE" sz="2000" dirty="0">
                <a:solidFill>
                  <a:schemeClr val="accent5">
                    <a:lumMod val="25000"/>
                  </a:schemeClr>
                </a:solidFill>
              </a:rPr>
              <a:t>for $a in (1, 2, 3) return element Number {$a}</a:t>
            </a:r>
            <a:r>
              <a:rPr lang="en-US" altLang="sv-SE" sz="2000" dirty="0"/>
              <a:t>')</a:t>
            </a:r>
            <a:br>
              <a:rPr lang="en-US" altLang="sv-SE" sz="2000" dirty="0"/>
            </a:br>
            <a:r>
              <a:rPr lang="en-US" altLang="sv-SE" sz="2000" dirty="0"/>
              <a:t>FROM Person</a:t>
            </a:r>
            <a:br>
              <a:rPr lang="en-US" altLang="sv-SE" sz="2000" dirty="0"/>
            </a:br>
            <a:r>
              <a:rPr lang="en-US" altLang="sv-SE" sz="2000" dirty="0"/>
              <a:t>WHERE </a:t>
            </a:r>
            <a:r>
              <a:rPr lang="en-US" altLang="sv-SE" sz="2000" dirty="0" err="1"/>
              <a:t>pid</a:t>
            </a:r>
            <a:r>
              <a:rPr lang="en-US" altLang="sv-SE" sz="2000" dirty="0"/>
              <a:t> = 1</a:t>
            </a:r>
            <a:br>
              <a:rPr lang="en-US" altLang="sv-SE" sz="2000" dirty="0"/>
            </a:br>
            <a:br>
              <a:rPr lang="en-US" altLang="sv-SE" sz="2000" dirty="0"/>
            </a:br>
            <a:r>
              <a:rPr lang="en-US" altLang="sv-SE" sz="2000" dirty="0"/>
              <a:t>&lt;Number&gt;1&lt;/Number&gt;&lt;Number&gt;2&lt;/Number&gt;&lt;Number&gt;3&lt;/Number&gt;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>
            <a:extLst>
              <a:ext uri="{FF2B5EF4-FFF2-40B4-BE49-F238E27FC236}">
                <a16:creationId xmlns:a16="http://schemas.microsoft.com/office/drawing/2014/main" id="{104BD365-29DF-4C67-8CE0-89BD700A297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XMLQUERY</a:t>
            </a:r>
          </a:p>
        </p:txBody>
      </p:sp>
      <p:sp>
        <p:nvSpPr>
          <p:cNvPr id="37891" name="Content Placeholder 2">
            <a:extLst>
              <a:ext uri="{FF2B5EF4-FFF2-40B4-BE49-F238E27FC236}">
                <a16:creationId xmlns:a16="http://schemas.microsoft.com/office/drawing/2014/main" id="{5F4260DB-2787-4A01-BAC0-83C6329E094B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>
              <a:defRPr/>
            </a:pPr>
            <a:r>
              <a:rPr lang="en-US" altLang="sv-SE" dirty="0"/>
              <a:t>Can pass column values as parameters</a:t>
            </a:r>
          </a:p>
          <a:p>
            <a:pPr>
              <a:defRPr/>
            </a:pPr>
            <a:endParaRPr lang="en-US" altLang="sv-SE" dirty="0"/>
          </a:p>
          <a:p>
            <a:pPr>
              <a:buFontTx/>
              <a:buNone/>
              <a:defRPr/>
            </a:pPr>
            <a:r>
              <a:rPr lang="en-US" altLang="sv-SE" sz="2000" dirty="0"/>
              <a:t>	SELECT name, XMLQUERY('</a:t>
            </a:r>
            <a:r>
              <a:rPr lang="en-US" altLang="sv-SE" sz="2000" dirty="0">
                <a:solidFill>
                  <a:schemeClr val="accent5">
                    <a:lumMod val="25000"/>
                  </a:schemeClr>
                </a:solidFill>
              </a:rPr>
              <a:t>for $a in distinct-values($e//@employer) </a:t>
            </a:r>
            <a:br>
              <a:rPr lang="en-US" altLang="sv-SE" sz="2000" dirty="0">
                <a:solidFill>
                  <a:schemeClr val="accent5">
                    <a:lumMod val="25000"/>
                  </a:schemeClr>
                </a:solidFill>
              </a:rPr>
            </a:br>
            <a:r>
              <a:rPr lang="en-US" altLang="sv-SE" sz="2000" dirty="0">
                <a:solidFill>
                  <a:schemeClr val="accent5">
                    <a:lumMod val="25000"/>
                  </a:schemeClr>
                </a:solidFill>
              </a:rPr>
              <a:t>			return element Employer {$a}</a:t>
            </a:r>
            <a:r>
              <a:rPr lang="en-US" altLang="sv-SE" sz="2000" dirty="0"/>
              <a:t>' </a:t>
            </a:r>
            <a:br>
              <a:rPr lang="en-US" altLang="sv-SE" sz="2000" dirty="0"/>
            </a:br>
            <a:r>
              <a:rPr lang="en-US" altLang="sv-SE" sz="2000" dirty="0"/>
              <a:t>			PASSING employments AS "e")</a:t>
            </a:r>
            <a:br>
              <a:rPr lang="en-US" altLang="sv-SE" sz="2000" dirty="0"/>
            </a:br>
            <a:r>
              <a:rPr lang="en-US" altLang="sv-SE" sz="2000" dirty="0"/>
              <a:t>FROM Person</a:t>
            </a:r>
            <a:br>
              <a:rPr lang="en-US" altLang="sv-SE" sz="2000" dirty="0"/>
            </a:br>
            <a:endParaRPr lang="en-US" altLang="sv-SE" sz="2000" dirty="0"/>
          </a:p>
          <a:p>
            <a:pPr>
              <a:buFontTx/>
              <a:buNone/>
              <a:tabLst>
                <a:tab pos="1974850" algn="l"/>
              </a:tabLst>
              <a:defRPr/>
            </a:pPr>
            <a:r>
              <a:rPr lang="en-US" altLang="sv-SE" sz="1400" dirty="0"/>
              <a:t> John Higgins      	&lt;Employer&gt;ABB&lt;/Employer&gt;&lt;Employer&gt;UPC&lt;/Employer&gt;</a:t>
            </a:r>
          </a:p>
          <a:p>
            <a:pPr>
              <a:buFontTx/>
              <a:buNone/>
              <a:tabLst>
                <a:tab pos="1974850" algn="l"/>
              </a:tabLst>
              <a:defRPr/>
            </a:pPr>
            <a:r>
              <a:rPr lang="en-US" altLang="sv-SE" sz="1400" dirty="0"/>
              <a:t> Stephen Hendry   	&lt;Employer&gt;ABB&lt;/Employer&gt;&lt;Employer&gt;UPC&lt;/Employer&gt;</a:t>
            </a:r>
          </a:p>
          <a:p>
            <a:pPr>
              <a:buFontTx/>
              <a:buNone/>
              <a:tabLst>
                <a:tab pos="1974850" algn="l"/>
              </a:tabLst>
              <a:defRPr/>
            </a:pPr>
            <a:r>
              <a:rPr lang="en-US" altLang="sv-SE" sz="1400" dirty="0"/>
              <a:t> Matthew Stevens   	&lt;Employer&gt;UPC&lt;/Employer&gt;</a:t>
            </a:r>
          </a:p>
          <a:p>
            <a:pPr>
              <a:buFontTx/>
              <a:buNone/>
              <a:tabLst>
                <a:tab pos="1974850" algn="l"/>
              </a:tabLst>
              <a:defRPr/>
            </a:pPr>
            <a:r>
              <a:rPr lang="en-US" altLang="sv-SE" sz="1400" dirty="0"/>
              <a:t> Ronnie O'Sullivan 	&lt;Employer&gt;LKP&lt;/Employer&gt;&lt;Employer&gt;STG&lt;/Employer&gt;</a:t>
            </a:r>
          </a:p>
          <a:p>
            <a:pPr>
              <a:buFontTx/>
              <a:buNone/>
              <a:tabLst>
                <a:tab pos="1974850" algn="l"/>
              </a:tabLst>
              <a:defRPr/>
            </a:pPr>
            <a:r>
              <a:rPr lang="en-US" altLang="sv-SE" sz="1400" dirty="0"/>
              <a:t> Ken Doherty       	&lt;Employer&gt;LKP&lt;/Employer&gt;&lt;Employer&gt;ABB&lt;/Employer&gt;</a:t>
            </a:r>
            <a:br>
              <a:rPr lang="en-US" altLang="sv-SE" sz="1400" dirty="0"/>
            </a:br>
            <a:r>
              <a:rPr lang="en-US" altLang="sv-SE" sz="1400" dirty="0"/>
              <a:t>	&lt;Employer&gt;FFD&lt;/Employer&gt;&lt;Employer&gt;STG&lt;/Employer&gt;</a:t>
            </a:r>
          </a:p>
          <a:p>
            <a:pPr>
              <a:buFontTx/>
              <a:buNone/>
              <a:tabLst>
                <a:tab pos="1974850" algn="l"/>
              </a:tabLst>
              <a:defRPr/>
            </a:pPr>
            <a:r>
              <a:rPr lang="en-US" altLang="sv-SE" sz="1400" dirty="0"/>
              <a:t> Steve Davis       	&lt;Employer&gt;ABB&lt;/Employer&gt;&lt;Employer&gt;LKP&lt;/Employer&gt;</a:t>
            </a:r>
            <a:br>
              <a:rPr lang="en-US" altLang="sv-SE" sz="1400" dirty="0"/>
            </a:br>
            <a:r>
              <a:rPr lang="en-US" altLang="sv-SE" sz="1400" dirty="0"/>
              <a:t>	&lt;Employer&gt;FFD&lt;/Employer&gt;&lt;Employer&gt;XAB&lt;/Employer&gt;</a:t>
            </a:r>
          </a:p>
          <a:p>
            <a:pPr>
              <a:buFontTx/>
              <a:buNone/>
              <a:tabLst>
                <a:tab pos="1974850" algn="l"/>
              </a:tabLst>
              <a:defRPr/>
            </a:pPr>
            <a:r>
              <a:rPr lang="en-US" altLang="sv-SE" sz="1400" dirty="0"/>
              <a:t> Paul Hunter       	&lt;Employer&gt;FFD&lt;/Employer&gt;&lt;Employer&gt;LKP&lt;/Employer&gt;</a:t>
            </a:r>
          </a:p>
          <a:p>
            <a:pPr>
              <a:buFontTx/>
              <a:buNone/>
              <a:tabLst>
                <a:tab pos="1974850" algn="l"/>
              </a:tabLst>
              <a:defRPr/>
            </a:pPr>
            <a:r>
              <a:rPr lang="en-US" altLang="sv-SE" sz="1400" dirty="0"/>
              <a:t> Neil Robertson    	&lt;Employer&gt;UPC&lt;/Employer&gt;&lt;Employer&gt;ABB&lt;/Employer&gt;</a:t>
            </a:r>
            <a:br>
              <a:rPr lang="en-US" altLang="sv-SE" sz="1400" dirty="0"/>
            </a:br>
            <a:endParaRPr lang="en-US" altLang="sv-SE" sz="28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>
            <a:extLst>
              <a:ext uri="{FF2B5EF4-FFF2-40B4-BE49-F238E27FC236}">
                <a16:creationId xmlns:a16="http://schemas.microsoft.com/office/drawing/2014/main" id="{D7A37735-1319-495E-8FD2-8A2AAD26CB0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XMLQUERY</a:t>
            </a:r>
          </a:p>
        </p:txBody>
      </p:sp>
      <p:sp>
        <p:nvSpPr>
          <p:cNvPr id="38915" name="Content Placeholder 2">
            <a:extLst>
              <a:ext uri="{FF2B5EF4-FFF2-40B4-BE49-F238E27FC236}">
                <a16:creationId xmlns:a16="http://schemas.microsoft.com/office/drawing/2014/main" id="{BEBCE967-729A-4D3D-B819-2A4794CB8C57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  <a:defRPr/>
            </a:pPr>
            <a:r>
              <a:rPr lang="en-US" altLang="sv-SE" sz="2000" dirty="0"/>
              <a:t>SELECT name, XMLQUERY('</a:t>
            </a:r>
            <a:r>
              <a:rPr lang="en-US" altLang="sv-SE" sz="2000" dirty="0">
                <a:solidFill>
                  <a:schemeClr val="accent5">
                    <a:lumMod val="25000"/>
                  </a:schemeClr>
                </a:solidFill>
              </a:rPr>
              <a:t>count(distinct-values($e//@employer))</a:t>
            </a:r>
            <a:r>
              <a:rPr lang="en-US" altLang="sv-SE" sz="2000" dirty="0"/>
              <a:t>' </a:t>
            </a:r>
            <a:br>
              <a:rPr lang="en-US" altLang="sv-SE" sz="2000" dirty="0"/>
            </a:br>
            <a:r>
              <a:rPr lang="en-US" altLang="sv-SE" sz="2000" dirty="0"/>
              <a:t>		    PASSING employments AS "e") AS </a:t>
            </a:r>
            <a:r>
              <a:rPr lang="en-US" altLang="sv-SE" sz="2000" dirty="0" err="1"/>
              <a:t>NumberOfEmployers</a:t>
            </a:r>
            <a:br>
              <a:rPr lang="en-US" altLang="sv-SE" sz="2000" dirty="0"/>
            </a:br>
            <a:r>
              <a:rPr lang="en-US" altLang="sv-SE" sz="2000" dirty="0"/>
              <a:t>FROM Person</a:t>
            </a:r>
            <a:br>
              <a:rPr lang="en-US" altLang="sv-SE" sz="2000" dirty="0"/>
            </a:br>
            <a:endParaRPr lang="en-US" altLang="sv-SE" sz="2000" dirty="0"/>
          </a:p>
          <a:p>
            <a:pPr marL="0" indent="0">
              <a:buFontTx/>
              <a:buNone/>
              <a:defRPr/>
            </a:pPr>
            <a:r>
              <a:rPr lang="en-US" altLang="sv-SE" sz="1800" dirty="0"/>
              <a:t>John Higgins 		2 </a:t>
            </a:r>
          </a:p>
          <a:p>
            <a:pPr marL="0" indent="0">
              <a:buFontTx/>
              <a:buNone/>
              <a:defRPr/>
            </a:pPr>
            <a:r>
              <a:rPr lang="en-US" altLang="sv-SE" sz="1800" dirty="0"/>
              <a:t>Stephen Hendry 	2 </a:t>
            </a:r>
          </a:p>
          <a:p>
            <a:pPr marL="0" indent="0">
              <a:buFontTx/>
              <a:buNone/>
              <a:defRPr/>
            </a:pPr>
            <a:r>
              <a:rPr lang="en-US" altLang="sv-SE" sz="1800" dirty="0"/>
              <a:t>Matthew Stevens	1 </a:t>
            </a:r>
          </a:p>
          <a:p>
            <a:pPr marL="0" indent="0">
              <a:buFontTx/>
              <a:buNone/>
              <a:defRPr/>
            </a:pPr>
            <a:r>
              <a:rPr lang="en-US" altLang="sv-SE" sz="1800" dirty="0"/>
              <a:t>Ronnie O'Sullivan	2 </a:t>
            </a:r>
          </a:p>
          <a:p>
            <a:pPr marL="0" indent="0">
              <a:buFontTx/>
              <a:buNone/>
              <a:defRPr/>
            </a:pPr>
            <a:r>
              <a:rPr lang="en-US" altLang="sv-SE" sz="1800" dirty="0"/>
              <a:t>Ken Doherty		4 </a:t>
            </a:r>
          </a:p>
          <a:p>
            <a:pPr marL="0" indent="0">
              <a:buFontTx/>
              <a:buNone/>
              <a:defRPr/>
            </a:pPr>
            <a:r>
              <a:rPr lang="en-US" altLang="sv-SE" sz="1800" dirty="0"/>
              <a:t>Steve Davis		4 </a:t>
            </a:r>
          </a:p>
          <a:p>
            <a:pPr marL="0" indent="0">
              <a:buFontTx/>
              <a:buNone/>
              <a:defRPr/>
            </a:pPr>
            <a:r>
              <a:rPr lang="en-US" altLang="sv-SE" sz="1800" dirty="0"/>
              <a:t>Paul Hunter		2</a:t>
            </a:r>
          </a:p>
          <a:p>
            <a:pPr marL="0" indent="0">
              <a:buFontTx/>
              <a:buNone/>
              <a:defRPr/>
            </a:pPr>
            <a:r>
              <a:rPr lang="en-US" altLang="sv-SE" sz="1800" dirty="0"/>
              <a:t>Neil Robertson	2</a:t>
            </a:r>
            <a:endParaRPr lang="en-US" altLang="sv-SE" sz="36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>
            <a:extLst>
              <a:ext uri="{FF2B5EF4-FFF2-40B4-BE49-F238E27FC236}">
                <a16:creationId xmlns:a16="http://schemas.microsoft.com/office/drawing/2014/main" id="{06F8FDD2-8CF5-4ADB-8EE0-41EF35CE6DF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FF0172-D447-41DA-BEA2-570537D92C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438" y="1000125"/>
            <a:ext cx="8958262" cy="5500688"/>
          </a:xfrm>
        </p:spPr>
        <p:txBody>
          <a:bodyPr/>
          <a:lstStyle/>
          <a:p>
            <a:pPr>
              <a:defRPr/>
            </a:pPr>
            <a:r>
              <a:rPr lang="en-US" dirty="0"/>
              <a:t>Creates a table from the result of an XQuery statement</a:t>
            </a:r>
          </a:p>
          <a:p>
            <a:pPr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r>
              <a:rPr lang="en-US" dirty="0"/>
              <a:t>SELECT *</a:t>
            </a:r>
          </a:p>
          <a:p>
            <a:pPr marL="0" indent="0">
              <a:buFontTx/>
              <a:buNone/>
              <a:defRPr/>
            </a:pPr>
            <a:r>
              <a:rPr lang="en-US" dirty="0"/>
              <a:t>FROM XMLTABLE('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for $a in (2, 5, 9)</a:t>
            </a:r>
          </a:p>
          <a:p>
            <a:pPr marL="0" indent="0">
              <a:buFontTx/>
              <a:buNone/>
              <a:defRPr/>
            </a:pP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			return element Result {$a}</a:t>
            </a:r>
            <a:r>
              <a:rPr lang="en-US" dirty="0"/>
              <a:t>')</a:t>
            </a:r>
          </a:p>
          <a:p>
            <a:pPr marL="0" indent="0">
              <a:buFontTx/>
              <a:buNone/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r>
              <a:rPr lang="en-US" dirty="0"/>
              <a:t>&lt;Result&gt;2&lt;/Result&gt;</a:t>
            </a:r>
          </a:p>
          <a:p>
            <a:pPr marL="0" indent="0">
              <a:buFontTx/>
              <a:buNone/>
              <a:defRPr/>
            </a:pPr>
            <a:r>
              <a:rPr lang="en-US" dirty="0"/>
              <a:t>&lt;Result&gt;5&lt;/Result&gt;</a:t>
            </a:r>
          </a:p>
          <a:p>
            <a:pPr marL="0" indent="0">
              <a:buFontTx/>
              <a:buNone/>
              <a:defRPr/>
            </a:pPr>
            <a:r>
              <a:rPr lang="en-US" dirty="0"/>
              <a:t>&lt;Result&gt;9&lt;/Result&gt;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>
            <a:extLst>
              <a:ext uri="{FF2B5EF4-FFF2-40B4-BE49-F238E27FC236}">
                <a16:creationId xmlns:a16="http://schemas.microsoft.com/office/drawing/2014/main" id="{E7469F6A-3DC5-4791-83E5-0F4924413E3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XMLTABLE implicit join</a:t>
            </a:r>
          </a:p>
        </p:txBody>
      </p:sp>
      <p:sp>
        <p:nvSpPr>
          <p:cNvPr id="40963" name="Content Placeholder 2">
            <a:extLst>
              <a:ext uri="{FF2B5EF4-FFF2-40B4-BE49-F238E27FC236}">
                <a16:creationId xmlns:a16="http://schemas.microsoft.com/office/drawing/2014/main" id="{50A51210-416F-400F-A187-185729EE6EDC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  <a:defRPr/>
            </a:pPr>
            <a:r>
              <a:rPr lang="en-US" altLang="sv-SE" sz="2000" dirty="0"/>
              <a:t>SELECT name, t2.*</a:t>
            </a:r>
            <a:br>
              <a:rPr lang="en-US" altLang="sv-SE" sz="2000" dirty="0"/>
            </a:br>
            <a:r>
              <a:rPr lang="en-US" altLang="sv-SE" sz="2000" dirty="0"/>
              <a:t>FROM Person, XMLTABLE('</a:t>
            </a:r>
            <a:r>
              <a:rPr lang="en-US" altLang="sv-SE" sz="2000" dirty="0">
                <a:solidFill>
                  <a:schemeClr val="accent5">
                    <a:lumMod val="25000"/>
                  </a:schemeClr>
                </a:solidFill>
              </a:rPr>
              <a:t>for $a in distinct-values($e//@employer)</a:t>
            </a:r>
            <a:br>
              <a:rPr lang="en-US" altLang="sv-SE" sz="2000" dirty="0">
                <a:solidFill>
                  <a:schemeClr val="accent5">
                    <a:lumMod val="25000"/>
                  </a:schemeClr>
                </a:solidFill>
              </a:rPr>
            </a:br>
            <a:r>
              <a:rPr lang="en-US" altLang="sv-SE" sz="2000" dirty="0">
                <a:solidFill>
                  <a:schemeClr val="accent5">
                    <a:lumMod val="25000"/>
                  </a:schemeClr>
                </a:solidFill>
              </a:rPr>
              <a:t> 			              return element Employer {$a}</a:t>
            </a:r>
            <a:r>
              <a:rPr lang="en-US" altLang="sv-SE" sz="2000" dirty="0"/>
              <a:t>'</a:t>
            </a:r>
            <a:br>
              <a:rPr lang="en-US" altLang="sv-SE" sz="2000" dirty="0"/>
            </a:br>
            <a:r>
              <a:rPr lang="en-US" altLang="sv-SE" sz="2000" dirty="0"/>
              <a:t> 			       PASSING employments AS "e" ) AS t2</a:t>
            </a:r>
            <a:br>
              <a:rPr lang="en-US" altLang="sv-SE" dirty="0"/>
            </a:br>
            <a:endParaRPr lang="en-US" altLang="sv-SE" dirty="0"/>
          </a:p>
          <a:p>
            <a:pPr marL="0" indent="0">
              <a:buFontTx/>
              <a:buNone/>
              <a:tabLst>
                <a:tab pos="1881188" algn="l"/>
              </a:tabLst>
              <a:defRPr/>
            </a:pPr>
            <a:r>
              <a:rPr lang="en-US" altLang="sv-SE" sz="1400" dirty="0"/>
              <a:t> John Higgins     	&lt;Employer&gt;ABB&lt;/Employer&gt;</a:t>
            </a:r>
            <a:br>
              <a:rPr lang="en-US" altLang="sv-SE" sz="1400" dirty="0"/>
            </a:br>
            <a:r>
              <a:rPr lang="en-US" altLang="sv-SE" sz="1400" dirty="0"/>
              <a:t> John Higgins     	&lt;Employer&gt;UPC&lt;/Employer&gt;</a:t>
            </a:r>
            <a:br>
              <a:rPr lang="en-US" altLang="sv-SE" sz="1400" dirty="0"/>
            </a:br>
            <a:r>
              <a:rPr lang="en-US" altLang="sv-SE" sz="1400" dirty="0"/>
              <a:t> Stephen Hendry   	&lt;Employer&gt;ABB&lt;/Employer&gt;</a:t>
            </a:r>
            <a:br>
              <a:rPr lang="en-US" altLang="sv-SE" sz="1400" dirty="0"/>
            </a:br>
            <a:r>
              <a:rPr lang="en-US" altLang="sv-SE" sz="1400" dirty="0"/>
              <a:t> Stephen Hendry   	&lt;Employer&gt;UPC&lt;/Employer&gt;</a:t>
            </a:r>
            <a:br>
              <a:rPr lang="en-US" altLang="sv-SE" sz="1400" dirty="0"/>
            </a:br>
            <a:r>
              <a:rPr lang="en-US" altLang="sv-SE" sz="1400" dirty="0"/>
              <a:t> Matthew Stevens  	&lt;Employer&gt;UPC&lt;/Employer&gt;</a:t>
            </a:r>
            <a:br>
              <a:rPr lang="en-US" altLang="sv-SE" sz="1400" dirty="0"/>
            </a:br>
            <a:r>
              <a:rPr lang="en-US" altLang="sv-SE" sz="1400" dirty="0"/>
              <a:t> Ronnie O'Sullivan	&lt;Employer&gt;LKP&lt;/Employer&gt;</a:t>
            </a:r>
            <a:br>
              <a:rPr lang="en-US" altLang="sv-SE" sz="1400" dirty="0"/>
            </a:br>
            <a:r>
              <a:rPr lang="en-US" altLang="sv-SE" sz="1400" dirty="0"/>
              <a:t> Ronnie O'Sullivan	&lt;Employer&gt;STG&lt;/Employer&gt;</a:t>
            </a:r>
            <a:br>
              <a:rPr lang="en-US" altLang="sv-SE" sz="1400" dirty="0"/>
            </a:br>
            <a:r>
              <a:rPr lang="en-US" altLang="sv-SE" sz="1400" dirty="0"/>
              <a:t> Ken Doherty      	&lt;Employer&gt;LKP&lt;/Employer&gt;</a:t>
            </a:r>
            <a:br>
              <a:rPr lang="en-US" altLang="sv-SE" sz="1400" dirty="0"/>
            </a:br>
            <a:r>
              <a:rPr lang="en-US" altLang="sv-SE" sz="1400" dirty="0"/>
              <a:t> Ken Doherty      	&lt;Employer&gt;ABB&lt;/Employer&gt;</a:t>
            </a:r>
            <a:br>
              <a:rPr lang="en-US" altLang="sv-SE" sz="1400" dirty="0"/>
            </a:br>
            <a:r>
              <a:rPr lang="en-US" altLang="sv-SE" sz="1400" dirty="0"/>
              <a:t> Ken Doherty      	&lt;Employer&gt;FFD&lt;/Employer&gt;</a:t>
            </a:r>
            <a:br>
              <a:rPr lang="en-US" altLang="sv-SE" sz="1400" dirty="0"/>
            </a:br>
            <a:r>
              <a:rPr lang="en-US" altLang="sv-SE" sz="1400" dirty="0"/>
              <a:t> Ken Doherty      	&lt;Employer&gt;STG&lt;/Employer&gt;</a:t>
            </a:r>
            <a:br>
              <a:rPr lang="en-US" altLang="sv-SE" sz="1400" dirty="0"/>
            </a:br>
            <a:r>
              <a:rPr lang="en-US" altLang="sv-SE" sz="1400" dirty="0"/>
              <a:t> Steve Davis      	&lt;Employer&gt;ABB&lt;/Employer&gt;</a:t>
            </a:r>
            <a:br>
              <a:rPr lang="en-US" altLang="sv-SE" sz="1400" dirty="0"/>
            </a:br>
            <a:r>
              <a:rPr lang="en-US" altLang="sv-SE" sz="1400" dirty="0"/>
              <a:t> Steve Davis      	&lt;Employer&gt;LKP&lt;/Employer&gt;</a:t>
            </a:r>
            <a:br>
              <a:rPr lang="en-US" altLang="sv-SE" sz="1400" dirty="0"/>
            </a:br>
            <a:r>
              <a:rPr lang="en-US" altLang="sv-SE" sz="1400" dirty="0"/>
              <a:t> Steve Davis      	&lt;Employer&gt;FFD&lt;/Employer&gt;</a:t>
            </a:r>
            <a:br>
              <a:rPr lang="en-US" altLang="sv-SE" sz="1400" dirty="0"/>
            </a:br>
            <a:r>
              <a:rPr lang="en-US" altLang="sv-SE" sz="1400" dirty="0"/>
              <a:t> Steve Davis      	&lt;Employer&gt;XAB&lt;/Employer&gt;</a:t>
            </a:r>
            <a:br>
              <a:rPr lang="en-US" altLang="sv-SE" sz="1400" dirty="0"/>
            </a:br>
            <a:r>
              <a:rPr lang="en-US" altLang="sv-SE" sz="1400" dirty="0"/>
              <a:t> Paul Hunter      	&lt;Employer&gt;FFD&lt;/Employer&gt;</a:t>
            </a:r>
            <a:br>
              <a:rPr lang="en-US" altLang="sv-SE" sz="1400" dirty="0"/>
            </a:br>
            <a:r>
              <a:rPr lang="en-US" altLang="sv-SE" sz="1400" dirty="0"/>
              <a:t> Paul Hunter      	&lt;Employer&gt;LKP&lt;/Employer&gt;</a:t>
            </a:r>
            <a:br>
              <a:rPr lang="en-US" altLang="sv-SE" sz="1400" dirty="0"/>
            </a:br>
            <a:r>
              <a:rPr lang="en-US" altLang="sv-SE" sz="1400" dirty="0"/>
              <a:t> Neil Robertson   	&lt;Employer&gt;UPC&lt;/Employer&gt;</a:t>
            </a:r>
            <a:br>
              <a:rPr lang="en-US" altLang="sv-SE" sz="1400" dirty="0"/>
            </a:br>
            <a:r>
              <a:rPr lang="en-US" altLang="sv-SE" sz="1400" dirty="0"/>
              <a:t> Neil Robertson   	&lt;Employer&gt;ABB&lt;/Employer&gt;</a:t>
            </a:r>
            <a:endParaRPr lang="en-US" altLang="sv-SE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>
            <a:extLst>
              <a:ext uri="{FF2B5EF4-FFF2-40B4-BE49-F238E27FC236}">
                <a16:creationId xmlns:a16="http://schemas.microsoft.com/office/drawing/2014/main" id="{4EF2A7B0-3748-4D35-943B-C60513E2E2A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XMLTABLE columns</a:t>
            </a:r>
          </a:p>
        </p:txBody>
      </p:sp>
      <p:sp>
        <p:nvSpPr>
          <p:cNvPr id="41987" name="Content Placeholder 2">
            <a:extLst>
              <a:ext uri="{FF2B5EF4-FFF2-40B4-BE49-F238E27FC236}">
                <a16:creationId xmlns:a16="http://schemas.microsoft.com/office/drawing/2014/main" id="{904DF489-4236-4995-A1DF-FC9B080BD708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15925" y="785813"/>
            <a:ext cx="8958263" cy="59563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  <a:defRPr/>
            </a:pPr>
            <a:r>
              <a:rPr lang="en-US" altLang="sv-SE" sz="1600" dirty="0"/>
              <a:t>SELECT name, t2.*</a:t>
            </a:r>
            <a:br>
              <a:rPr lang="en-US" altLang="sv-SE" sz="1600" dirty="0"/>
            </a:br>
            <a:r>
              <a:rPr lang="en-US" altLang="sv-SE" sz="1600" dirty="0"/>
              <a:t>FROM Person, XMLTABLE('</a:t>
            </a:r>
            <a:r>
              <a:rPr lang="en-US" altLang="sv-SE" sz="1600" dirty="0">
                <a:solidFill>
                  <a:schemeClr val="accent5">
                    <a:lumMod val="25000"/>
                  </a:schemeClr>
                </a:solidFill>
              </a:rPr>
              <a:t>$e//employment</a:t>
            </a:r>
            <a:r>
              <a:rPr lang="en-US" altLang="sv-SE" sz="1600" dirty="0"/>
              <a:t>'</a:t>
            </a:r>
            <a:br>
              <a:rPr lang="en-US" altLang="sv-SE" sz="1600" dirty="0"/>
            </a:br>
            <a:r>
              <a:rPr lang="en-US" altLang="sv-SE" sz="1600" dirty="0"/>
              <a:t> 	PASSING employments AS "e" </a:t>
            </a:r>
            <a:br>
              <a:rPr lang="en-US" altLang="sv-SE" sz="1600" dirty="0"/>
            </a:br>
            <a:r>
              <a:rPr lang="en-US" altLang="sv-SE" sz="1600" dirty="0"/>
              <a:t>	COLUMNS employer VARCHAR(10) PATH '@employer',</a:t>
            </a:r>
            <a:br>
              <a:rPr lang="en-US" altLang="sv-SE" sz="1600" dirty="0"/>
            </a:br>
            <a:r>
              <a:rPr lang="en-US" altLang="sv-SE" sz="1600" dirty="0"/>
              <a:t>		</a:t>
            </a:r>
            <a:r>
              <a:rPr lang="en-US" altLang="sv-SE" sz="1600" dirty="0" err="1"/>
              <a:t>startdate</a:t>
            </a:r>
            <a:r>
              <a:rPr lang="en-US" altLang="sv-SE" sz="1600" dirty="0"/>
              <a:t> DATE PATH '@</a:t>
            </a:r>
            <a:r>
              <a:rPr lang="en-US" altLang="sv-SE" sz="1600" dirty="0" err="1"/>
              <a:t>startdate</a:t>
            </a:r>
            <a:r>
              <a:rPr lang="en-US" altLang="sv-SE" sz="1600" dirty="0"/>
              <a:t>',</a:t>
            </a:r>
            <a:br>
              <a:rPr lang="en-US" altLang="sv-SE" sz="1600" dirty="0"/>
            </a:br>
            <a:r>
              <a:rPr lang="en-US" altLang="sv-SE" sz="1600" dirty="0"/>
              <a:t>		</a:t>
            </a:r>
            <a:r>
              <a:rPr lang="en-US" altLang="sv-SE" sz="1600" dirty="0" err="1"/>
              <a:t>enddate</a:t>
            </a:r>
            <a:r>
              <a:rPr lang="en-US" altLang="sv-SE" sz="1600" dirty="0"/>
              <a:t> DATE PATH '@</a:t>
            </a:r>
            <a:r>
              <a:rPr lang="en-US" altLang="sv-SE" sz="1600" dirty="0" err="1"/>
              <a:t>enddate</a:t>
            </a:r>
            <a:r>
              <a:rPr lang="en-US" altLang="sv-SE" sz="1600" dirty="0"/>
              <a:t>') AS t2</a:t>
            </a:r>
            <a:br>
              <a:rPr lang="en-US" altLang="sv-SE" sz="2000" dirty="0"/>
            </a:br>
            <a:br>
              <a:rPr lang="en-US" altLang="sv-SE" sz="1000" dirty="0"/>
            </a:br>
            <a:r>
              <a:rPr lang="en-US" altLang="sv-SE" sz="1400" dirty="0"/>
              <a:t>NAME                           	EMPLOYER 	STARTDATE  	ENDDATE   </a:t>
            </a:r>
          </a:p>
          <a:p>
            <a:pPr marL="0" indent="0">
              <a:buFontTx/>
              <a:buNone/>
              <a:defRPr/>
            </a:pPr>
            <a:r>
              <a:rPr lang="en-US" altLang="sv-SE" sz="1400" dirty="0"/>
              <a:t>John Higgins     		ABB      		2001-08-20 	2009-02-28</a:t>
            </a:r>
            <a:br>
              <a:rPr lang="en-US" altLang="sv-SE" sz="1400" dirty="0"/>
            </a:br>
            <a:r>
              <a:rPr lang="en-US" altLang="sv-SE" sz="1400" dirty="0"/>
              <a:t>John Higgins      		UPC      		2009-04-15 	NULL</a:t>
            </a:r>
            <a:br>
              <a:rPr lang="en-US" altLang="sv-SE" sz="1400" dirty="0"/>
            </a:br>
            <a:r>
              <a:rPr lang="en-US" altLang="sv-SE" sz="1400" dirty="0"/>
              <a:t>Stephen Hendry    		ABB      		2002-08-20 	2003-06-30</a:t>
            </a:r>
            <a:br>
              <a:rPr lang="en-US" altLang="sv-SE" sz="1400" dirty="0"/>
            </a:br>
            <a:r>
              <a:rPr lang="en-US" altLang="sv-SE" sz="1400" dirty="0"/>
              <a:t>Stephen Hendry    		UPC      		2003-08-01 	NULL</a:t>
            </a:r>
            <a:br>
              <a:rPr lang="en-US" altLang="sv-SE" sz="1400" dirty="0"/>
            </a:br>
            <a:r>
              <a:rPr lang="en-US" altLang="sv-SE" sz="1400" dirty="0"/>
              <a:t>Stephen Hendry    		ABB      		2006-11-01 	NULL</a:t>
            </a:r>
            <a:br>
              <a:rPr lang="en-US" altLang="sv-SE" sz="1400" dirty="0"/>
            </a:br>
            <a:r>
              <a:rPr lang="en-US" altLang="sv-SE" sz="1400" dirty="0"/>
              <a:t>Matthew Stevens   	UPC      		2003-01-10 	NULL</a:t>
            </a:r>
            <a:br>
              <a:rPr lang="en-US" altLang="sv-SE" sz="1400" dirty="0"/>
            </a:br>
            <a:r>
              <a:rPr lang="en-US" altLang="sv-SE" sz="1400" dirty="0"/>
              <a:t>Ronnie O'Sullivan 		LKP      		2002-03-10 	2010-05-22</a:t>
            </a:r>
            <a:br>
              <a:rPr lang="en-US" altLang="sv-SE" sz="1400" dirty="0"/>
            </a:br>
            <a:r>
              <a:rPr lang="en-US" altLang="sv-SE" sz="1400" dirty="0"/>
              <a:t>Ronnie O'Sullivan 		STG      		2010-08-15 	NULL</a:t>
            </a:r>
            <a:br>
              <a:rPr lang="en-US" altLang="sv-SE" sz="1400" dirty="0"/>
            </a:br>
            <a:r>
              <a:rPr lang="en-US" altLang="sv-SE" sz="1400" dirty="0"/>
              <a:t>Ken Doherty       		LKP      		2002-02-12 	2003-05-11</a:t>
            </a:r>
            <a:br>
              <a:rPr lang="en-US" altLang="sv-SE" sz="1400" dirty="0"/>
            </a:br>
            <a:r>
              <a:rPr lang="en-US" altLang="sv-SE" sz="1400" dirty="0"/>
              <a:t>Ken Doherty       		ABB      		2003-05-12 	2003-12-02</a:t>
            </a:r>
            <a:br>
              <a:rPr lang="en-US" altLang="sv-SE" sz="1400" dirty="0"/>
            </a:br>
            <a:r>
              <a:rPr lang="en-US" altLang="sv-SE" sz="1400" dirty="0"/>
              <a:t>Ken Doherty       		LKP      		2003-12-06 	2005-02-17</a:t>
            </a:r>
            <a:br>
              <a:rPr lang="en-US" altLang="sv-SE" sz="1400" dirty="0"/>
            </a:br>
            <a:r>
              <a:rPr lang="en-US" altLang="sv-SE" sz="1400" dirty="0"/>
              <a:t>Ken Doherty       		FFD      		2005-02-18 	2008-05-16</a:t>
            </a:r>
            <a:br>
              <a:rPr lang="en-US" altLang="sv-SE" sz="1400" dirty="0"/>
            </a:br>
            <a:r>
              <a:rPr lang="en-US" altLang="sv-SE" sz="1400" dirty="0"/>
              <a:t>Ken Doherty       		STG      		2008-06-02 	NULL</a:t>
            </a:r>
            <a:br>
              <a:rPr lang="en-US" altLang="sv-SE" sz="1400" dirty="0"/>
            </a:br>
            <a:r>
              <a:rPr lang="en-US" altLang="sv-SE" sz="1400" dirty="0"/>
              <a:t>Steve Davis       		ABB      		2001-01-05 	2005-12-31</a:t>
            </a:r>
            <a:br>
              <a:rPr lang="en-US" altLang="sv-SE" sz="1400" dirty="0"/>
            </a:br>
            <a:r>
              <a:rPr lang="en-US" altLang="sv-SE" sz="1400" dirty="0"/>
              <a:t>Steve Davis       		LKP      		2006-01-15 	2009-01-22</a:t>
            </a:r>
            <a:br>
              <a:rPr lang="en-US" altLang="sv-SE" sz="1400" dirty="0"/>
            </a:br>
            <a:r>
              <a:rPr lang="en-US" altLang="sv-SE" sz="1400" dirty="0"/>
              <a:t>Steve Davis       		FFD      		2009-02-01 	NULL</a:t>
            </a:r>
            <a:br>
              <a:rPr lang="en-US" altLang="sv-SE" sz="1400" dirty="0"/>
            </a:br>
            <a:r>
              <a:rPr lang="en-US" altLang="sv-SE" sz="1400" dirty="0"/>
              <a:t>Steve Davis       		XAB      		2009-02-01 	NULL</a:t>
            </a:r>
            <a:br>
              <a:rPr lang="en-US" altLang="sv-SE" sz="1400" dirty="0"/>
            </a:br>
            <a:r>
              <a:rPr lang="en-US" altLang="sv-SE" sz="1400" dirty="0"/>
              <a:t>Paul Hunter       		FFD      		2004-01-10 	2008-09-29</a:t>
            </a:r>
            <a:br>
              <a:rPr lang="en-US" altLang="sv-SE" sz="1400" dirty="0"/>
            </a:br>
            <a:r>
              <a:rPr lang="en-US" altLang="sv-SE" sz="1400" dirty="0"/>
              <a:t>Paul Hunter       		LKP      		2008-10-01 	2010-11-20</a:t>
            </a:r>
            <a:br>
              <a:rPr lang="en-US" altLang="sv-SE" sz="1400" dirty="0"/>
            </a:br>
            <a:r>
              <a:rPr lang="en-US" altLang="sv-SE" sz="1400" dirty="0"/>
              <a:t>Neil Robertson    		UPC      		2006-02-03 	2008-10-30</a:t>
            </a:r>
            <a:br>
              <a:rPr lang="en-US" altLang="sv-SE" sz="1400" dirty="0"/>
            </a:br>
            <a:r>
              <a:rPr lang="en-US" altLang="sv-SE" sz="1400" dirty="0"/>
              <a:t>Neil Robertson    		ABB      		2008-11-20 	NULL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>
            <a:extLst>
              <a:ext uri="{FF2B5EF4-FFF2-40B4-BE49-F238E27FC236}">
                <a16:creationId xmlns:a16="http://schemas.microsoft.com/office/drawing/2014/main" id="{5DC4119C-F0A9-48C4-BBD2-B2261ADB25C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XMLTABLE</a:t>
            </a:r>
          </a:p>
        </p:txBody>
      </p:sp>
      <p:sp>
        <p:nvSpPr>
          <p:cNvPr id="43011" name="Content Placeholder 2">
            <a:extLst>
              <a:ext uri="{FF2B5EF4-FFF2-40B4-BE49-F238E27FC236}">
                <a16:creationId xmlns:a16="http://schemas.microsoft.com/office/drawing/2014/main" id="{01B36D14-A4D9-44CA-83B8-27988D4DF13C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88950" y="1000125"/>
            <a:ext cx="8921750" cy="322103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  <a:defRPr/>
            </a:pPr>
            <a:r>
              <a:rPr lang="en-US" altLang="sv-SE" sz="1600" dirty="0"/>
              <a:t>SELECT name AS </a:t>
            </a:r>
            <a:r>
              <a:rPr lang="en-US" altLang="sv-SE" sz="1600" dirty="0" err="1"/>
              <a:t>FullName</a:t>
            </a:r>
            <a:r>
              <a:rPr lang="en-US" altLang="sv-SE" sz="1600" dirty="0"/>
              <a:t>, COUNT(*) AS </a:t>
            </a:r>
            <a:r>
              <a:rPr lang="en-US" altLang="sv-SE" sz="1600" dirty="0" err="1"/>
              <a:t>NumberOfJobsNow</a:t>
            </a:r>
            <a:br>
              <a:rPr lang="en-US" altLang="sv-SE" sz="1600" dirty="0"/>
            </a:br>
            <a:r>
              <a:rPr lang="en-US" altLang="sv-SE" sz="1600" dirty="0"/>
              <a:t>FROM Person, XMLTABLE('</a:t>
            </a:r>
            <a:r>
              <a:rPr lang="en-US" altLang="sv-SE" sz="1600" dirty="0">
                <a:solidFill>
                  <a:schemeClr val="accent5">
                    <a:lumMod val="25000"/>
                  </a:schemeClr>
                </a:solidFill>
              </a:rPr>
              <a:t>$e//employment[not(@enddate)]</a:t>
            </a:r>
            <a:r>
              <a:rPr lang="en-US" altLang="sv-SE" sz="1600" dirty="0"/>
              <a:t>'</a:t>
            </a:r>
            <a:br>
              <a:rPr lang="en-US" altLang="sv-SE" sz="1600" dirty="0"/>
            </a:br>
            <a:r>
              <a:rPr lang="en-US" altLang="sv-SE" sz="1600" dirty="0"/>
              <a:t> 			PASSING employments AS "e" ) AS t2</a:t>
            </a:r>
            <a:br>
              <a:rPr lang="en-US" altLang="sv-SE" sz="1600" dirty="0"/>
            </a:br>
            <a:r>
              <a:rPr lang="en-US" altLang="sv-SE" sz="1600" dirty="0"/>
              <a:t>GROUP BY name</a:t>
            </a:r>
            <a:br>
              <a:rPr lang="en-US" altLang="sv-SE" sz="2000" dirty="0"/>
            </a:br>
            <a:br>
              <a:rPr lang="en-US" altLang="sv-SE" sz="1000" dirty="0"/>
            </a:br>
            <a:endParaRPr lang="en-US" altLang="sv-SE" sz="1000" dirty="0"/>
          </a:p>
          <a:p>
            <a:pPr marL="0" indent="0">
              <a:buFontTx/>
              <a:buNone/>
              <a:defRPr/>
            </a:pPr>
            <a:r>
              <a:rPr lang="en-US" altLang="sv-SE" sz="1600" dirty="0" err="1"/>
              <a:t>FullName</a:t>
            </a:r>
            <a:r>
              <a:rPr lang="en-US" altLang="sv-SE" sz="1600" dirty="0"/>
              <a:t>                           </a:t>
            </a:r>
            <a:r>
              <a:rPr lang="en-US" altLang="sv-SE" sz="1600" dirty="0" err="1"/>
              <a:t>NumberOfJobsNow</a:t>
            </a:r>
            <a:endParaRPr lang="en-US" altLang="sv-SE" sz="1600" dirty="0"/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John Higgins                                 1</a:t>
            </a:r>
            <a:br>
              <a:rPr lang="en-US" altLang="sv-SE" sz="1600" dirty="0"/>
            </a:br>
            <a:r>
              <a:rPr lang="en-US" altLang="sv-SE" sz="1600" dirty="0"/>
              <a:t>Ken Doherty                                  	1</a:t>
            </a:r>
            <a:br>
              <a:rPr lang="en-US" altLang="sv-SE" sz="1600" dirty="0"/>
            </a:br>
            <a:r>
              <a:rPr lang="en-US" altLang="sv-SE" sz="1600" dirty="0"/>
              <a:t>Matthew Stevens                          	1</a:t>
            </a:r>
            <a:br>
              <a:rPr lang="en-US" altLang="sv-SE" sz="1600" dirty="0"/>
            </a:br>
            <a:r>
              <a:rPr lang="en-US" altLang="sv-SE" sz="1600" dirty="0"/>
              <a:t>Neil Robertson			1</a:t>
            </a:r>
            <a:br>
              <a:rPr lang="en-US" altLang="sv-SE" sz="1600" dirty="0"/>
            </a:br>
            <a:r>
              <a:rPr lang="en-US" altLang="sv-SE" sz="1600" dirty="0"/>
              <a:t>Ronnie O'Sullivan                         	1</a:t>
            </a:r>
            <a:br>
              <a:rPr lang="en-US" altLang="sv-SE" sz="1600" dirty="0"/>
            </a:br>
            <a:r>
              <a:rPr lang="en-US" altLang="sv-SE" sz="1600" dirty="0"/>
              <a:t>Stephen Hendry                            	2</a:t>
            </a:r>
            <a:br>
              <a:rPr lang="en-US" altLang="sv-SE" sz="1600" dirty="0"/>
            </a:br>
            <a:r>
              <a:rPr lang="en-US" altLang="sv-SE" sz="1600" dirty="0"/>
              <a:t>Steve Davis                                  	2</a:t>
            </a:r>
            <a:br>
              <a:rPr lang="en-US" altLang="sv-SE" sz="1600" dirty="0"/>
            </a:br>
            <a:endParaRPr lang="en-US" altLang="sv-SE" sz="16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70CB047-AD0D-4BF1-B9FF-7ADAE5A3C9DF}"/>
              </a:ext>
            </a:extLst>
          </p:cNvPr>
          <p:cNvSpPr txBox="1">
            <a:spLocks/>
          </p:cNvSpPr>
          <p:nvPr/>
        </p:nvSpPr>
        <p:spPr bwMode="auto">
          <a:xfrm>
            <a:off x="488950" y="4652963"/>
            <a:ext cx="8885238" cy="20066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defTabSz="790575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790575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790575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790575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790575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  <a:buSzPct val="100000"/>
              <a:defRPr/>
            </a:pPr>
            <a:r>
              <a:rPr lang="en-US" altLang="sv-SE" sz="1400" dirty="0"/>
              <a:t>SELECT t2.*</a:t>
            </a:r>
          </a:p>
          <a:p>
            <a:pPr>
              <a:lnSpc>
                <a:spcPct val="90000"/>
              </a:lnSpc>
              <a:spcBef>
                <a:spcPct val="30000"/>
              </a:spcBef>
              <a:buSzPct val="100000"/>
              <a:defRPr/>
            </a:pPr>
            <a:r>
              <a:rPr lang="en-US" altLang="sv-SE" sz="1400" dirty="0"/>
              <a:t>FROM Person, XMLTABLE('</a:t>
            </a:r>
            <a:r>
              <a:rPr lang="en-US" altLang="sv-SE" sz="1400" dirty="0">
                <a:solidFill>
                  <a:schemeClr val="accent5">
                    <a:lumMod val="25000"/>
                  </a:schemeClr>
                </a:solidFill>
              </a:rPr>
              <a:t>$e//employment[not(@</a:t>
            </a:r>
            <a:r>
              <a:rPr lang="en-US" altLang="sv-SE" sz="1400" dirty="0" err="1">
                <a:solidFill>
                  <a:schemeClr val="accent5">
                    <a:lumMod val="25000"/>
                  </a:schemeClr>
                </a:solidFill>
              </a:rPr>
              <a:t>enddate</a:t>
            </a:r>
            <a:r>
              <a:rPr lang="en-US" altLang="sv-SE" sz="1400" dirty="0">
                <a:solidFill>
                  <a:schemeClr val="accent5">
                    <a:lumMod val="25000"/>
                  </a:schemeClr>
                </a:solidFill>
              </a:rPr>
              <a:t>)]</a:t>
            </a:r>
            <a:r>
              <a:rPr lang="en-US" altLang="sv-SE" sz="1400" dirty="0"/>
              <a:t>'</a:t>
            </a:r>
            <a:br>
              <a:rPr lang="en-US" altLang="sv-SE" sz="1400" dirty="0"/>
            </a:br>
            <a:r>
              <a:rPr lang="en-US" altLang="sv-SE" sz="1400" dirty="0"/>
              <a:t> 			PASSING employments AS "e" ) AS t2</a:t>
            </a:r>
          </a:p>
          <a:p>
            <a:pPr>
              <a:lnSpc>
                <a:spcPct val="90000"/>
              </a:lnSpc>
              <a:spcBef>
                <a:spcPct val="30000"/>
              </a:spcBef>
              <a:buSzPct val="100000"/>
              <a:defRPr/>
            </a:pPr>
            <a:r>
              <a:rPr lang="en-US" altLang="sv-SE" sz="1400" dirty="0"/>
              <a:t>WHERE name = 'Stephen Hendry'</a:t>
            </a:r>
          </a:p>
          <a:p>
            <a:pPr>
              <a:lnSpc>
                <a:spcPct val="90000"/>
              </a:lnSpc>
              <a:spcBef>
                <a:spcPct val="30000"/>
              </a:spcBef>
              <a:buSzPct val="100000"/>
              <a:defRPr/>
            </a:pPr>
            <a:endParaRPr lang="en-US" altLang="sv-SE" sz="1400" dirty="0"/>
          </a:p>
          <a:p>
            <a:pPr>
              <a:lnSpc>
                <a:spcPct val="90000"/>
              </a:lnSpc>
              <a:spcBef>
                <a:spcPct val="30000"/>
              </a:spcBef>
              <a:buSzPct val="100000"/>
              <a:defRPr/>
            </a:pPr>
            <a:r>
              <a:rPr lang="en-US" altLang="sv-SE" sz="1400" dirty="0"/>
              <a:t>&lt;employment </a:t>
            </a:r>
            <a:r>
              <a:rPr lang="en-US" altLang="sv-SE" sz="1400" dirty="0" err="1"/>
              <a:t>startdate</a:t>
            </a:r>
            <a:r>
              <a:rPr lang="en-US" altLang="sv-SE" sz="1400" dirty="0"/>
              <a:t>="2003-08-01" employer="UPC"/&gt;</a:t>
            </a:r>
            <a:br>
              <a:rPr lang="en-US" altLang="sv-SE" sz="1400" dirty="0"/>
            </a:br>
            <a:r>
              <a:rPr lang="en-US" altLang="sv-SE" sz="1400" dirty="0"/>
              <a:t>&lt;employment </a:t>
            </a:r>
            <a:r>
              <a:rPr lang="en-US" altLang="sv-SE" sz="1400" dirty="0" err="1"/>
              <a:t>startdate</a:t>
            </a:r>
            <a:r>
              <a:rPr lang="en-US" altLang="sv-SE" sz="1400" dirty="0"/>
              <a:t>="2006-11-01" employer="ABB"/&gt; </a:t>
            </a:r>
            <a:endParaRPr lang="sv-SE" altLang="sv-SE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>
            <a:extLst>
              <a:ext uri="{FF2B5EF4-FFF2-40B4-BE49-F238E27FC236}">
                <a16:creationId xmlns:a16="http://schemas.microsoft.com/office/drawing/2014/main" id="{82F0FF80-FC79-4724-B90D-6670661E056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XMLTABLE</a:t>
            </a:r>
          </a:p>
        </p:txBody>
      </p:sp>
      <p:sp>
        <p:nvSpPr>
          <p:cNvPr id="44035" name="Content Placeholder 2">
            <a:extLst>
              <a:ext uri="{FF2B5EF4-FFF2-40B4-BE49-F238E27FC236}">
                <a16:creationId xmlns:a16="http://schemas.microsoft.com/office/drawing/2014/main" id="{8BBDB510-09FC-4A46-8752-456860255DEE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88950" y="1000125"/>
            <a:ext cx="9144000" cy="55245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  <a:defRPr/>
            </a:pPr>
            <a:r>
              <a:rPr lang="en-US" altLang="sv-SE" sz="1600" dirty="0"/>
              <a:t>SELECT name, </a:t>
            </a:r>
            <a:r>
              <a:rPr lang="en-US" altLang="sv-SE" sz="1600" dirty="0" err="1"/>
              <a:t>startdate</a:t>
            </a:r>
            <a:br>
              <a:rPr lang="en-US" altLang="sv-SE" sz="1600" dirty="0"/>
            </a:br>
            <a:r>
              <a:rPr lang="en-US" altLang="sv-SE" sz="1600" dirty="0"/>
              <a:t>FROM Person, XMLTABLE('</a:t>
            </a:r>
            <a:r>
              <a:rPr lang="en-US" altLang="sv-SE" sz="1600" dirty="0">
                <a:solidFill>
                  <a:schemeClr val="accent5">
                    <a:lumMod val="25000"/>
                  </a:schemeClr>
                </a:solidFill>
              </a:rPr>
              <a:t>$e//employment[not(@enddate)]/@employer</a:t>
            </a:r>
            <a:r>
              <a:rPr lang="en-US" altLang="sv-SE" sz="1600" dirty="0"/>
              <a:t>'</a:t>
            </a:r>
            <a:br>
              <a:rPr lang="en-US" altLang="sv-SE" sz="1600" dirty="0"/>
            </a:br>
            <a:r>
              <a:rPr lang="en-US" altLang="sv-SE" sz="1600" dirty="0"/>
              <a:t> 			PASSING employments AS "e" </a:t>
            </a:r>
            <a:br>
              <a:rPr lang="en-US" altLang="sv-SE" sz="1600" dirty="0"/>
            </a:br>
            <a:r>
              <a:rPr lang="en-US" altLang="sv-SE" sz="1600" dirty="0"/>
              <a:t>			COLUMNS employer VARCHAR(10) PATH '.',</a:t>
            </a:r>
            <a:br>
              <a:rPr lang="en-US" altLang="sv-SE" sz="1600" dirty="0"/>
            </a:br>
            <a:r>
              <a:rPr lang="en-US" altLang="sv-SE" sz="1600" dirty="0"/>
              <a:t>				     </a:t>
            </a:r>
            <a:r>
              <a:rPr lang="en-US" altLang="sv-SE" sz="1600" dirty="0" err="1"/>
              <a:t>startdate</a:t>
            </a:r>
            <a:r>
              <a:rPr lang="en-US" altLang="sv-SE" sz="1600" dirty="0"/>
              <a:t> VARCHAR(10) PATH '../@startdate') AS t2</a:t>
            </a:r>
            <a:br>
              <a:rPr lang="en-US" altLang="sv-SE" sz="1600" dirty="0"/>
            </a:br>
            <a:r>
              <a:rPr lang="en-US" altLang="sv-SE" sz="1600" dirty="0"/>
              <a:t>WHERE employer = 'UPC'</a:t>
            </a:r>
            <a:br>
              <a:rPr lang="en-US" altLang="sv-SE" sz="1600" dirty="0"/>
            </a:br>
            <a:br>
              <a:rPr lang="en-US" altLang="sv-SE" sz="2000" dirty="0"/>
            </a:br>
            <a:endParaRPr lang="en-US" altLang="sv-SE" sz="2000" dirty="0"/>
          </a:p>
          <a:p>
            <a:pPr marL="0" indent="0">
              <a:buFontTx/>
              <a:buNone/>
              <a:defRPr/>
            </a:pPr>
            <a:r>
              <a:rPr lang="en-US" sz="1400" dirty="0"/>
              <a:t>NAME              		STARTDATE </a:t>
            </a:r>
          </a:p>
          <a:p>
            <a:pPr marL="0" indent="0">
              <a:buFontTx/>
              <a:buNone/>
              <a:defRPr/>
            </a:pPr>
            <a:r>
              <a:rPr lang="en-US" altLang="sv-SE" sz="1400" dirty="0"/>
              <a:t>John Higgins                   	2009-04-15</a:t>
            </a:r>
          </a:p>
          <a:p>
            <a:pPr marL="0" indent="0">
              <a:buFontTx/>
              <a:buNone/>
              <a:defRPr/>
            </a:pPr>
            <a:r>
              <a:rPr lang="en-US" altLang="sv-SE" sz="1400" dirty="0"/>
              <a:t>Stephen Hendry                 	2003-08-01</a:t>
            </a:r>
          </a:p>
          <a:p>
            <a:pPr marL="0" indent="0">
              <a:buFontTx/>
              <a:buNone/>
              <a:defRPr/>
            </a:pPr>
            <a:r>
              <a:rPr lang="en-US" altLang="sv-SE" sz="1400" dirty="0"/>
              <a:t>Matthew Stevens                	2003-01-10</a:t>
            </a:r>
          </a:p>
          <a:p>
            <a:pPr marL="0" indent="0">
              <a:buFontTx/>
              <a:buNone/>
              <a:defRPr/>
            </a:pPr>
            <a:br>
              <a:rPr lang="en-US" altLang="sv-SE" sz="1000" dirty="0"/>
            </a:br>
            <a:endParaRPr lang="en-US" altLang="sv-SE" sz="1000" dirty="0"/>
          </a:p>
        </p:txBody>
      </p:sp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>
            <a:extLst>
              <a:ext uri="{FF2B5EF4-FFF2-40B4-BE49-F238E27FC236}">
                <a16:creationId xmlns:a16="http://schemas.microsoft.com/office/drawing/2014/main" id="{F90F765C-8447-4692-8B40-2D127065903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XMLTABLE, OUTER JOIN</a:t>
            </a:r>
          </a:p>
        </p:txBody>
      </p:sp>
      <p:sp>
        <p:nvSpPr>
          <p:cNvPr id="44035" name="Content Placeholder 2">
            <a:extLst>
              <a:ext uri="{FF2B5EF4-FFF2-40B4-BE49-F238E27FC236}">
                <a16:creationId xmlns:a16="http://schemas.microsoft.com/office/drawing/2014/main" id="{C05D0D7B-6DD5-4CE0-9551-DA423C0F543D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88950" y="1000125"/>
            <a:ext cx="9144000" cy="55245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  <a:defRPr/>
            </a:pPr>
            <a:r>
              <a:rPr lang="en-US" altLang="sv-SE" sz="1600" dirty="0"/>
              <a:t>SELECT name, </a:t>
            </a:r>
            <a:r>
              <a:rPr lang="en-US" altLang="sv-SE" sz="1600" dirty="0" err="1"/>
              <a:t>startdate</a:t>
            </a:r>
            <a:r>
              <a:rPr lang="en-US" altLang="sv-SE" sz="1600" dirty="0"/>
              <a:t>, </a:t>
            </a:r>
            <a:r>
              <a:rPr lang="en-US" altLang="sv-SE" sz="1600" dirty="0" err="1"/>
              <a:t>enddate</a:t>
            </a:r>
            <a:br>
              <a:rPr lang="en-US" altLang="sv-SE" sz="1600" dirty="0"/>
            </a:br>
            <a:r>
              <a:rPr lang="en-US" altLang="sv-SE" sz="1600" dirty="0"/>
              <a:t>FROM Person LEFT OUTER JOIN XMLTABLE('</a:t>
            </a:r>
            <a:r>
              <a:rPr lang="en-US" altLang="sv-SE" sz="1600" dirty="0">
                <a:solidFill>
                  <a:schemeClr val="accent5">
                    <a:lumMod val="25000"/>
                  </a:schemeClr>
                </a:solidFill>
              </a:rPr>
              <a:t>$e//employment[@employer = "ABB"]</a:t>
            </a:r>
            <a:r>
              <a:rPr lang="en-US" altLang="sv-SE" sz="1600" dirty="0"/>
              <a:t>'</a:t>
            </a:r>
            <a:br>
              <a:rPr lang="en-US" altLang="sv-SE" sz="1600" dirty="0"/>
            </a:br>
            <a:r>
              <a:rPr lang="en-US" altLang="sv-SE" sz="1600" dirty="0"/>
              <a:t> 				PASSING employments AS "e" </a:t>
            </a:r>
            <a:br>
              <a:rPr lang="en-US" altLang="sv-SE" sz="1600" dirty="0"/>
            </a:br>
            <a:r>
              <a:rPr lang="en-US" altLang="sv-SE" sz="1600" dirty="0"/>
              <a:t>				COLUMNS </a:t>
            </a:r>
            <a:r>
              <a:rPr lang="en-US" altLang="sv-SE" sz="1600" dirty="0" err="1"/>
              <a:t>startdate</a:t>
            </a:r>
            <a:r>
              <a:rPr lang="en-US" altLang="sv-SE" sz="1600" dirty="0"/>
              <a:t> DATE PATH '@</a:t>
            </a:r>
            <a:r>
              <a:rPr lang="en-US" altLang="sv-SE" sz="1600" dirty="0" err="1"/>
              <a:t>startdate</a:t>
            </a:r>
            <a:r>
              <a:rPr lang="en-US" altLang="sv-SE" sz="1600" dirty="0"/>
              <a:t>',</a:t>
            </a:r>
            <a:br>
              <a:rPr lang="en-US" altLang="sv-SE" sz="1600" dirty="0"/>
            </a:br>
            <a:r>
              <a:rPr lang="en-US" altLang="sv-SE" sz="1600" dirty="0"/>
              <a:t>					     </a:t>
            </a:r>
            <a:r>
              <a:rPr lang="en-US" altLang="sv-SE" sz="1600" dirty="0" err="1"/>
              <a:t>enddate</a:t>
            </a:r>
            <a:r>
              <a:rPr lang="en-US" altLang="sv-SE" sz="1600" dirty="0"/>
              <a:t> VARCHAR(10) PATH '@</a:t>
            </a:r>
            <a:r>
              <a:rPr lang="en-US" altLang="sv-SE" sz="1600" dirty="0" err="1"/>
              <a:t>enddate</a:t>
            </a:r>
            <a:r>
              <a:rPr lang="en-US" altLang="sv-SE" sz="1600" dirty="0"/>
              <a:t>') AS t2 </a:t>
            </a:r>
          </a:p>
          <a:p>
            <a:pPr marL="0" indent="0">
              <a:buFontTx/>
              <a:buNone/>
              <a:defRPr/>
            </a:pPr>
            <a:r>
              <a:rPr lang="en-US" altLang="sv-SE" sz="1600" dirty="0"/>
              <a:t>                         ON 1=1</a:t>
            </a:r>
            <a:br>
              <a:rPr lang="en-US" altLang="sv-SE" sz="2000" dirty="0"/>
            </a:br>
            <a:br>
              <a:rPr lang="en-US" altLang="sv-SE" sz="1000" dirty="0"/>
            </a:br>
            <a:endParaRPr lang="en-US" altLang="sv-SE" sz="1000" dirty="0"/>
          </a:p>
          <a:p>
            <a:pPr marL="0" indent="0">
              <a:buFontTx/>
              <a:buNone/>
              <a:defRPr/>
            </a:pPr>
            <a:r>
              <a:rPr lang="en-US" sz="1400" dirty="0"/>
              <a:t>NAME              		STARTDATE  	ENDDATE</a:t>
            </a:r>
          </a:p>
          <a:p>
            <a:pPr marL="0" indent="0">
              <a:buFontTx/>
              <a:buNone/>
              <a:defRPr/>
            </a:pPr>
            <a:r>
              <a:rPr lang="en-US" sz="1400" dirty="0"/>
              <a:t>John Higgins      		2001-08-20 	2009-02-28</a:t>
            </a:r>
          </a:p>
          <a:p>
            <a:pPr marL="0" indent="0">
              <a:buFontTx/>
              <a:buNone/>
              <a:defRPr/>
            </a:pPr>
            <a:r>
              <a:rPr lang="en-US" sz="1400" dirty="0"/>
              <a:t>Stephen Hendry    		2002-08-20 	2003-06-30</a:t>
            </a:r>
          </a:p>
          <a:p>
            <a:pPr marL="0" indent="0">
              <a:buFontTx/>
              <a:buNone/>
              <a:defRPr/>
            </a:pPr>
            <a:r>
              <a:rPr lang="en-US" sz="1400" dirty="0"/>
              <a:t>Stephen Hendry    		2006-11-01 	NULL</a:t>
            </a:r>
          </a:p>
          <a:p>
            <a:pPr marL="0" indent="0">
              <a:buFontTx/>
              <a:buNone/>
              <a:defRPr/>
            </a:pPr>
            <a:r>
              <a:rPr lang="en-US" sz="1400" dirty="0"/>
              <a:t>Matthew Stevens   	NULL       	NULL</a:t>
            </a:r>
          </a:p>
          <a:p>
            <a:pPr marL="0" indent="0">
              <a:buFontTx/>
              <a:buNone/>
              <a:defRPr/>
            </a:pPr>
            <a:r>
              <a:rPr lang="en-US" sz="1400" dirty="0"/>
              <a:t>Ronnie O'Sullivan 		NULL       	NULL</a:t>
            </a:r>
          </a:p>
          <a:p>
            <a:pPr marL="0" indent="0">
              <a:buFontTx/>
              <a:buNone/>
              <a:defRPr/>
            </a:pPr>
            <a:r>
              <a:rPr lang="en-US" sz="1400" dirty="0"/>
              <a:t>Ken Doherty       		2003-05-12 	2003-12-02</a:t>
            </a:r>
          </a:p>
          <a:p>
            <a:pPr marL="0" indent="0">
              <a:buFontTx/>
              <a:buNone/>
              <a:defRPr/>
            </a:pPr>
            <a:r>
              <a:rPr lang="en-US" sz="1400" dirty="0"/>
              <a:t>Steve Davis       		2001-01-05 	2005-12-31</a:t>
            </a:r>
          </a:p>
          <a:p>
            <a:pPr marL="0" indent="0">
              <a:buFontTx/>
              <a:buNone/>
              <a:defRPr/>
            </a:pPr>
            <a:r>
              <a:rPr lang="en-US" sz="1400" dirty="0"/>
              <a:t>Paul Hunter       		NULL       	NULL</a:t>
            </a:r>
          </a:p>
          <a:p>
            <a:pPr marL="0" indent="0">
              <a:buFontTx/>
              <a:buNone/>
              <a:defRPr/>
            </a:pPr>
            <a:r>
              <a:rPr lang="en-US" sz="1400" dirty="0"/>
              <a:t>Neil Robertson    		2008-11-20 	NULL</a:t>
            </a:r>
            <a:endParaRPr lang="en-US" altLang="sv-SE" sz="1400" dirty="0"/>
          </a:p>
          <a:p>
            <a:pPr marL="0" indent="0">
              <a:buFontTx/>
              <a:buNone/>
              <a:defRPr/>
            </a:pPr>
            <a:endParaRPr lang="en-US" altLang="sv-SE" sz="1400" dirty="0"/>
          </a:p>
        </p:txBody>
      </p:sp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>
            <a:extLst>
              <a:ext uri="{FF2B5EF4-FFF2-40B4-BE49-F238E27FC236}">
                <a16:creationId xmlns:a16="http://schemas.microsoft.com/office/drawing/2014/main" id="{DFBB2CBA-8134-4FF0-80CA-43232B4581B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XMLTABLE FOR ORDINALITY</a:t>
            </a:r>
          </a:p>
        </p:txBody>
      </p:sp>
      <p:sp>
        <p:nvSpPr>
          <p:cNvPr id="45059" name="Content Placeholder 2">
            <a:extLst>
              <a:ext uri="{FF2B5EF4-FFF2-40B4-BE49-F238E27FC236}">
                <a16:creationId xmlns:a16="http://schemas.microsoft.com/office/drawing/2014/main" id="{76EBF829-634F-47E1-8A69-9F6A1465CCA1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918051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dirty="0"/>
              <a:t>FOR ORDINALITY</a:t>
            </a:r>
          </a:p>
          <a:p>
            <a:pPr lvl="1">
              <a:defRPr/>
            </a:pPr>
            <a:r>
              <a:rPr lang="en-US" altLang="sv-SE" dirty="0"/>
              <a:t>Special column that enumerates the rows of the result of each call to XMLTABLE</a:t>
            </a:r>
          </a:p>
          <a:p>
            <a:pPr lvl="1">
              <a:defRPr/>
            </a:pPr>
            <a:endParaRPr lang="en-US" altLang="sv-SE" dirty="0"/>
          </a:p>
          <a:p>
            <a:pPr>
              <a:buFontTx/>
              <a:buNone/>
              <a:defRPr/>
            </a:pPr>
            <a:r>
              <a:rPr lang="en-US" altLang="sv-SE" sz="1600" dirty="0"/>
              <a:t>	SELECT name, </a:t>
            </a:r>
            <a:r>
              <a:rPr lang="en-US" altLang="sv-SE" sz="1600" dirty="0" err="1"/>
              <a:t>ordernr</a:t>
            </a:r>
            <a:r>
              <a:rPr lang="en-US" altLang="sv-SE" sz="1600" dirty="0"/>
              <a:t>, employer</a:t>
            </a:r>
            <a:br>
              <a:rPr lang="en-US" altLang="sv-SE" sz="1600" dirty="0"/>
            </a:br>
            <a:r>
              <a:rPr lang="en-US" altLang="sv-SE" sz="1600" dirty="0"/>
              <a:t>FROM Person, XMLTABLE('</a:t>
            </a:r>
            <a:r>
              <a:rPr lang="en-US" altLang="sv-SE" sz="1600" dirty="0">
                <a:solidFill>
                  <a:schemeClr val="accent5">
                    <a:lumMod val="25000"/>
                  </a:schemeClr>
                </a:solidFill>
              </a:rPr>
              <a:t>distinct-values($e//employment[@enddate]/@employer)</a:t>
            </a:r>
            <a:r>
              <a:rPr lang="en-US" altLang="sv-SE" sz="1600" dirty="0"/>
              <a:t>'</a:t>
            </a:r>
            <a:br>
              <a:rPr lang="en-US" altLang="sv-SE" sz="1600" dirty="0"/>
            </a:br>
            <a:r>
              <a:rPr lang="en-US" altLang="sv-SE" sz="1600" dirty="0"/>
              <a:t> 			PASSING employments AS "e"</a:t>
            </a:r>
            <a:br>
              <a:rPr lang="en-US" altLang="sv-SE" sz="1600" dirty="0"/>
            </a:br>
            <a:r>
              <a:rPr lang="en-US" altLang="sv-SE" sz="1600" dirty="0"/>
              <a:t> 			COLUMNS </a:t>
            </a:r>
            <a:r>
              <a:rPr lang="en-US" altLang="sv-SE" sz="1600" dirty="0" err="1"/>
              <a:t>ordernr</a:t>
            </a:r>
            <a:r>
              <a:rPr lang="en-US" altLang="sv-SE" sz="1600" dirty="0"/>
              <a:t> FOR ORDINALITY,</a:t>
            </a:r>
            <a:br>
              <a:rPr lang="en-US" altLang="sv-SE" sz="1600" dirty="0"/>
            </a:br>
            <a:r>
              <a:rPr lang="en-US" altLang="sv-SE" sz="1600" dirty="0"/>
              <a:t>				     employer VARCHAR(5) PATH 'string()') AS t2</a:t>
            </a:r>
            <a:endParaRPr lang="en-US" altLang="sv-SE" dirty="0"/>
          </a:p>
          <a:p>
            <a:pPr>
              <a:buFontTx/>
              <a:buNone/>
              <a:defRPr/>
            </a:pPr>
            <a:br>
              <a:rPr lang="en-US" altLang="sv-SE" sz="1600" dirty="0"/>
            </a:br>
            <a:r>
              <a:rPr lang="en-US" altLang="sv-SE" sz="1600" dirty="0"/>
              <a:t>John Higgins             		1 	ABB</a:t>
            </a:r>
            <a:br>
              <a:rPr lang="en-US" altLang="sv-SE" sz="1600" dirty="0"/>
            </a:br>
            <a:r>
              <a:rPr lang="en-US" altLang="sv-SE" sz="1600" dirty="0"/>
              <a:t>Stephen Hendry          	1 	ABB</a:t>
            </a:r>
            <a:br>
              <a:rPr lang="en-US" altLang="sv-SE" sz="1600" dirty="0"/>
            </a:br>
            <a:r>
              <a:rPr lang="en-US" altLang="sv-SE" sz="1600" dirty="0"/>
              <a:t>Ronnie O'Sullivan           	1 	LKP</a:t>
            </a:r>
            <a:br>
              <a:rPr lang="en-US" altLang="sv-SE" sz="1600" dirty="0"/>
            </a:br>
            <a:r>
              <a:rPr lang="en-US" altLang="sv-SE" sz="1600" dirty="0"/>
              <a:t>Ken Doherty                 	1 	LKP</a:t>
            </a:r>
            <a:br>
              <a:rPr lang="en-US" altLang="sv-SE" sz="1600" dirty="0"/>
            </a:br>
            <a:r>
              <a:rPr lang="en-US" altLang="sv-SE" sz="1600" dirty="0"/>
              <a:t>Ken Doherty            		2 	ABB</a:t>
            </a:r>
            <a:br>
              <a:rPr lang="en-US" altLang="sv-SE" sz="1600" dirty="0"/>
            </a:br>
            <a:r>
              <a:rPr lang="en-US" altLang="sv-SE" sz="1600" dirty="0"/>
              <a:t>Ken Doherty                    	3 	FFD</a:t>
            </a:r>
            <a:br>
              <a:rPr lang="en-US" altLang="sv-SE" sz="1600" dirty="0"/>
            </a:br>
            <a:r>
              <a:rPr lang="en-US" altLang="sv-SE" sz="1600" dirty="0"/>
              <a:t>Steve Davis                     	1 	ABB</a:t>
            </a:r>
            <a:br>
              <a:rPr lang="en-US" altLang="sv-SE" sz="1600" dirty="0"/>
            </a:br>
            <a:r>
              <a:rPr lang="en-US" altLang="sv-SE" sz="1600" dirty="0"/>
              <a:t>Steve Davis                     	2 	LKP</a:t>
            </a:r>
            <a:br>
              <a:rPr lang="en-US" altLang="sv-SE" sz="1600" dirty="0"/>
            </a:br>
            <a:r>
              <a:rPr lang="en-US" altLang="sv-SE" sz="1600" dirty="0"/>
              <a:t>Paul Hunter             		1 	FFD</a:t>
            </a:r>
            <a:br>
              <a:rPr lang="en-US" altLang="sv-SE" sz="1600" dirty="0"/>
            </a:br>
            <a:r>
              <a:rPr lang="en-US" altLang="sv-SE" sz="1600" dirty="0"/>
              <a:t>Paul Hunter      		2 	LKP</a:t>
            </a:r>
            <a:br>
              <a:rPr lang="en-US" altLang="sv-SE" sz="1600" dirty="0"/>
            </a:br>
            <a:r>
              <a:rPr lang="en-US" altLang="sv-SE" sz="1600" dirty="0"/>
              <a:t>Neil Robertson		1	UPC</a:t>
            </a:r>
            <a:endParaRPr lang="en-US" altLang="sv-SE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>
            <a:extLst>
              <a:ext uri="{FF2B5EF4-FFF2-40B4-BE49-F238E27FC236}">
                <a16:creationId xmlns:a16="http://schemas.microsoft.com/office/drawing/2014/main" id="{6330BA26-CC79-4742-8037-F2E75B06834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XMLEXISTS</a:t>
            </a:r>
          </a:p>
        </p:txBody>
      </p:sp>
      <p:sp>
        <p:nvSpPr>
          <p:cNvPr id="46083" name="Content Placeholder 2">
            <a:extLst>
              <a:ext uri="{FF2B5EF4-FFF2-40B4-BE49-F238E27FC236}">
                <a16:creationId xmlns:a16="http://schemas.microsoft.com/office/drawing/2014/main" id="{110B4A05-A3B0-4E57-AF88-E34CE9957C0F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dirty="0"/>
              <a:t>Checks if the result of an XQuery statement is empty</a:t>
            </a:r>
          </a:p>
          <a:p>
            <a:pPr>
              <a:defRPr/>
            </a:pPr>
            <a:endParaRPr lang="en-US" altLang="sv-SE" dirty="0"/>
          </a:p>
          <a:p>
            <a:pPr>
              <a:buFontTx/>
              <a:buNone/>
              <a:defRPr/>
            </a:pPr>
            <a:r>
              <a:rPr lang="en-US" altLang="sv-SE" sz="2400" dirty="0"/>
              <a:t>	SELECT name</a:t>
            </a:r>
            <a:br>
              <a:rPr lang="en-US" altLang="sv-SE" sz="2400" dirty="0"/>
            </a:br>
            <a:r>
              <a:rPr lang="en-US" altLang="sv-SE" sz="2400" dirty="0"/>
              <a:t>FROM Person</a:t>
            </a:r>
            <a:br>
              <a:rPr lang="en-US" altLang="sv-SE" sz="2400" dirty="0"/>
            </a:br>
            <a:r>
              <a:rPr lang="en-US" altLang="sv-SE" sz="2400" dirty="0"/>
              <a:t>WHERE XMLEXISTS('</a:t>
            </a:r>
            <a:r>
              <a:rPr lang="en-US" altLang="sv-SE" sz="2400" dirty="0">
                <a:solidFill>
                  <a:schemeClr val="accent5">
                    <a:lumMod val="25000"/>
                  </a:schemeClr>
                </a:solidFill>
              </a:rPr>
              <a:t>$e//employment[@employer="ABB"]</a:t>
            </a:r>
            <a:r>
              <a:rPr lang="en-US" altLang="sv-SE" sz="2400" dirty="0"/>
              <a:t>'</a:t>
            </a:r>
            <a:br>
              <a:rPr lang="en-US" altLang="sv-SE" sz="2400" dirty="0"/>
            </a:br>
            <a:r>
              <a:rPr lang="en-US" altLang="sv-SE" sz="2400" dirty="0"/>
              <a:t> 				PASSING employments AS "e")</a:t>
            </a:r>
          </a:p>
          <a:p>
            <a:pPr>
              <a:buFontTx/>
              <a:buNone/>
              <a:defRPr/>
            </a:pPr>
            <a:endParaRPr lang="en-US" altLang="sv-SE" dirty="0"/>
          </a:p>
          <a:p>
            <a:pPr>
              <a:buFontTx/>
              <a:buNone/>
              <a:defRPr/>
            </a:pPr>
            <a:r>
              <a:rPr lang="en-US" altLang="sv-SE" sz="2000" dirty="0"/>
              <a:t>John Higgins                  </a:t>
            </a:r>
          </a:p>
          <a:p>
            <a:pPr>
              <a:buFontTx/>
              <a:buNone/>
              <a:defRPr/>
            </a:pPr>
            <a:r>
              <a:rPr lang="en-US" altLang="sv-SE" sz="2000" dirty="0"/>
              <a:t>Stephen Hendry                </a:t>
            </a:r>
          </a:p>
          <a:p>
            <a:pPr>
              <a:buFontTx/>
              <a:buNone/>
              <a:defRPr/>
            </a:pPr>
            <a:r>
              <a:rPr lang="en-US" altLang="sv-SE" sz="2000" dirty="0"/>
              <a:t>Ken Doherty                   </a:t>
            </a:r>
          </a:p>
          <a:p>
            <a:pPr>
              <a:buFontTx/>
              <a:buNone/>
              <a:defRPr/>
            </a:pPr>
            <a:r>
              <a:rPr lang="en-US" altLang="sv-SE" sz="2000" dirty="0"/>
              <a:t>Steve Davis </a:t>
            </a:r>
          </a:p>
          <a:p>
            <a:pPr>
              <a:buFontTx/>
              <a:buNone/>
              <a:defRPr/>
            </a:pPr>
            <a:r>
              <a:rPr lang="en-US" altLang="sv-SE" sz="2000" dirty="0"/>
              <a:t>Neil Robertson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>
            <a:extLst>
              <a:ext uri="{FF2B5EF4-FFF2-40B4-BE49-F238E27FC236}">
                <a16:creationId xmlns:a16="http://schemas.microsoft.com/office/drawing/2014/main" id="{49027F95-4EA6-45B7-BAB2-AF0BDFD2C25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DBMS Support</a:t>
            </a:r>
          </a:p>
        </p:txBody>
      </p:sp>
      <p:sp>
        <p:nvSpPr>
          <p:cNvPr id="56323" name="Content Placeholder 2">
            <a:extLst>
              <a:ext uri="{FF2B5EF4-FFF2-40B4-BE49-F238E27FC236}">
                <a16:creationId xmlns:a16="http://schemas.microsoft.com/office/drawing/2014/main" id="{81AE48B9-EB5C-44C8-9D57-2555B2B53220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Full support according to SQL:2003 and partial support according to SQL:2006, SQL:2008 and SQL:2011</a:t>
            </a:r>
          </a:p>
          <a:p>
            <a:pPr lvl="1"/>
            <a:r>
              <a:rPr lang="en-US" altLang="sv-SE"/>
              <a:t>IBM DB2 10, 11 (not really full support for XPath)</a:t>
            </a:r>
          </a:p>
          <a:p>
            <a:pPr lvl="1"/>
            <a:r>
              <a:rPr lang="en-US" altLang="sv-SE"/>
              <a:t>Oracle Database 11g R2, 12c, 18c, 19c, 21c, 23c (some limitations)</a:t>
            </a:r>
          </a:p>
          <a:p>
            <a:pPr lvl="1"/>
            <a:r>
              <a:rPr lang="en-US" altLang="sv-SE"/>
              <a:t>PostgreSQL 11-14 (limited support, only XPath, no XQuery)</a:t>
            </a:r>
          </a:p>
          <a:p>
            <a:pPr lvl="1"/>
            <a:r>
              <a:rPr lang="en-US" altLang="sv-SE"/>
              <a:t>OpenLink Virtuoso (limited support)</a:t>
            </a:r>
          </a:p>
          <a:p>
            <a:pPr lvl="1"/>
            <a:r>
              <a:rPr lang="en-US" altLang="sv-SE"/>
              <a:t>SAP (formerly Sybase) SQL Anywhere 17 (limited support)</a:t>
            </a:r>
          </a:p>
          <a:p>
            <a:r>
              <a:rPr lang="en-US" altLang="sv-SE"/>
              <a:t>Alternative ways</a:t>
            </a:r>
          </a:p>
          <a:p>
            <a:pPr lvl="1"/>
            <a:r>
              <a:rPr lang="en-US" altLang="sv-SE"/>
              <a:t>Microsoft</a:t>
            </a:r>
          </a:p>
          <a:p>
            <a:endParaRPr lang="en-US" altLang="sv-SE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>
            <a:extLst>
              <a:ext uri="{FF2B5EF4-FFF2-40B4-BE49-F238E27FC236}">
                <a16:creationId xmlns:a16="http://schemas.microsoft.com/office/drawing/2014/main" id="{80F5B16A-B445-422B-9313-3AED30EF81C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SQL/XML and Java</a:t>
            </a:r>
          </a:p>
        </p:txBody>
      </p:sp>
      <p:sp>
        <p:nvSpPr>
          <p:cNvPr id="57347" name="Content Placeholder 2">
            <a:extLst>
              <a:ext uri="{FF2B5EF4-FFF2-40B4-BE49-F238E27FC236}">
                <a16:creationId xmlns:a16="http://schemas.microsoft.com/office/drawing/2014/main" id="{FB62BBE7-7300-4DB9-8F10-5BCD0510D098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Support for the XML data type</a:t>
            </a:r>
          </a:p>
          <a:p>
            <a:pPr lvl="1"/>
            <a:r>
              <a:rPr lang="en-US" altLang="sv-SE"/>
              <a:t>java.sql.SQLXML</a:t>
            </a:r>
          </a:p>
          <a:p>
            <a:pPr lvl="1"/>
            <a:r>
              <a:rPr lang="en-US" altLang="sv-SE"/>
              <a:t>can be converted to other Java XML objects with</a:t>
            </a:r>
          </a:p>
          <a:p>
            <a:pPr lvl="2"/>
            <a:r>
              <a:rPr lang="en-US" altLang="sv-SE"/>
              <a:t>XMLStreamReader</a:t>
            </a:r>
          </a:p>
          <a:p>
            <a:pPr lvl="2"/>
            <a:r>
              <a:rPr lang="en-US" altLang="sv-SE"/>
              <a:t>SAXParser</a:t>
            </a:r>
          </a:p>
          <a:p>
            <a:pPr lvl="2"/>
            <a:r>
              <a:rPr lang="en-US" altLang="sv-SE"/>
              <a:t>Transformer (for XSLT)</a:t>
            </a:r>
          </a:p>
          <a:p>
            <a:r>
              <a:rPr lang="en-US" altLang="sv-SE"/>
              <a:t>Similar facilities in other programming languages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>
            <a:extLst>
              <a:ext uri="{FF2B5EF4-FFF2-40B4-BE49-F238E27FC236}">
                <a16:creationId xmlns:a16="http://schemas.microsoft.com/office/drawing/2014/main" id="{CBDC002C-D4E8-4960-8F9A-12800388156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SQL/JSON</a:t>
            </a:r>
          </a:p>
        </p:txBody>
      </p:sp>
      <p:sp>
        <p:nvSpPr>
          <p:cNvPr id="58371" name="Content Placeholder 2">
            <a:extLst>
              <a:ext uri="{FF2B5EF4-FFF2-40B4-BE49-F238E27FC236}">
                <a16:creationId xmlns:a16="http://schemas.microsoft.com/office/drawing/2014/main" id="{D4E9316E-7BF5-4B42-8941-FA602557C8DF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SQL:2016 and SQL:2023</a:t>
            </a:r>
          </a:p>
          <a:p>
            <a:pPr lvl="1"/>
            <a:r>
              <a:rPr lang="en-US" altLang="sv-SE"/>
              <a:t>Data type JSON</a:t>
            </a:r>
          </a:p>
          <a:p>
            <a:pPr lvl="1"/>
            <a:r>
              <a:rPr lang="en-US" altLang="sv-SE"/>
              <a:t>JSON-related functions</a:t>
            </a:r>
          </a:p>
          <a:p>
            <a:r>
              <a:rPr lang="en-US" altLang="sv-SE"/>
              <a:t>Support (more or less)</a:t>
            </a:r>
          </a:p>
          <a:p>
            <a:pPr lvl="1"/>
            <a:r>
              <a:rPr lang="en-US" altLang="sv-SE"/>
              <a:t>DB2</a:t>
            </a:r>
          </a:p>
          <a:p>
            <a:pPr lvl="1"/>
            <a:r>
              <a:rPr lang="en-US" altLang="sv-SE"/>
              <a:t>Oracle</a:t>
            </a:r>
          </a:p>
          <a:p>
            <a:pPr lvl="1"/>
            <a:r>
              <a:rPr lang="en-US" altLang="sv-SE"/>
              <a:t>SQL Server</a:t>
            </a:r>
          </a:p>
          <a:p>
            <a:pPr lvl="1"/>
            <a:r>
              <a:rPr lang="en-US" altLang="sv-SE"/>
              <a:t>MySQL</a:t>
            </a:r>
          </a:p>
          <a:p>
            <a:pPr lvl="1"/>
            <a:r>
              <a:rPr lang="en-US" altLang="sv-SE"/>
              <a:t>PostgreSQL</a:t>
            </a:r>
          </a:p>
          <a:p>
            <a:pPr lvl="1"/>
            <a:r>
              <a:rPr lang="en-US" altLang="sv-SE"/>
              <a:t>MariaDB</a:t>
            </a:r>
          </a:p>
          <a:p>
            <a:pPr lvl="1"/>
            <a:endParaRPr lang="en-US" altLang="sv-SE"/>
          </a:p>
          <a:p>
            <a:endParaRPr lang="en-US" altLang="sv-SE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>
            <a:extLst>
              <a:ext uri="{FF2B5EF4-FFF2-40B4-BE49-F238E27FC236}">
                <a16:creationId xmlns:a16="http://schemas.microsoft.com/office/drawing/2014/main" id="{C8878602-AB95-40B5-B734-BB8984D980D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What to do next</a:t>
            </a:r>
          </a:p>
        </p:txBody>
      </p:sp>
      <p:sp>
        <p:nvSpPr>
          <p:cNvPr id="59395" name="Content Placeholder 2">
            <a:extLst>
              <a:ext uri="{FF2B5EF4-FFF2-40B4-BE49-F238E27FC236}">
                <a16:creationId xmlns:a16="http://schemas.microsoft.com/office/drawing/2014/main" id="{71448A88-AA9F-4D26-A0CC-D19F4BC04949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Quiz about SQL/XML (Quiz 7)</a:t>
            </a:r>
          </a:p>
          <a:p>
            <a:r>
              <a:rPr lang="en-US" altLang="sv-SE"/>
              <a:t>Lesson exercises (4)</a:t>
            </a:r>
          </a:p>
          <a:p>
            <a:r>
              <a:rPr lang="en-US" altLang="sv-SE"/>
              <a:t>Seminar exercises (Assignment 3)</a:t>
            </a:r>
          </a:p>
          <a:p>
            <a:pPr lvl="1"/>
            <a:r>
              <a:rPr lang="en-US" altLang="sv-SE"/>
              <a:t>Wait until after the lessons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7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7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FF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FF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24995</TotalTime>
  <Words>6323</Words>
  <Application>Microsoft Office PowerPoint</Application>
  <PresentationFormat>A4 Paper (210x297 mm)</PresentationFormat>
  <Paragraphs>535</Paragraphs>
  <Slides>52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7" baseType="lpstr">
      <vt:lpstr>Arial</vt:lpstr>
      <vt:lpstr>Times New Roman</vt:lpstr>
      <vt:lpstr>Arial Unicode MS</vt:lpstr>
      <vt:lpstr>Arial Rounded MT Bold</vt:lpstr>
      <vt:lpstr>Default Design</vt:lpstr>
      <vt:lpstr>SDXML VT2024 Models and languages for  semi-structured data and XML  </vt:lpstr>
      <vt:lpstr>SQL/XML</vt:lpstr>
      <vt:lpstr>XML data type</vt:lpstr>
      <vt:lpstr>SQL functions</vt:lpstr>
      <vt:lpstr>Sample data</vt:lpstr>
      <vt:lpstr>Sample data</vt:lpstr>
      <vt:lpstr>Sample data</vt:lpstr>
      <vt:lpstr>Sample data</vt:lpstr>
      <vt:lpstr>XMLELEMENT</vt:lpstr>
      <vt:lpstr>XMLTEXT</vt:lpstr>
      <vt:lpstr>XMLDOCUMENT</vt:lpstr>
      <vt:lpstr>XMLATTRIBUTES</vt:lpstr>
      <vt:lpstr>XMLATTRIBUTES</vt:lpstr>
      <vt:lpstr>XMLELEMENT without content</vt:lpstr>
      <vt:lpstr>XMLCONCAT</vt:lpstr>
      <vt:lpstr>XMLCONCAT</vt:lpstr>
      <vt:lpstr>XMLFOREST</vt:lpstr>
      <vt:lpstr>Nesting</vt:lpstr>
      <vt:lpstr>XMLAGG</vt:lpstr>
      <vt:lpstr>XMLAGG</vt:lpstr>
      <vt:lpstr>PowerPoint Presentation</vt:lpstr>
      <vt:lpstr>XMLAGG with GROUP BY</vt:lpstr>
      <vt:lpstr>XMLAGG with GROUP BY</vt:lpstr>
      <vt:lpstr>XMLAGG with GROUP BY</vt:lpstr>
      <vt:lpstr>The previous result indented</vt:lpstr>
      <vt:lpstr>XMLCOMMENT</vt:lpstr>
      <vt:lpstr>XMLCOMMENT dynamic content</vt:lpstr>
      <vt:lpstr>The previous result indented</vt:lpstr>
      <vt:lpstr>XMLPI</vt:lpstr>
      <vt:lpstr>XMLPI</vt:lpstr>
      <vt:lpstr>XMLPI</vt:lpstr>
      <vt:lpstr>XMLNAMESPACES</vt:lpstr>
      <vt:lpstr>XMLNAMESPACES DEFAULT</vt:lpstr>
      <vt:lpstr>XMLPARSE</vt:lpstr>
      <vt:lpstr>XMLSERIALIZE</vt:lpstr>
      <vt:lpstr>XMLCAST</vt:lpstr>
      <vt:lpstr>XMLVALIDATE</vt:lpstr>
      <vt:lpstr>XMLQUERY</vt:lpstr>
      <vt:lpstr>XMLQUERY</vt:lpstr>
      <vt:lpstr>XMLQUERY</vt:lpstr>
      <vt:lpstr>XMLTABLE</vt:lpstr>
      <vt:lpstr>XMLTABLE implicit join</vt:lpstr>
      <vt:lpstr>XMLTABLE columns</vt:lpstr>
      <vt:lpstr>XMLTABLE</vt:lpstr>
      <vt:lpstr>XMLTABLE</vt:lpstr>
      <vt:lpstr>XMLTABLE, OUTER JOIN</vt:lpstr>
      <vt:lpstr>XMLTABLE FOR ORDINALITY</vt:lpstr>
      <vt:lpstr>XMLEXISTS</vt:lpstr>
      <vt:lpstr>DBMS Support</vt:lpstr>
      <vt:lpstr>SQL/XML and Java</vt:lpstr>
      <vt:lpstr>SQL/JSON</vt:lpstr>
      <vt:lpstr>What to do next</vt:lpstr>
    </vt:vector>
  </TitlesOfParts>
  <Company>SU/KTH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7 SQL-XML</dc:title>
  <dc:creator>nikos dimitrakas</dc:creator>
  <cp:lastModifiedBy>nikos dimitrakas</cp:lastModifiedBy>
  <cp:revision>443</cp:revision>
  <cp:lastPrinted>2016-03-22T15:44:55Z</cp:lastPrinted>
  <dcterms:created xsi:type="dcterms:W3CDTF">1999-01-06T15:00:23Z</dcterms:created>
  <dcterms:modified xsi:type="dcterms:W3CDTF">2024-03-07T08:17:09Z</dcterms:modified>
</cp:coreProperties>
</file>