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380" r:id="rId3"/>
    <p:sldId id="260" r:id="rId4"/>
    <p:sldId id="401" r:id="rId5"/>
    <p:sldId id="265" r:id="rId6"/>
    <p:sldId id="345" r:id="rId7"/>
    <p:sldId id="346" r:id="rId8"/>
    <p:sldId id="347" r:id="rId9"/>
    <p:sldId id="344" r:id="rId10"/>
    <p:sldId id="266" r:id="rId11"/>
    <p:sldId id="267" r:id="rId12"/>
    <p:sldId id="348" r:id="rId13"/>
    <p:sldId id="352" r:id="rId14"/>
    <p:sldId id="353" r:id="rId15"/>
    <p:sldId id="349" r:id="rId16"/>
    <p:sldId id="354" r:id="rId17"/>
    <p:sldId id="355" r:id="rId18"/>
    <p:sldId id="356" r:id="rId19"/>
    <p:sldId id="357" r:id="rId20"/>
    <p:sldId id="358" r:id="rId21"/>
    <p:sldId id="350" r:id="rId22"/>
    <p:sldId id="359" r:id="rId23"/>
    <p:sldId id="360" r:id="rId24"/>
    <p:sldId id="361" r:id="rId25"/>
    <p:sldId id="362" r:id="rId26"/>
    <p:sldId id="351" r:id="rId27"/>
    <p:sldId id="363" r:id="rId28"/>
    <p:sldId id="268" r:id="rId29"/>
    <p:sldId id="271" r:id="rId30"/>
    <p:sldId id="365" r:id="rId31"/>
    <p:sldId id="269" r:id="rId32"/>
    <p:sldId id="364" r:id="rId33"/>
    <p:sldId id="378" r:id="rId34"/>
    <p:sldId id="270" r:id="rId35"/>
    <p:sldId id="272" r:id="rId36"/>
    <p:sldId id="367" r:id="rId37"/>
    <p:sldId id="370" r:id="rId38"/>
    <p:sldId id="371" r:id="rId39"/>
    <p:sldId id="372" r:id="rId40"/>
    <p:sldId id="366" r:id="rId41"/>
    <p:sldId id="368" r:id="rId42"/>
    <p:sldId id="373" r:id="rId43"/>
    <p:sldId id="369" r:id="rId44"/>
    <p:sldId id="374" r:id="rId45"/>
    <p:sldId id="375" r:id="rId46"/>
    <p:sldId id="402" r:id="rId47"/>
    <p:sldId id="340" r:id="rId48"/>
    <p:sldId id="376" r:id="rId49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99"/>
    <a:srgbClr val="512373"/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88954" autoAdjust="0"/>
  </p:normalViewPr>
  <p:slideViewPr>
    <p:cSldViewPr>
      <p:cViewPr varScale="1">
        <p:scale>
          <a:sx n="101" d="100"/>
          <a:sy n="101" d="100"/>
        </p:scale>
        <p:origin x="1230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755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20382"/>
    </p:cViewPr>
  </p:sorterViewPr>
  <p:notesViewPr>
    <p:cSldViewPr>
      <p:cViewPr varScale="1">
        <p:scale>
          <a:sx n="86" d="100"/>
          <a:sy n="86" d="100"/>
        </p:scale>
        <p:origin x="3720" y="96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F84BBE6-098F-4A63-B9CA-8B0FE76B3CB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F3F97842-921C-4305-BBBE-901A1410A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0014F7F-AF4F-4EA6-8732-6775420E44BA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85850" y="1062038"/>
            <a:ext cx="4949825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0C44DE69-49EF-4AB9-A853-C316A28F4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126980" name="Rectangle 4">
            <a:extLst>
              <a:ext uri="{FF2B5EF4-FFF2-40B4-BE49-F238E27FC236}">
                <a16:creationId xmlns:a16="http://schemas.microsoft.com/office/drawing/2014/main" id="{1817859F-1964-466E-9793-7DC15788C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35013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35013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079A00D6-6FFA-4CF1-834F-2B973ED59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126982" name="Rectangle 6">
            <a:extLst>
              <a:ext uri="{FF2B5EF4-FFF2-40B4-BE49-F238E27FC236}">
                <a16:creationId xmlns:a16="http://schemas.microsoft.com/office/drawing/2014/main" id="{BD6E80EB-8EB6-4703-903F-6A55C552A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41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5B053763-549F-4BCA-8D24-5C8637AA338D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7F84191-8B79-453A-86CF-733A164BBC7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70F3017-B00D-4D21-B3C6-73668747BB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88C3A6C-DA44-4A2B-86E8-030CCDD817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9F13780F-D2D0-4174-AD9B-9A9D742171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3709BB0E-525C-4CA0-8BB1-F6BABA34C5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7B151234-0D76-4902-96E6-3F4F35E74F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80695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752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823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9">
            <a:extLst>
              <a:ext uri="{FF2B5EF4-FFF2-40B4-BE49-F238E27FC236}">
                <a16:creationId xmlns:a16="http://schemas.microsoft.com/office/drawing/2014/main" id="{5497B564-25CA-4ED7-BB3A-A5EB34FFF8F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055EEE2-774C-4326-B9F7-4A983DF693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Box 2">
            <a:extLst>
              <a:ext uri="{FF2B5EF4-FFF2-40B4-BE49-F238E27FC236}">
                <a16:creationId xmlns:a16="http://schemas.microsoft.com/office/drawing/2014/main" id="{01CAD100-98F6-4BD5-980F-DC0109BDDDE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55625"/>
            <a:ext cx="533400" cy="246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5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7DB8EE7C-22A2-4051-AF9B-532B5A65808F}" type="slidenum">
              <a:rPr lang="sv-SE" altLang="en-US" sz="1000" smtClean="0"/>
              <a:pPr>
                <a:defRPr/>
              </a:pPr>
              <a:t>‹#›</a:t>
            </a:fld>
            <a:endParaRPr lang="LID4096" altLang="LID4096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>
            <a:extLst>
              <a:ext uri="{FF2B5EF4-FFF2-40B4-BE49-F238E27FC236}">
                <a16:creationId xmlns:a16="http://schemas.microsoft.com/office/drawing/2014/main" id="{8CD312FA-75AA-4A91-98E7-1E6776A43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Corresponding reading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Product documentation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Compendium with introduction to Microsoft SQL Server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Section 13.3 of the course book</a:t>
            </a:r>
            <a:endParaRPr lang="en-US" altLang="sv-SE" sz="1600" b="0"/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26B770D-3059-48E9-B7F8-17FE8BCE130A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04850" y="549275"/>
            <a:ext cx="8420100" cy="172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SDXML VT2024</a:t>
            </a:r>
            <a:br>
              <a:rPr lang="en-US" altLang="sv-SE"/>
            </a:br>
            <a:r>
              <a:rPr lang="en-US" altLang="sv-SE"/>
              <a:t>Models and languages for </a:t>
            </a:r>
            <a:br>
              <a:rPr lang="en-US" altLang="sv-SE"/>
            </a:br>
            <a:r>
              <a:rPr lang="en-US" altLang="sv-SE"/>
              <a:t>semi-structured data and XML</a:t>
            </a:r>
            <a:br>
              <a:rPr lang="en-US" altLang="sv-SE"/>
            </a:br>
            <a:br>
              <a:rPr lang="en-US" altLang="sv-SE"/>
            </a:br>
            <a:endParaRPr lang="en-US" altLang="sv-SE"/>
          </a:p>
        </p:txBody>
      </p:sp>
      <p:sp>
        <p:nvSpPr>
          <p:cNvPr id="4100" name="Subtitle 2">
            <a:extLst>
              <a:ext uri="{FF2B5EF4-FFF2-40B4-BE49-F238E27FC236}">
                <a16:creationId xmlns:a16="http://schemas.microsoft.com/office/drawing/2014/main" id="{C5508BB5-6D97-4407-BF64-EC71EC9AE022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2413" y="4005263"/>
            <a:ext cx="6934200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nikos dimitrakas</a:t>
            </a:r>
            <a:br>
              <a:rPr lang="en-US" altLang="sv-SE"/>
            </a:br>
            <a:r>
              <a:rPr lang="en-US" altLang="sv-SE"/>
              <a:t>nikos@dsv.su.se</a:t>
            </a:r>
            <a:br>
              <a:rPr lang="en-US" altLang="sv-SE"/>
            </a:br>
            <a:r>
              <a:rPr lang="en-US" altLang="sv-SE"/>
              <a:t>08-161295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DAD78CC-AFFA-493C-820C-54D7941FFEB9}"/>
              </a:ext>
            </a:extLst>
          </p:cNvPr>
          <p:cNvSpPr txBox="1">
            <a:spLocks/>
          </p:cNvSpPr>
          <p:nvPr/>
        </p:nvSpPr>
        <p:spPr bwMode="auto">
          <a:xfrm>
            <a:off x="779463" y="2535238"/>
            <a:ext cx="8420100" cy="1470025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sv-SE" kern="0"/>
              <a:t>Product-specific techniques</a:t>
            </a:r>
          </a:p>
          <a:p>
            <a:pPr>
              <a:defRPr/>
            </a:pPr>
            <a:r>
              <a:rPr lang="en-US" altLang="sv-SE" kern="0"/>
              <a:t>Microsoft SQL Server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C763492D-4A72-4609-96AD-43E751AFB172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2238375" y="142875"/>
            <a:ext cx="7667625" cy="64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sv-SE"/>
              <a:t>Microsoft SQL Server 2022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69076821-DD5A-4CBB-AED8-8E2642FDF451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452438" y="1000125"/>
            <a:ext cx="8958262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sv-SE"/>
              <a:t>Data type</a:t>
            </a:r>
          </a:p>
          <a:p>
            <a:pPr lvl="1"/>
            <a:r>
              <a:rPr lang="en-US" altLang="sv-SE"/>
              <a:t>Support for validation</a:t>
            </a:r>
          </a:p>
          <a:p>
            <a:pPr lvl="1"/>
            <a:r>
              <a:rPr lang="en-US" altLang="sv-SE"/>
              <a:t>According to the SQL standard</a:t>
            </a:r>
          </a:p>
          <a:p>
            <a:r>
              <a:rPr lang="en-US" altLang="sv-SE"/>
              <a:t>FOR XML</a:t>
            </a:r>
          </a:p>
          <a:p>
            <a:r>
              <a:rPr lang="en-US" altLang="sv-SE"/>
              <a:t>OPENXML</a:t>
            </a:r>
          </a:p>
          <a:p>
            <a:r>
              <a:rPr lang="en-US" altLang="sv-SE"/>
              <a:t>XML methods</a:t>
            </a:r>
          </a:p>
          <a:p>
            <a:pPr lvl="1"/>
            <a:r>
              <a:rPr lang="en-US" altLang="sv-SE"/>
              <a:t>query (XQuery)</a:t>
            </a:r>
          </a:p>
          <a:p>
            <a:pPr lvl="1"/>
            <a:r>
              <a:rPr lang="en-US" altLang="sv-SE"/>
              <a:t>value</a:t>
            </a:r>
          </a:p>
          <a:p>
            <a:pPr lvl="1"/>
            <a:r>
              <a:rPr lang="en-US" altLang="sv-SE"/>
              <a:t>exist</a:t>
            </a:r>
          </a:p>
          <a:p>
            <a:pPr lvl="1"/>
            <a:r>
              <a:rPr lang="en-US" altLang="sv-SE"/>
              <a:t>modify (DML)</a:t>
            </a:r>
          </a:p>
          <a:p>
            <a:pPr lvl="1"/>
            <a:r>
              <a:rPr lang="en-US" altLang="sv-SE"/>
              <a:t>nodes</a:t>
            </a:r>
          </a:p>
          <a:p>
            <a:r>
              <a:rPr lang="en-US" altLang="sv-SE"/>
              <a:t>Limited support for XQuery</a:t>
            </a:r>
          </a:p>
          <a:p>
            <a:pPr lvl="1"/>
            <a:r>
              <a:rPr lang="en-US" altLang="sv-SE"/>
              <a:t>only few functions</a:t>
            </a:r>
          </a:p>
          <a:p>
            <a:pPr lvl="1"/>
            <a:r>
              <a:rPr lang="en-US" altLang="sv-SE"/>
              <a:t>not all XPath axes</a:t>
            </a:r>
          </a:p>
          <a:p>
            <a:pPr lvl="1"/>
            <a:r>
              <a:rPr lang="en-US" altLang="sv-SE"/>
              <a:t>partial support for the let clause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0735BC33-66C3-4B77-84A7-D353BF1D420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pic>
        <p:nvPicPr>
          <p:cNvPr id="8195" name="Picture 124">
            <a:extLst>
              <a:ext uri="{FF2B5EF4-FFF2-40B4-BE49-F238E27FC236}">
                <a16:creationId xmlns:a16="http://schemas.microsoft.com/office/drawing/2014/main" id="{B7D2580D-E23C-4085-A957-EE0966031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185863"/>
            <a:ext cx="4583112" cy="217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82054CB-E89E-4FD1-8849-9C45EA0E52FA}"/>
              </a:ext>
            </a:extLst>
          </p:cNvPr>
          <p:cNvGraphicFramePr>
            <a:graphicFrameLocks noGrp="1"/>
          </p:cNvGraphicFramePr>
          <p:nvPr/>
        </p:nvGraphicFramePr>
        <p:xfrm>
          <a:off x="5575300" y="836613"/>
          <a:ext cx="3816350" cy="2735262"/>
        </p:xfrm>
        <a:graphic>
          <a:graphicData uri="http://schemas.openxmlformats.org/drawingml/2006/table">
            <a:tbl>
              <a:tblPr/>
              <a:tblGrid>
                <a:gridCol w="455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33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PERSON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pid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name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yearofbirth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John Higgins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1975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Steven Hendry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Matthew Stevens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Ronnie O´Sullivan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Ken Doherty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1974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 Davis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1960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Paul Hunter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Neil Robertson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0056714-B798-436D-871A-49F334B15A3F}"/>
              </a:ext>
            </a:extLst>
          </p:cNvPr>
          <p:cNvGraphicFramePr>
            <a:graphicFrameLocks noGrp="1"/>
          </p:cNvGraphicFramePr>
          <p:nvPr/>
        </p:nvGraphicFramePr>
        <p:xfrm>
          <a:off x="433388" y="3644900"/>
          <a:ext cx="5600700" cy="2970213"/>
        </p:xfrm>
        <a:graphic>
          <a:graphicData uri="http://schemas.openxmlformats.org/drawingml/2006/table">
            <a:tbl>
              <a:tblPr/>
              <a:tblGrid>
                <a:gridCol w="1769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1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6303">
                <a:tc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CAR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licencenumber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color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brand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model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 err="1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</a:t>
                      </a:r>
                      <a:endParaRPr lang="sv-SE" sz="1600" b="1" i="0" u="none" strike="noStrike" dirty="0">
                        <a:solidFill>
                          <a:srgbClr val="00008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owner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ABC123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1995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CCD457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Forza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DKL998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green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9000C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1998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RSQ199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Micra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1999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WID387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Nova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ROO197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900i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TYD226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PTF357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V70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DAVIS1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2007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27DF0868-5321-49FE-ABE9-CC76054D765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68450" y="0"/>
            <a:ext cx="8337550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E6B14FA-D56F-48E9-AB53-ECB2920E13A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3050" y="576263"/>
          <a:ext cx="9217025" cy="63754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57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766">
                <a:tc>
                  <a:txBody>
                    <a:bodyPr/>
                    <a:lstStyle/>
                    <a:p>
                      <a:r>
                        <a:rPr lang="sv-SE" sz="1600" dirty="0" err="1"/>
                        <a:t>pid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 err="1"/>
                        <a:t>employments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1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="2009-02-28"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startdate="2009-04-15"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332">
                <a:tc>
                  <a:txBody>
                    <a:bodyPr/>
                    <a:lstStyle/>
                    <a:p>
                      <a:r>
                        <a:rPr lang="sv-SE" sz="1600" dirty="0"/>
                        <a:t>2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="2003-06-30"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startdate="2003-08-01"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startdate="2006-11-01"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766">
                <a:tc>
                  <a:txBody>
                    <a:bodyPr/>
                    <a:lstStyle/>
                    <a:p>
                      <a:r>
                        <a:rPr lang="sv-SE" sz="1600" dirty="0"/>
                        <a:t>3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startdate="2003-01-10"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 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4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startdate="2002-03-10"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="2010-05-22"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startdate="2010-08-15"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5118">
                <a:tc>
                  <a:txBody>
                    <a:bodyPr/>
                    <a:lstStyle/>
                    <a:p>
                      <a:r>
                        <a:rPr lang="sv-SE" sz="1600" dirty="0"/>
                        <a:t>5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startdate="2002-02-12"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="2003-05-11"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startdate="2003-05-12"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="2003-12-02"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startdate="2003-12-06"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="2005-02-17"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startdate="2005-02-18"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="2008-05-16"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startdate="2008-06-02"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6671">
                <a:tc>
                  <a:txBody>
                    <a:bodyPr/>
                    <a:lstStyle/>
                    <a:p>
                      <a:r>
                        <a:rPr lang="sv-SE" sz="1600" dirty="0"/>
                        <a:t>6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startdate="2001-01-05"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="2005-12-31"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startdate="2006-01-15"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="2009-01-22"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startdate="2009-02-01"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en-US" sz="1600" dirty="0"/>
                        <a:t>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="2009-02-01" employer="XAB"/&gt;</a:t>
                      </a:r>
                      <a:r>
                        <a:rPr lang="sv-SE" sz="1600" dirty="0"/>
                        <a:t>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7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startdate="2004-01-10"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="2008-09-29"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startdate="2008-10-01"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="2010-11-20"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8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&lt;root&gt;&lt;employment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="2006-02-03" </a:t>
                      </a:r>
                      <a:r>
                        <a:rPr lang="en-US" sz="1600" dirty="0" err="1"/>
                        <a:t>enddate</a:t>
                      </a:r>
                      <a:r>
                        <a:rPr lang="en-US" sz="1600" dirty="0"/>
                        <a:t>="2008-10-30" employer="UPC"/&gt;</a:t>
                      </a:r>
                    </a:p>
                    <a:p>
                      <a:r>
                        <a:rPr lang="en-US" sz="1600" dirty="0"/>
                        <a:t>  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="2008-11-20" employer="ABB"/&gt;&lt;/root&gt;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0108DFB4-2744-409B-AE4C-D581674718A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data type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3BC5C216-8AB7-452F-AE5D-7A8112053CF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668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</a:t>
            </a:r>
          </a:p>
          <a:p>
            <a:pPr lvl="1"/>
            <a:r>
              <a:rPr lang="en-US" altLang="sv-SE"/>
              <a:t>untyped - well-formed XML and XML fragments</a:t>
            </a:r>
          </a:p>
          <a:p>
            <a:pPr lvl="1"/>
            <a:r>
              <a:rPr lang="en-US" altLang="sv-SE"/>
              <a:t>typed - associated to an XML Schema</a:t>
            </a:r>
          </a:p>
          <a:p>
            <a:pPr lvl="1"/>
            <a:r>
              <a:rPr lang="en-US" altLang="sv-SE"/>
              <a:t>No support for DTD</a:t>
            </a:r>
          </a:p>
          <a:p>
            <a:pPr lvl="2"/>
            <a:r>
              <a:rPr lang="en-US" altLang="sv-SE"/>
              <a:t>Supports inline DTD for things like default values</a:t>
            </a:r>
          </a:p>
          <a:p>
            <a:r>
              <a:rPr lang="en-US" altLang="sv-SE"/>
              <a:t>XML SCHEMA COLLECTION</a:t>
            </a:r>
          </a:p>
          <a:p>
            <a:pPr lvl="1"/>
            <a:r>
              <a:rPr lang="en-US" altLang="sv-SE"/>
              <a:t>register and name XML Schema</a:t>
            </a:r>
          </a:p>
          <a:p>
            <a:pPr lvl="1"/>
            <a:r>
              <a:rPr lang="en-US" altLang="sv-SE"/>
              <a:t>used to define typed XML</a:t>
            </a:r>
          </a:p>
          <a:p>
            <a:pPr lvl="1"/>
            <a:r>
              <a:rPr lang="en-US" altLang="sv-SE"/>
              <a:t>CREATE XML SCHEMA COLLECTION name AS 'the full schema'</a:t>
            </a:r>
          </a:p>
          <a:p>
            <a:r>
              <a:rPr lang="en-US" altLang="sv-SE"/>
              <a:t>Methods</a:t>
            </a:r>
          </a:p>
          <a:p>
            <a:pPr lvl="1"/>
            <a:r>
              <a:rPr lang="en-US" altLang="sv-SE"/>
              <a:t>query, value, exist, modify, nodes</a:t>
            </a:r>
          </a:p>
          <a:p>
            <a:r>
              <a:rPr lang="en-US" altLang="sv-SE"/>
              <a:t>Limited support for XPath and XQuery</a:t>
            </a:r>
          </a:p>
          <a:p>
            <a:pPr lvl="1"/>
            <a:r>
              <a:rPr lang="en-US" altLang="sv-SE"/>
              <a:t>Does not support all XPath axes</a:t>
            </a:r>
          </a:p>
          <a:p>
            <a:pPr lvl="1"/>
            <a:r>
              <a:rPr lang="en-US" altLang="sv-SE"/>
              <a:t>Does not support all XPath/XQuery functions</a:t>
            </a:r>
          </a:p>
          <a:p>
            <a:pPr lvl="1"/>
            <a:r>
              <a:rPr lang="en-US" altLang="sv-SE"/>
              <a:t>Does not fully support computed constructors and not in the let clause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A852D2B1-F522-472A-A579-273762AE96B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typed XML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02EAC-945C-4574-BDFD-F3FDF181C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The schema must be an XML SCHEMA COLLECTION</a:t>
            </a:r>
          </a:p>
          <a:p>
            <a:pPr marL="0" indent="0">
              <a:buFontTx/>
              <a:buNone/>
              <a:defRPr/>
            </a:pPr>
            <a:br>
              <a:rPr lang="en-US" sz="1800" dirty="0"/>
            </a:br>
            <a:r>
              <a:rPr lang="en-US" sz="1800" dirty="0"/>
              <a:t>CREATE XML SCHEMA COLLECTION </a:t>
            </a:r>
            <a:r>
              <a:rPr lang="en-US" sz="1800" dirty="0" err="1"/>
              <a:t>employments_xsd</a:t>
            </a:r>
            <a:r>
              <a:rPr lang="en-US" sz="1800" dirty="0"/>
              <a:t> AS </a:t>
            </a:r>
            <a:br>
              <a:rPr lang="en-US" sz="1800" dirty="0"/>
            </a:br>
            <a:r>
              <a:rPr lang="en-US" sz="1800" dirty="0"/>
              <a:t>'&lt;?xml version="1.0"?&gt;</a:t>
            </a:r>
            <a:br>
              <a:rPr lang="en-US" sz="1800" dirty="0"/>
            </a:br>
            <a:r>
              <a:rPr lang="en-US" sz="1800" dirty="0"/>
              <a:t>&lt;</a:t>
            </a:r>
            <a:r>
              <a:rPr lang="en-US" sz="1800" dirty="0" err="1"/>
              <a:t>xsd:schema</a:t>
            </a:r>
            <a:r>
              <a:rPr lang="en-US" sz="1800" dirty="0"/>
              <a:t> </a:t>
            </a:r>
            <a:r>
              <a:rPr lang="en-US" sz="1800" dirty="0" err="1"/>
              <a:t>xmlns:xsd</a:t>
            </a:r>
            <a:r>
              <a:rPr lang="en-US" sz="1800" dirty="0"/>
              <a:t>="http://www.w3.org/2001/XMLSchema"&gt;</a:t>
            </a:r>
            <a:br>
              <a:rPr lang="en-US" sz="1800" dirty="0"/>
            </a:br>
            <a:r>
              <a:rPr lang="en-US" sz="1800" dirty="0"/>
              <a:t>  &lt;</a:t>
            </a:r>
            <a:r>
              <a:rPr lang="en-US" sz="1800" dirty="0" err="1"/>
              <a:t>xsd:element</a:t>
            </a:r>
            <a:r>
              <a:rPr lang="en-US" sz="1800" dirty="0"/>
              <a:t> name="root"&gt;</a:t>
            </a:r>
            <a:br>
              <a:rPr lang="en-US" sz="1800" dirty="0"/>
            </a:br>
            <a:r>
              <a:rPr lang="en-US" sz="1800" dirty="0"/>
              <a:t>    &lt;</a:t>
            </a:r>
            <a:r>
              <a:rPr lang="en-US" sz="1800" dirty="0" err="1"/>
              <a:t>xsd:complexType</a:t>
            </a:r>
            <a:r>
              <a:rPr lang="en-US" sz="1800" dirty="0"/>
              <a:t>&gt;</a:t>
            </a:r>
            <a:br>
              <a:rPr lang="en-US" sz="1800" dirty="0"/>
            </a:br>
            <a:r>
              <a:rPr lang="en-US" sz="1800" dirty="0"/>
              <a:t>      &lt;</a:t>
            </a:r>
            <a:r>
              <a:rPr lang="en-US" sz="1800" dirty="0" err="1"/>
              <a:t>xsd:sequence</a:t>
            </a:r>
            <a:r>
              <a:rPr lang="en-US" sz="1800" dirty="0"/>
              <a:t>&gt;</a:t>
            </a:r>
            <a:br>
              <a:rPr lang="en-US" sz="1800" dirty="0"/>
            </a:br>
            <a:r>
              <a:rPr lang="en-US" sz="1800" dirty="0"/>
              <a:t>        &lt;</a:t>
            </a:r>
            <a:r>
              <a:rPr lang="en-US" sz="1800" dirty="0" err="1"/>
              <a:t>xsd:element</a:t>
            </a:r>
            <a:r>
              <a:rPr lang="en-US" sz="1800" dirty="0"/>
              <a:t> name="employment" type="</a:t>
            </a:r>
            <a:r>
              <a:rPr lang="en-US" sz="1800" dirty="0" err="1"/>
              <a:t>EmploymentType</a:t>
            </a:r>
            <a:r>
              <a:rPr lang="en-US" sz="1800" dirty="0"/>
              <a:t>" </a:t>
            </a:r>
            <a:br>
              <a:rPr lang="en-US" sz="1800" dirty="0"/>
            </a:br>
            <a:r>
              <a:rPr lang="en-US" sz="1800" dirty="0"/>
              <a:t>			minOccurs="0" </a:t>
            </a:r>
            <a:r>
              <a:rPr lang="en-US" sz="1800" dirty="0" err="1"/>
              <a:t>maxOccurs</a:t>
            </a:r>
            <a:r>
              <a:rPr lang="en-US" sz="1800" dirty="0"/>
              <a:t>="unbounded" /&gt;</a:t>
            </a:r>
            <a:br>
              <a:rPr lang="en-US" sz="1800" dirty="0"/>
            </a:br>
            <a:r>
              <a:rPr lang="en-US" sz="1800" dirty="0"/>
              <a:t>      &lt;/</a:t>
            </a:r>
            <a:r>
              <a:rPr lang="en-US" sz="1800" dirty="0" err="1"/>
              <a:t>xsd:sequence</a:t>
            </a:r>
            <a:r>
              <a:rPr lang="en-US" sz="1800" dirty="0"/>
              <a:t>&gt;</a:t>
            </a:r>
            <a:br>
              <a:rPr lang="en-US" sz="1800" dirty="0"/>
            </a:br>
            <a:r>
              <a:rPr lang="en-US" sz="1800" dirty="0"/>
              <a:t>    &lt;/</a:t>
            </a:r>
            <a:r>
              <a:rPr lang="en-US" sz="1800" dirty="0" err="1"/>
              <a:t>xsd:complexType</a:t>
            </a:r>
            <a:r>
              <a:rPr lang="en-US" sz="1800" dirty="0"/>
              <a:t>&gt;</a:t>
            </a:r>
            <a:br>
              <a:rPr lang="en-US" sz="1800" dirty="0"/>
            </a:br>
            <a:r>
              <a:rPr lang="en-US" sz="1800" dirty="0"/>
              <a:t>  &lt;/</a:t>
            </a:r>
            <a:r>
              <a:rPr lang="en-US" sz="1800" dirty="0" err="1"/>
              <a:t>xsd:element</a:t>
            </a:r>
            <a:r>
              <a:rPr lang="en-US" sz="1800" dirty="0"/>
              <a:t>&gt;</a:t>
            </a:r>
            <a:br>
              <a:rPr lang="en-US" sz="1800" dirty="0"/>
            </a:br>
            <a:r>
              <a:rPr lang="en-US" sz="1800" dirty="0"/>
              <a:t>  &lt;</a:t>
            </a:r>
            <a:r>
              <a:rPr lang="en-US" sz="1800" dirty="0" err="1"/>
              <a:t>xsd:complexType</a:t>
            </a:r>
            <a:r>
              <a:rPr lang="en-US" sz="1800" dirty="0"/>
              <a:t> name="</a:t>
            </a:r>
            <a:r>
              <a:rPr lang="en-US" sz="1800" dirty="0" err="1"/>
              <a:t>EmploymentType</a:t>
            </a:r>
            <a:r>
              <a:rPr lang="en-US" sz="1800" dirty="0"/>
              <a:t>"&gt;</a:t>
            </a:r>
            <a:br>
              <a:rPr lang="en-US" sz="1800" dirty="0"/>
            </a:br>
            <a:r>
              <a:rPr lang="en-US" sz="1800" dirty="0"/>
              <a:t>    &lt;</a:t>
            </a:r>
            <a:r>
              <a:rPr lang="en-US" sz="1800" dirty="0" err="1"/>
              <a:t>xsd:attribute</a:t>
            </a:r>
            <a:r>
              <a:rPr lang="en-US" sz="1800" dirty="0"/>
              <a:t> name="</a:t>
            </a:r>
            <a:r>
              <a:rPr lang="en-US" sz="1800" dirty="0" err="1"/>
              <a:t>startdate</a:t>
            </a:r>
            <a:r>
              <a:rPr lang="en-US" sz="1800" dirty="0"/>
              <a:t>" type="</a:t>
            </a:r>
            <a:r>
              <a:rPr lang="en-US" sz="1800" dirty="0" err="1"/>
              <a:t>xsd:date</a:t>
            </a:r>
            <a:r>
              <a:rPr lang="en-US" sz="1800" dirty="0"/>
              <a:t>" use="required" /&gt;</a:t>
            </a:r>
            <a:br>
              <a:rPr lang="en-US" sz="1800" dirty="0"/>
            </a:br>
            <a:r>
              <a:rPr lang="en-US" sz="1800" dirty="0"/>
              <a:t>    &lt;</a:t>
            </a:r>
            <a:r>
              <a:rPr lang="en-US" sz="1800" dirty="0" err="1"/>
              <a:t>xsd:attribute</a:t>
            </a:r>
            <a:r>
              <a:rPr lang="en-US" sz="1800" dirty="0"/>
              <a:t> name="</a:t>
            </a:r>
            <a:r>
              <a:rPr lang="en-US" sz="1800" dirty="0" err="1"/>
              <a:t>enddate</a:t>
            </a:r>
            <a:r>
              <a:rPr lang="en-US" sz="1800" dirty="0"/>
              <a:t>" type="</a:t>
            </a:r>
            <a:r>
              <a:rPr lang="en-US" sz="1800" dirty="0" err="1"/>
              <a:t>xsd:date</a:t>
            </a:r>
            <a:r>
              <a:rPr lang="en-US" sz="1800" dirty="0"/>
              <a:t>" use="optional" /&gt;</a:t>
            </a:r>
            <a:br>
              <a:rPr lang="en-US" sz="1800" dirty="0"/>
            </a:br>
            <a:r>
              <a:rPr lang="en-US" sz="1800" dirty="0"/>
              <a:t>    &lt;</a:t>
            </a:r>
            <a:r>
              <a:rPr lang="en-US" sz="1800" dirty="0" err="1"/>
              <a:t>xsd:attribute</a:t>
            </a:r>
            <a:r>
              <a:rPr lang="en-US" sz="1800" dirty="0"/>
              <a:t> name="employer" type="</a:t>
            </a:r>
            <a:r>
              <a:rPr lang="en-US" sz="1800" dirty="0" err="1"/>
              <a:t>xsd:string</a:t>
            </a:r>
            <a:r>
              <a:rPr lang="en-US" sz="1800" dirty="0"/>
              <a:t>" use="required" /&gt;</a:t>
            </a:r>
            <a:br>
              <a:rPr lang="en-US" sz="1800" dirty="0"/>
            </a:br>
            <a:r>
              <a:rPr lang="en-US" sz="1800" dirty="0"/>
              <a:t>  &lt;/</a:t>
            </a:r>
            <a:r>
              <a:rPr lang="en-US" sz="1800" dirty="0" err="1"/>
              <a:t>xsd:complexType</a:t>
            </a:r>
            <a:r>
              <a:rPr lang="en-US" sz="1800" dirty="0"/>
              <a:t>&gt;</a:t>
            </a:r>
            <a:br>
              <a:rPr lang="en-US" sz="1800" dirty="0"/>
            </a:br>
            <a:r>
              <a:rPr lang="en-US" sz="1800" dirty="0"/>
              <a:t>&lt;/</a:t>
            </a:r>
            <a:r>
              <a:rPr lang="en-US" sz="1800" dirty="0" err="1"/>
              <a:t>xsd:schema</a:t>
            </a:r>
            <a:r>
              <a:rPr lang="en-US" sz="1800" dirty="0"/>
              <a:t>&gt;'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CCD0B534-7E64-42EE-816B-CB32DD21893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typed XML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87826-545F-412E-8484-FA375C9EF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The schema must be an XML SCHEMA COLLECTION</a:t>
            </a:r>
          </a:p>
          <a:p>
            <a:pPr lvl="1">
              <a:defRPr/>
            </a:pPr>
            <a:r>
              <a:rPr lang="en-US" dirty="0"/>
              <a:t>default namespaces</a:t>
            </a:r>
            <a:br>
              <a:rPr lang="en-US" dirty="0"/>
            </a:b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sz="1800" dirty="0"/>
              <a:t>CREATE XML SCHEMA COLLECTION </a:t>
            </a:r>
            <a:r>
              <a:rPr lang="en-US" sz="1800" dirty="0" err="1"/>
              <a:t>employments_xsd</a:t>
            </a:r>
            <a:r>
              <a:rPr lang="en-US" sz="1800" dirty="0"/>
              <a:t> AS </a:t>
            </a:r>
            <a:br>
              <a:rPr lang="en-US" sz="1800" dirty="0"/>
            </a:br>
            <a:r>
              <a:rPr lang="en-US" sz="1800" dirty="0"/>
              <a:t>'&lt;?xml version="1.0"?&gt;</a:t>
            </a:r>
            <a:br>
              <a:rPr lang="en-US" sz="1800" dirty="0"/>
            </a:br>
            <a:r>
              <a:rPr lang="en-US" sz="1800" dirty="0"/>
              <a:t>&lt;schema </a:t>
            </a:r>
            <a:r>
              <a:rPr lang="en-US" sz="1800" dirty="0" err="1"/>
              <a:t>xmlns</a:t>
            </a:r>
            <a:r>
              <a:rPr lang="en-US" sz="1800" dirty="0"/>
              <a:t>="http://www.w3.org/2001/XMLSchema" </a:t>
            </a:r>
            <a:br>
              <a:rPr lang="en-US" sz="1800" dirty="0"/>
            </a:br>
            <a:r>
              <a:rPr lang="en-US" sz="1800" dirty="0"/>
              <a:t>		</a:t>
            </a:r>
            <a:r>
              <a:rPr lang="en-US" sz="1800" dirty="0" err="1"/>
              <a:t>xmlns:ns</a:t>
            </a:r>
            <a:r>
              <a:rPr lang="en-US" sz="1800" dirty="0"/>
              <a:t>="http://ns" </a:t>
            </a:r>
            <a:r>
              <a:rPr lang="en-US" sz="1800" dirty="0" err="1"/>
              <a:t>targetNamespace</a:t>
            </a:r>
            <a:r>
              <a:rPr lang="en-US" sz="1800" dirty="0"/>
              <a:t>="http://ns"&gt;</a:t>
            </a:r>
            <a:br>
              <a:rPr lang="en-US" sz="1800" dirty="0"/>
            </a:br>
            <a:r>
              <a:rPr lang="en-US" sz="1800" dirty="0"/>
              <a:t>  &lt;element name="root"&gt;</a:t>
            </a:r>
            <a:br>
              <a:rPr lang="en-US" sz="1800" dirty="0"/>
            </a:br>
            <a:r>
              <a:rPr lang="en-US" sz="1800" dirty="0"/>
              <a:t>    &lt;</a:t>
            </a:r>
            <a:r>
              <a:rPr lang="en-US" sz="1800" dirty="0" err="1"/>
              <a:t>complexType</a:t>
            </a:r>
            <a:r>
              <a:rPr lang="en-US" sz="1800" dirty="0"/>
              <a:t>&gt;</a:t>
            </a:r>
            <a:br>
              <a:rPr lang="en-US" sz="1800" dirty="0"/>
            </a:br>
            <a:r>
              <a:rPr lang="en-US" sz="1800" dirty="0"/>
              <a:t>      &lt;sequence&gt;</a:t>
            </a:r>
            <a:br>
              <a:rPr lang="en-US" sz="1800" dirty="0"/>
            </a:br>
            <a:r>
              <a:rPr lang="en-US" sz="1800" dirty="0"/>
              <a:t>        &lt;element name="employment" type="</a:t>
            </a:r>
            <a:r>
              <a:rPr lang="en-US" sz="1800" dirty="0" err="1"/>
              <a:t>ns:EmploymentType</a:t>
            </a:r>
            <a:r>
              <a:rPr lang="en-US" sz="1800" dirty="0"/>
              <a:t>" </a:t>
            </a:r>
            <a:br>
              <a:rPr lang="en-US" sz="1800" dirty="0"/>
            </a:br>
            <a:r>
              <a:rPr lang="en-US" sz="1800" dirty="0"/>
              <a:t>			minOccurs="0" </a:t>
            </a:r>
            <a:r>
              <a:rPr lang="en-US" sz="1800" dirty="0" err="1"/>
              <a:t>maxOccurs</a:t>
            </a:r>
            <a:r>
              <a:rPr lang="en-US" sz="1800" dirty="0"/>
              <a:t>="unbounded" /&gt;</a:t>
            </a:r>
            <a:br>
              <a:rPr lang="en-US" sz="1800" dirty="0"/>
            </a:br>
            <a:r>
              <a:rPr lang="en-US" sz="1800" dirty="0"/>
              <a:t>      &lt;/sequence&gt;</a:t>
            </a:r>
            <a:br>
              <a:rPr lang="en-US" sz="1800" dirty="0"/>
            </a:br>
            <a:r>
              <a:rPr lang="en-US" sz="1800" dirty="0"/>
              <a:t>    &lt;/</a:t>
            </a:r>
            <a:r>
              <a:rPr lang="en-US" sz="1800" dirty="0" err="1"/>
              <a:t>complexType</a:t>
            </a:r>
            <a:r>
              <a:rPr lang="en-US" sz="1800" dirty="0"/>
              <a:t>&gt;</a:t>
            </a:r>
            <a:br>
              <a:rPr lang="en-US" sz="1800" dirty="0"/>
            </a:br>
            <a:r>
              <a:rPr lang="en-US" sz="1800" dirty="0"/>
              <a:t>  &lt;/element&gt;</a:t>
            </a:r>
            <a:br>
              <a:rPr lang="en-US" sz="1800" dirty="0"/>
            </a:br>
            <a:r>
              <a:rPr lang="en-US" sz="1800" dirty="0"/>
              <a:t>  &lt;</a:t>
            </a:r>
            <a:r>
              <a:rPr lang="en-US" sz="1800" dirty="0" err="1"/>
              <a:t>complexType</a:t>
            </a:r>
            <a:r>
              <a:rPr lang="en-US" sz="1800" dirty="0"/>
              <a:t> name="</a:t>
            </a:r>
            <a:r>
              <a:rPr lang="en-US" sz="1800" dirty="0" err="1"/>
              <a:t>EmploymentType</a:t>
            </a:r>
            <a:r>
              <a:rPr lang="en-US" sz="1800" dirty="0"/>
              <a:t>"&gt;</a:t>
            </a:r>
            <a:br>
              <a:rPr lang="en-US" sz="1800" dirty="0"/>
            </a:br>
            <a:r>
              <a:rPr lang="en-US" sz="1800" dirty="0"/>
              <a:t>    &lt;attribute name="</a:t>
            </a:r>
            <a:r>
              <a:rPr lang="en-US" sz="1800" dirty="0" err="1"/>
              <a:t>startdate</a:t>
            </a:r>
            <a:r>
              <a:rPr lang="en-US" sz="1800" dirty="0"/>
              <a:t>" type="date" use="required" /&gt;</a:t>
            </a:r>
            <a:br>
              <a:rPr lang="en-US" sz="1800" dirty="0"/>
            </a:br>
            <a:r>
              <a:rPr lang="en-US" sz="1800" dirty="0"/>
              <a:t>    &lt;attribute name="</a:t>
            </a:r>
            <a:r>
              <a:rPr lang="en-US" sz="1800" dirty="0" err="1"/>
              <a:t>enddate</a:t>
            </a:r>
            <a:r>
              <a:rPr lang="en-US" sz="1800" dirty="0"/>
              <a:t>" type="date" use="optional" /&gt;</a:t>
            </a:r>
            <a:br>
              <a:rPr lang="en-US" sz="1800" dirty="0"/>
            </a:br>
            <a:r>
              <a:rPr lang="en-US" sz="1800" dirty="0"/>
              <a:t>    &lt;attribute name="employer" type="string" use="required" /&gt;</a:t>
            </a:r>
            <a:br>
              <a:rPr lang="en-US" sz="1800" dirty="0"/>
            </a:br>
            <a:r>
              <a:rPr lang="en-US" sz="1800" dirty="0"/>
              <a:t>  &lt;/</a:t>
            </a:r>
            <a:r>
              <a:rPr lang="en-US" sz="1800" dirty="0" err="1"/>
              <a:t>complexType</a:t>
            </a:r>
            <a:r>
              <a:rPr lang="en-US" sz="1800" dirty="0"/>
              <a:t>&gt;</a:t>
            </a:r>
            <a:br>
              <a:rPr lang="en-US" sz="1800" dirty="0"/>
            </a:br>
            <a:r>
              <a:rPr lang="en-US" sz="1800" dirty="0"/>
              <a:t>&lt;/schema&gt;'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AD957F0-4D20-4029-8D3F-5471CF04F31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typed XML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46743-A000-4A76-9825-53BB4B96A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A column can be created as typed XML based on an existing XML SCHEMA COLLECTION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CREATE TABLE Person (</a:t>
            </a:r>
            <a:br>
              <a:rPr lang="en-US" dirty="0"/>
            </a:br>
            <a:r>
              <a:rPr lang="en-US" dirty="0" err="1"/>
              <a:t>pid</a:t>
            </a:r>
            <a:r>
              <a:rPr lang="en-US" dirty="0"/>
              <a:t> INTEGER NOT NULL IDENTITY (1,1) PRIMARY KEY, </a:t>
            </a:r>
            <a:br>
              <a:rPr lang="en-US" dirty="0"/>
            </a:br>
            <a:r>
              <a:rPr lang="en-US" dirty="0"/>
              <a:t>name VARCHAR (30) NOT NULL, </a:t>
            </a:r>
            <a:br>
              <a:rPr lang="en-US" dirty="0"/>
            </a:br>
            <a:r>
              <a:rPr lang="en-US" dirty="0" err="1"/>
              <a:t>yearofbirth</a:t>
            </a:r>
            <a:r>
              <a:rPr lang="en-US" dirty="0"/>
              <a:t> INTEGER NOT NULL, </a:t>
            </a:r>
            <a:br>
              <a:rPr lang="en-US" dirty="0"/>
            </a:br>
            <a:r>
              <a:rPr lang="en-US" dirty="0"/>
              <a:t>employments XML(</a:t>
            </a:r>
            <a:r>
              <a:rPr lang="en-US" dirty="0" err="1"/>
              <a:t>employments_xsd</a:t>
            </a:r>
            <a:r>
              <a:rPr lang="en-US" dirty="0"/>
              <a:t>));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The content on the column is validated on INSERT and on UPDATE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0B8AD1BE-2D1B-408D-915B-74C671D92E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&amp; SQL/XML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7738C470-6B43-46E3-A127-0F1796CF92B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No support for the publishing functions</a:t>
            </a:r>
          </a:p>
          <a:p>
            <a:pPr lvl="1"/>
            <a:r>
              <a:rPr lang="en-US" altLang="sv-SE"/>
              <a:t>FOR XML clause in the SELECT statement instead</a:t>
            </a:r>
          </a:p>
          <a:p>
            <a:r>
              <a:rPr lang="en-US" altLang="sv-SE"/>
              <a:t>No support for XMLQUERY, XMLTABLE, XMLEXISTS</a:t>
            </a:r>
          </a:p>
          <a:p>
            <a:pPr lvl="1"/>
            <a:r>
              <a:rPr lang="en-US" altLang="sv-SE"/>
              <a:t>XML methods instead (partially aslo OPENXML)</a:t>
            </a:r>
          </a:p>
          <a:p>
            <a:r>
              <a:rPr lang="en-US" altLang="sv-SE"/>
              <a:t>No support for XMLVALIDATE</a:t>
            </a:r>
          </a:p>
          <a:p>
            <a:pPr lvl="1"/>
            <a:r>
              <a:rPr lang="en-US" altLang="sv-SE"/>
              <a:t>validation is automatic for typed XML</a:t>
            </a:r>
          </a:p>
          <a:p>
            <a:r>
              <a:rPr lang="en-US" altLang="sv-SE"/>
              <a:t>No support for XMLCAST</a:t>
            </a:r>
          </a:p>
          <a:p>
            <a:pPr lvl="1"/>
            <a:r>
              <a:rPr lang="en-US" altLang="sv-SE"/>
              <a:t>The general function CAST is enough (and CONVERT)</a:t>
            </a:r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2C746A87-463F-40B7-89F4-E6592619916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OPENXML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08468B1B-FEF7-4C86-816B-EDF038AEAF0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Converts XML data to relational data</a:t>
            </a:r>
          </a:p>
          <a:p>
            <a:r>
              <a:rPr lang="en-US" altLang="sv-SE"/>
              <a:t>Requires the use of procedures</a:t>
            </a:r>
          </a:p>
          <a:p>
            <a:r>
              <a:rPr lang="en-US" altLang="sv-SE"/>
              <a:t>Can generate one row per node</a:t>
            </a:r>
          </a:p>
          <a:p>
            <a:pPr lvl="1"/>
            <a:r>
              <a:rPr lang="en-US" altLang="sv-SE"/>
              <a:t>Default, the result is a so called "edge table"</a:t>
            </a:r>
          </a:p>
          <a:p>
            <a:r>
              <a:rPr lang="en-US" altLang="sv-SE"/>
              <a:t>Can generate one column per specified expression</a:t>
            </a:r>
          </a:p>
          <a:p>
            <a:pPr lvl="1"/>
            <a:r>
              <a:rPr lang="en-US" altLang="sv-SE"/>
              <a:t>With the keyword WITH</a:t>
            </a:r>
          </a:p>
          <a:p>
            <a:r>
              <a:rPr lang="en-US" altLang="sv-SE"/>
              <a:t>Suitable for batch shredding of XML files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8B40E987-06FD-4531-8884-947088EE41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F59E7BB0-07C1-4CDF-A26F-F4B9D72BD5A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090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Extra clause in SELECT statements</a:t>
            </a:r>
          </a:p>
          <a:p>
            <a:r>
              <a:rPr lang="en-US" altLang="sv-SE"/>
              <a:t>Converts the result to XML according to different modes</a:t>
            </a:r>
          </a:p>
          <a:p>
            <a:pPr lvl="1"/>
            <a:r>
              <a:rPr lang="en-US" altLang="sv-SE"/>
              <a:t>RAW</a:t>
            </a:r>
          </a:p>
          <a:p>
            <a:pPr lvl="1"/>
            <a:r>
              <a:rPr lang="en-US" altLang="sv-SE"/>
              <a:t>AUTO</a:t>
            </a:r>
          </a:p>
          <a:p>
            <a:pPr lvl="1"/>
            <a:r>
              <a:rPr lang="en-US" altLang="sv-SE"/>
              <a:t>EXPLICIT (should be avoided)</a:t>
            </a:r>
          </a:p>
          <a:p>
            <a:pPr lvl="1"/>
            <a:r>
              <a:rPr lang="en-US" altLang="sv-SE"/>
              <a:t>PATH</a:t>
            </a:r>
          </a:p>
          <a:p>
            <a:r>
              <a:rPr lang="en-US" altLang="sv-SE"/>
              <a:t>The result is always an XML value</a:t>
            </a:r>
          </a:p>
          <a:p>
            <a:pPr lvl="1"/>
            <a:r>
              <a:rPr lang="en-US" altLang="sv-SE"/>
              <a:t>Either a fragment or well-formed XML with the keyword ROOT</a:t>
            </a:r>
          </a:p>
          <a:p>
            <a:pPr lvl="1"/>
            <a:r>
              <a:rPr lang="en-US" altLang="sv-SE"/>
              <a:t>Either serialized or of the XML data type with the keyword TYPE</a:t>
            </a:r>
          </a:p>
          <a:p>
            <a:endParaRPr lang="en-US" altLang="sv-S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73530E4C-56CD-4399-A82C-66956450119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RAW</a:t>
            </a:r>
          </a:p>
        </p:txBody>
      </p:sp>
      <p:sp>
        <p:nvSpPr>
          <p:cNvPr id="89091" name="Content Placeholder 2">
            <a:extLst>
              <a:ext uri="{FF2B5EF4-FFF2-40B4-BE49-F238E27FC236}">
                <a16:creationId xmlns:a16="http://schemas.microsoft.com/office/drawing/2014/main" id="{D549DF3E-ABBB-4E86-93E1-296E48B92C1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Every row becomes one element</a:t>
            </a:r>
          </a:p>
          <a:p>
            <a:pPr lvl="1">
              <a:defRPr/>
            </a:pPr>
            <a:r>
              <a:rPr lang="en-US" dirty="0"/>
              <a:t>default element name: "row"</a:t>
            </a:r>
          </a:p>
          <a:p>
            <a:pPr lvl="1">
              <a:defRPr/>
            </a:pPr>
            <a:r>
              <a:rPr lang="en-US" dirty="0"/>
              <a:t>every column become one attribute</a:t>
            </a:r>
          </a:p>
          <a:p>
            <a:pPr marL="0" indent="0">
              <a:buFontTx/>
              <a:buNone/>
              <a:defRPr/>
            </a:pPr>
            <a:br>
              <a:rPr lang="en-US" dirty="0"/>
            </a:br>
            <a:r>
              <a:rPr lang="en-US" dirty="0"/>
              <a:t>SELECT </a:t>
            </a:r>
            <a:r>
              <a:rPr lang="en-US" dirty="0" err="1"/>
              <a:t>pid</a:t>
            </a:r>
            <a:r>
              <a:rPr lang="en-US" dirty="0"/>
              <a:t>, name, </a:t>
            </a:r>
            <a:r>
              <a:rPr lang="en-US" dirty="0" err="1"/>
              <a:t>yearofbirth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FROM Person</a:t>
            </a:r>
            <a:br>
              <a:rPr lang="en-US" dirty="0"/>
            </a:br>
            <a:r>
              <a:rPr lang="en-US" dirty="0"/>
              <a:t>WHERE </a:t>
            </a:r>
            <a:r>
              <a:rPr lang="en-US" dirty="0" err="1"/>
              <a:t>pid</a:t>
            </a:r>
            <a:r>
              <a:rPr lang="en-US" dirty="0"/>
              <a:t> &lt; 4 </a:t>
            </a:r>
            <a:br>
              <a:rPr lang="en-US" dirty="0"/>
            </a:br>
            <a:r>
              <a:rPr lang="en-US" dirty="0"/>
              <a:t>FOR XML RAW</a:t>
            </a:r>
          </a:p>
          <a:p>
            <a:pPr marL="0" indent="0">
              <a:buFontTx/>
              <a:buNone/>
              <a:defRPr/>
            </a:pPr>
            <a:br>
              <a:rPr lang="en-US" dirty="0"/>
            </a:br>
            <a:r>
              <a:rPr lang="en-US" sz="2000" dirty="0"/>
              <a:t>&lt;row </a:t>
            </a:r>
            <a:r>
              <a:rPr lang="en-US" sz="2000" dirty="0" err="1"/>
              <a:t>pid</a:t>
            </a:r>
            <a:r>
              <a:rPr lang="en-US" sz="2000" dirty="0"/>
              <a:t>="1" name="John Higgins" </a:t>
            </a:r>
            <a:r>
              <a:rPr lang="en-US" sz="2000" dirty="0" err="1"/>
              <a:t>yearofbirth</a:t>
            </a:r>
            <a:r>
              <a:rPr lang="en-US" sz="2000" dirty="0"/>
              <a:t>="1975" /&gt;</a:t>
            </a:r>
            <a:br>
              <a:rPr lang="en-US" sz="2000" dirty="0"/>
            </a:br>
            <a:r>
              <a:rPr lang="en-US" sz="2000" dirty="0"/>
              <a:t>&lt;row </a:t>
            </a:r>
            <a:r>
              <a:rPr lang="en-US" sz="2000" dirty="0" err="1"/>
              <a:t>pid</a:t>
            </a:r>
            <a:r>
              <a:rPr lang="en-US" sz="2000" dirty="0"/>
              <a:t>="2" name="Stephen Hendry" </a:t>
            </a:r>
            <a:r>
              <a:rPr lang="en-US" sz="2000" dirty="0" err="1"/>
              <a:t>yearofbirth</a:t>
            </a:r>
            <a:r>
              <a:rPr lang="en-US" sz="2000" dirty="0"/>
              <a:t>="1973" /&gt;</a:t>
            </a:r>
            <a:br>
              <a:rPr lang="en-US" sz="2000" dirty="0"/>
            </a:br>
            <a:r>
              <a:rPr lang="en-US" sz="2000" dirty="0"/>
              <a:t>&lt;row </a:t>
            </a:r>
            <a:r>
              <a:rPr lang="en-US" sz="2000" dirty="0" err="1"/>
              <a:t>pid</a:t>
            </a:r>
            <a:r>
              <a:rPr lang="en-US" sz="2000" dirty="0"/>
              <a:t>="3" name="Matthew Stevens" </a:t>
            </a:r>
            <a:r>
              <a:rPr lang="en-US" sz="2000" dirty="0" err="1"/>
              <a:t>yearofbirth</a:t>
            </a:r>
            <a:r>
              <a:rPr lang="en-US" sz="2000" dirty="0"/>
              <a:t>="1982" /&gt;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DB9D992F-722A-4D83-B9D3-F61432E63B6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RAW</a:t>
            </a:r>
          </a:p>
        </p:txBody>
      </p:sp>
      <p:sp>
        <p:nvSpPr>
          <p:cNvPr id="89091" name="Content Placeholder 2">
            <a:extLst>
              <a:ext uri="{FF2B5EF4-FFF2-40B4-BE49-F238E27FC236}">
                <a16:creationId xmlns:a16="http://schemas.microsoft.com/office/drawing/2014/main" id="{6D51D7E4-5172-4A46-87FC-0C11BF0E737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7150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ROOT specifies that a root element should be created</a:t>
            </a:r>
          </a:p>
          <a:p>
            <a:pPr lvl="1">
              <a:defRPr/>
            </a:pPr>
            <a:r>
              <a:rPr lang="en-US" dirty="0"/>
              <a:t>default element name: "root"</a:t>
            </a:r>
          </a:p>
          <a:p>
            <a:pPr>
              <a:defRPr/>
            </a:pPr>
            <a:r>
              <a:rPr lang="en-US" dirty="0"/>
              <a:t>The element name can be specified</a:t>
            </a:r>
          </a:p>
          <a:p>
            <a:pPr lvl="1">
              <a:defRPr/>
            </a:pPr>
            <a:r>
              <a:rPr lang="en-US" dirty="0"/>
              <a:t>root element name after ROOT</a:t>
            </a:r>
          </a:p>
          <a:p>
            <a:pPr lvl="1">
              <a:defRPr/>
            </a:pPr>
            <a:r>
              <a:rPr lang="en-US" dirty="0"/>
              <a:t>row element name after RAW</a:t>
            </a:r>
          </a:p>
          <a:p>
            <a:pPr marL="0" indent="0">
              <a:buFontTx/>
              <a:buNone/>
              <a:defRPr/>
            </a:pPr>
            <a:br>
              <a:rPr lang="en-US" dirty="0"/>
            </a:br>
            <a:r>
              <a:rPr lang="en-US" dirty="0"/>
              <a:t>SELECT </a:t>
            </a:r>
            <a:r>
              <a:rPr lang="en-US" dirty="0" err="1"/>
              <a:t>pid</a:t>
            </a:r>
            <a:r>
              <a:rPr lang="en-US" dirty="0"/>
              <a:t>, name, </a:t>
            </a:r>
            <a:r>
              <a:rPr lang="en-US" dirty="0" err="1"/>
              <a:t>yearofbirth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FROM Person</a:t>
            </a:r>
            <a:br>
              <a:rPr lang="en-US" dirty="0"/>
            </a:br>
            <a:r>
              <a:rPr lang="en-US" dirty="0"/>
              <a:t>WHERE </a:t>
            </a:r>
            <a:r>
              <a:rPr lang="en-US" dirty="0" err="1"/>
              <a:t>pid</a:t>
            </a:r>
            <a:r>
              <a:rPr lang="en-US" dirty="0"/>
              <a:t> &lt; 4 </a:t>
            </a:r>
            <a:br>
              <a:rPr lang="en-US" dirty="0"/>
            </a:br>
            <a:r>
              <a:rPr lang="en-US" dirty="0"/>
              <a:t>FOR XML RAW ('Person'), ROOT ('People')</a:t>
            </a:r>
          </a:p>
          <a:p>
            <a:pPr marL="0" indent="0">
              <a:buFontTx/>
              <a:buNone/>
              <a:defRPr/>
            </a:pPr>
            <a:br>
              <a:rPr lang="en-US" dirty="0"/>
            </a:br>
            <a:r>
              <a:rPr lang="en-US" sz="2000" dirty="0"/>
              <a:t>&lt;People&gt;</a:t>
            </a:r>
            <a:br>
              <a:rPr lang="en-US" sz="2000" dirty="0"/>
            </a:br>
            <a:r>
              <a:rPr lang="en-US" sz="2000" dirty="0"/>
              <a:t>  &lt;Person </a:t>
            </a:r>
            <a:r>
              <a:rPr lang="en-US" sz="2000" dirty="0" err="1"/>
              <a:t>pid</a:t>
            </a:r>
            <a:r>
              <a:rPr lang="en-US" sz="2000" dirty="0"/>
              <a:t>="1" name="John Higgins" </a:t>
            </a:r>
            <a:r>
              <a:rPr lang="en-US" sz="2000" dirty="0" err="1"/>
              <a:t>yearofbirth</a:t>
            </a:r>
            <a:r>
              <a:rPr lang="en-US" sz="2000" dirty="0"/>
              <a:t>="1975" /&gt;</a:t>
            </a:r>
            <a:br>
              <a:rPr lang="en-US" sz="2000" dirty="0"/>
            </a:br>
            <a:r>
              <a:rPr lang="en-US" sz="2000" dirty="0"/>
              <a:t>  &lt;Person </a:t>
            </a:r>
            <a:r>
              <a:rPr lang="en-US" sz="2000" dirty="0" err="1"/>
              <a:t>pid</a:t>
            </a:r>
            <a:r>
              <a:rPr lang="en-US" sz="2000" dirty="0"/>
              <a:t>="2" name="Stephen Hendry" </a:t>
            </a:r>
            <a:r>
              <a:rPr lang="en-US" sz="2000" dirty="0" err="1"/>
              <a:t>yearofbirth</a:t>
            </a:r>
            <a:r>
              <a:rPr lang="en-US" sz="2000" dirty="0"/>
              <a:t>="1973" /&gt;</a:t>
            </a:r>
            <a:br>
              <a:rPr lang="en-US" sz="2000" dirty="0"/>
            </a:br>
            <a:r>
              <a:rPr lang="en-US" sz="2000" dirty="0"/>
              <a:t>  &lt;Person </a:t>
            </a:r>
            <a:r>
              <a:rPr lang="en-US" sz="2000" dirty="0" err="1"/>
              <a:t>pid</a:t>
            </a:r>
            <a:r>
              <a:rPr lang="en-US" sz="2000" dirty="0"/>
              <a:t>="3" name="Matthew Stevens" </a:t>
            </a:r>
            <a:r>
              <a:rPr lang="en-US" sz="2000" dirty="0" err="1"/>
              <a:t>yearofbirth</a:t>
            </a:r>
            <a:r>
              <a:rPr lang="en-US" sz="2000" dirty="0"/>
              <a:t>="1982" /&gt;</a:t>
            </a:r>
            <a:br>
              <a:rPr lang="en-US" sz="2000" dirty="0"/>
            </a:br>
            <a:r>
              <a:rPr lang="en-US" sz="2000" dirty="0"/>
              <a:t>&lt;/People&gt;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70C5F0BB-B517-4051-8896-A1CAC448E5B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RAW</a:t>
            </a:r>
          </a:p>
        </p:txBody>
      </p:sp>
      <p:sp>
        <p:nvSpPr>
          <p:cNvPr id="89091" name="Content Placeholder 2">
            <a:extLst>
              <a:ext uri="{FF2B5EF4-FFF2-40B4-BE49-F238E27FC236}">
                <a16:creationId xmlns:a16="http://schemas.microsoft.com/office/drawing/2014/main" id="{2B6D441A-F2C9-4403-9A49-B0C5E683FDA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ELEMENTS specifies that elements should be created instead of attributes (for each column)</a:t>
            </a:r>
          </a:p>
          <a:p>
            <a:pPr lvl="1">
              <a:defRPr/>
            </a:pPr>
            <a:r>
              <a:rPr lang="en-US" dirty="0"/>
              <a:t>The element names (or attribute names) are based on the SELECT clause</a:t>
            </a:r>
          </a:p>
          <a:p>
            <a:pPr marL="0" indent="0">
              <a:buFontTx/>
              <a:buNone/>
              <a:defRPr/>
            </a:pPr>
            <a:br>
              <a:rPr lang="en-US" dirty="0"/>
            </a:br>
            <a:r>
              <a:rPr lang="en-US" dirty="0"/>
              <a:t>SELECT </a:t>
            </a:r>
            <a:r>
              <a:rPr lang="en-US" dirty="0" err="1"/>
              <a:t>pid</a:t>
            </a:r>
            <a:r>
              <a:rPr lang="en-US" dirty="0"/>
              <a:t> AS </a:t>
            </a:r>
            <a:r>
              <a:rPr lang="en-US" dirty="0" err="1"/>
              <a:t>PersonID</a:t>
            </a:r>
            <a:r>
              <a:rPr lang="en-US" dirty="0"/>
              <a:t>, name AS </a:t>
            </a:r>
            <a:r>
              <a:rPr lang="en-US" dirty="0" err="1"/>
              <a:t>FullName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		</a:t>
            </a:r>
            <a:r>
              <a:rPr lang="en-US" dirty="0" err="1"/>
              <a:t>yearofbirth</a:t>
            </a:r>
            <a:r>
              <a:rPr lang="en-US" dirty="0"/>
              <a:t> AS </a:t>
            </a:r>
            <a:r>
              <a:rPr lang="en-US" dirty="0" err="1"/>
              <a:t>YoB</a:t>
            </a:r>
            <a:br>
              <a:rPr lang="en-US" dirty="0"/>
            </a:br>
            <a:r>
              <a:rPr lang="en-US" dirty="0"/>
              <a:t>FROM Person</a:t>
            </a:r>
            <a:br>
              <a:rPr lang="en-US" dirty="0"/>
            </a:br>
            <a:r>
              <a:rPr lang="en-US" dirty="0"/>
              <a:t>WHERE </a:t>
            </a:r>
            <a:r>
              <a:rPr lang="en-US" dirty="0" err="1"/>
              <a:t>pid</a:t>
            </a:r>
            <a:r>
              <a:rPr lang="en-US" dirty="0"/>
              <a:t> = 2</a:t>
            </a:r>
            <a:br>
              <a:rPr lang="en-US" dirty="0"/>
            </a:br>
            <a:r>
              <a:rPr lang="en-US" dirty="0"/>
              <a:t>FOR XML RAW ('Person'), ROOT ('People'), ELEMENTS</a:t>
            </a:r>
          </a:p>
          <a:p>
            <a:pPr marL="0" indent="0">
              <a:buFontTx/>
              <a:buNone/>
              <a:defRPr/>
            </a:pPr>
            <a:br>
              <a:rPr lang="en-US" dirty="0"/>
            </a:br>
            <a:r>
              <a:rPr lang="en-US" sz="2000" dirty="0"/>
              <a:t>&lt;People&gt;</a:t>
            </a:r>
            <a:br>
              <a:rPr lang="en-US" sz="2000" dirty="0"/>
            </a:br>
            <a:r>
              <a:rPr lang="en-US" sz="2000" dirty="0"/>
              <a:t>  &lt;Person&gt;</a:t>
            </a:r>
            <a:br>
              <a:rPr lang="en-US" sz="2000" dirty="0"/>
            </a:br>
            <a:r>
              <a:rPr lang="en-US" sz="2000" dirty="0"/>
              <a:t>    &lt;</a:t>
            </a:r>
            <a:r>
              <a:rPr lang="en-US" sz="2000" dirty="0" err="1"/>
              <a:t>PersonID</a:t>
            </a:r>
            <a:r>
              <a:rPr lang="en-US" sz="2000" dirty="0"/>
              <a:t>&gt;2&lt;/</a:t>
            </a:r>
            <a:r>
              <a:rPr lang="en-US" sz="2000" dirty="0" err="1"/>
              <a:t>PersonID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>    &lt;</a:t>
            </a:r>
            <a:r>
              <a:rPr lang="en-US" sz="2000" dirty="0" err="1"/>
              <a:t>FullName</a:t>
            </a:r>
            <a:r>
              <a:rPr lang="en-US" sz="2000" dirty="0"/>
              <a:t>&gt;Stephen Hendry&lt;/</a:t>
            </a:r>
            <a:r>
              <a:rPr lang="en-US" sz="2000" dirty="0" err="1"/>
              <a:t>FullName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>    &lt;</a:t>
            </a:r>
            <a:r>
              <a:rPr lang="en-US" sz="2000" dirty="0" err="1"/>
              <a:t>YoB</a:t>
            </a:r>
            <a:r>
              <a:rPr lang="en-US" sz="2000" dirty="0"/>
              <a:t>&gt;1973&lt;/</a:t>
            </a:r>
            <a:r>
              <a:rPr lang="en-US" sz="2000" dirty="0" err="1"/>
              <a:t>YoB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>  &lt;/Person&gt;</a:t>
            </a:r>
            <a:br>
              <a:rPr lang="en-US" sz="2000" dirty="0"/>
            </a:br>
            <a:r>
              <a:rPr lang="en-US" sz="2000" dirty="0"/>
              <a:t>&lt;/People&gt;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ECF1718-56DE-4511-AAAC-A325E627DCD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AUTO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968343D6-1667-48EE-9A78-5A238F6BF71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Elements are created automatically</a:t>
            </a:r>
          </a:p>
          <a:p>
            <a:pPr lvl="1"/>
            <a:r>
              <a:rPr lang="en-US" altLang="sv-SE"/>
              <a:t>In simple situations, almost identical to RAW</a:t>
            </a:r>
          </a:p>
          <a:p>
            <a:pPr lvl="1"/>
            <a:r>
              <a:rPr lang="en-US" altLang="sv-SE"/>
              <a:t>default element names: table names or table aliases</a:t>
            </a:r>
          </a:p>
          <a:p>
            <a:pPr lvl="1"/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pid, name, yearofbirth</a:t>
            </a:r>
            <a:br>
              <a:rPr lang="en-US" altLang="sv-SE"/>
            </a:br>
            <a:r>
              <a:rPr lang="en-US" altLang="sv-SE"/>
              <a:t>FROM Person</a:t>
            </a:r>
            <a:br>
              <a:rPr lang="en-US" altLang="sv-SE"/>
            </a:br>
            <a:r>
              <a:rPr lang="en-US" altLang="sv-SE"/>
              <a:t>WHERE pid &lt; 4</a:t>
            </a:r>
            <a:br>
              <a:rPr lang="en-US" altLang="sv-SE"/>
            </a:br>
            <a:r>
              <a:rPr lang="en-US" altLang="sv-SE"/>
              <a:t>FOR XML AUTO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&lt;Person pid="1" name="John Higgins" yearofbirth="1975" /&gt;</a:t>
            </a:r>
            <a:br>
              <a:rPr lang="en-US" altLang="sv-SE" sz="2000"/>
            </a:br>
            <a:r>
              <a:rPr lang="en-US" altLang="sv-SE" sz="2000"/>
              <a:t>&lt;Person pid="2" name="Stephen Hendry" yearofbirth="1973" /&gt;</a:t>
            </a:r>
            <a:br>
              <a:rPr lang="en-US" altLang="sv-SE" sz="2000"/>
            </a:br>
            <a:r>
              <a:rPr lang="en-US" altLang="sv-SE" sz="2000"/>
              <a:t>&lt;Person pid="3" name="Matthew Stevens" yearofbirth="1982" /&gt;</a:t>
            </a:r>
            <a:endParaRPr lang="en-US" altLang="sv-S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8D92605-D3FD-42F2-B47D-6975F4F4E94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AUTO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75FC8270-0541-407C-8796-182CED082BC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Automatic nesting</a:t>
            </a:r>
          </a:p>
          <a:p>
            <a:pPr lvl="1">
              <a:defRPr/>
            </a:pPr>
            <a:r>
              <a:rPr lang="en-US" altLang="sv-SE" dirty="0"/>
              <a:t>One element per used table (in FROM and SELECT)</a:t>
            </a:r>
          </a:p>
          <a:p>
            <a:pPr lvl="1">
              <a:defRPr/>
            </a:pPr>
            <a:r>
              <a:rPr lang="en-US" altLang="sv-SE" dirty="0"/>
              <a:t>Nesting is based on the order of the columns in the SELECT clause</a:t>
            </a:r>
          </a:p>
          <a:p>
            <a:pPr lvl="1">
              <a:defRPr/>
            </a:pPr>
            <a:r>
              <a:rPr lang="en-US" altLang="sv-SE" dirty="0" err="1"/>
              <a:t>Subelement</a:t>
            </a:r>
            <a:r>
              <a:rPr lang="en-US" altLang="sv-SE" dirty="0"/>
              <a:t> grouping is based on the ORDER BY clause</a:t>
            </a:r>
            <a:br>
              <a:rPr lang="en-US" altLang="sv-SE" dirty="0"/>
            </a:br>
            <a:endParaRPr lang="en-US" altLang="sv-SE" dirty="0"/>
          </a:p>
          <a:p>
            <a:pPr marL="0" indent="0">
              <a:buFontTx/>
              <a:buNone/>
              <a:tabLst>
                <a:tab pos="360363" algn="l"/>
                <a:tab pos="1079500" algn="l"/>
              </a:tabLst>
              <a:defRPr/>
            </a:pPr>
            <a:r>
              <a:rPr lang="en-US" altLang="sv-SE" sz="2000" dirty="0"/>
              <a:t>SELECT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, N</a:t>
            </a:r>
            <a:r>
              <a:rPr lang="en-US" altLang="sv-SE" sz="2000" dirty="0" err="1"/>
              <a:t>ame</a:t>
            </a:r>
            <a:r>
              <a:rPr lang="en-US" altLang="sv-SE" sz="2000" dirty="0"/>
              <a:t>, model, brand, </a:t>
            </a:r>
            <a:r>
              <a:rPr lang="en-US" altLang="sv-SE" sz="2000" dirty="0" err="1"/>
              <a:t>yearofbirth</a:t>
            </a:r>
            <a:r>
              <a:rPr lang="en-US" altLang="sv-SE" sz="2000" dirty="0"/>
              <a:t> </a:t>
            </a:r>
            <a:r>
              <a:rPr lang="en-US" altLang="sv-SE" sz="2000" dirty="0" err="1"/>
              <a:t>YoB</a:t>
            </a:r>
            <a:r>
              <a:rPr lang="en-US" altLang="sv-SE" sz="2000" dirty="0"/>
              <a:t>, </a:t>
            </a:r>
            <a:br>
              <a:rPr lang="en-US" altLang="sv-SE" sz="2000" dirty="0"/>
            </a:br>
            <a:r>
              <a:rPr lang="en-US" altLang="sv-SE" sz="2000" dirty="0"/>
              <a:t>		</a:t>
            </a:r>
            <a:r>
              <a:rPr lang="en-US" altLang="sv-SE" sz="2000" dirty="0" err="1"/>
              <a:t>licencenumber</a:t>
            </a:r>
            <a:r>
              <a:rPr lang="en-US" altLang="sv-SE" sz="2000" dirty="0"/>
              <a:t>, color AS </a:t>
            </a:r>
            <a:r>
              <a:rPr lang="en-US" altLang="sv-SE" sz="2000" dirty="0" err="1"/>
              <a:t>Colour</a:t>
            </a:r>
            <a:br>
              <a:rPr lang="en-US" altLang="sv-SE" sz="2000" dirty="0"/>
            </a:br>
            <a:r>
              <a:rPr lang="en-US" altLang="sv-SE" sz="2000" dirty="0"/>
              <a:t>FROM Person, C</a:t>
            </a:r>
            <a:r>
              <a:rPr lang="en-US" altLang="sv-SE" sz="2000" dirty="0" err="1"/>
              <a:t>ar</a:t>
            </a:r>
            <a:r>
              <a:rPr lang="en-US" altLang="sv-SE" sz="2000" dirty="0"/>
              <a:t> AS Vehicle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&lt; 3 AND owner = </a:t>
            </a:r>
            <a:r>
              <a:rPr lang="en-US" altLang="sv-SE" sz="2000" dirty="0" err="1"/>
              <a:t>pid</a:t>
            </a:r>
            <a:br>
              <a:rPr lang="en-US" altLang="sv-SE" sz="2000" dirty="0"/>
            </a:br>
            <a:r>
              <a:rPr lang="en-US" altLang="sv-SE" sz="2000" dirty="0"/>
              <a:t>FOR XML AUTO</a:t>
            </a:r>
            <a:br>
              <a:rPr lang="en-US" altLang="sv-SE" dirty="0"/>
            </a:br>
            <a:br>
              <a:rPr lang="en-US" altLang="sv-SE" dirty="0"/>
            </a:br>
            <a:r>
              <a:rPr lang="en-US" altLang="sv-SE" sz="1600" dirty="0"/>
              <a:t>&lt;Person </a:t>
            </a:r>
            <a:r>
              <a:rPr lang="en-US" altLang="sv-SE" sz="1600" dirty="0" err="1"/>
              <a:t>pid</a:t>
            </a:r>
            <a:r>
              <a:rPr lang="en-US" altLang="sv-SE" sz="1600" dirty="0"/>
              <a:t>="1" Name="John Higgins"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="1975"&gt;</a:t>
            </a:r>
            <a:br>
              <a:rPr lang="en-US" altLang="sv-SE" sz="1600" dirty="0"/>
            </a:br>
            <a:r>
              <a:rPr lang="en-US" altLang="sv-SE" sz="1600" dirty="0"/>
              <a:t>	&lt;Vehicle model="Cherry" brand="NISSAN" </a:t>
            </a:r>
            <a:r>
              <a:rPr lang="en-US" altLang="sv-SE" sz="1600" dirty="0" err="1"/>
              <a:t>licencenumber</a:t>
            </a:r>
            <a:r>
              <a:rPr lang="en-US" altLang="sv-SE" sz="1600" dirty="0"/>
              <a:t>="ABC123" </a:t>
            </a:r>
            <a:r>
              <a:rPr lang="en-US" altLang="sv-SE" sz="1600" dirty="0" err="1"/>
              <a:t>Colour</a:t>
            </a:r>
            <a:r>
              <a:rPr lang="en-US" altLang="sv-SE" sz="1600" dirty="0"/>
              <a:t>="black" /&gt;</a:t>
            </a:r>
            <a:br>
              <a:rPr lang="en-US" altLang="sv-SE" sz="1600" dirty="0"/>
            </a:br>
            <a:r>
              <a:rPr lang="en-US" altLang="sv-SE" sz="1600" dirty="0"/>
              <a:t>&lt;/Person&gt;</a:t>
            </a:r>
            <a:br>
              <a:rPr lang="en-US" altLang="sv-SE" sz="1600" dirty="0"/>
            </a:br>
            <a:r>
              <a:rPr lang="en-US" altLang="sv-SE" sz="1600" dirty="0"/>
              <a:t>&lt;Person </a:t>
            </a:r>
            <a:r>
              <a:rPr lang="en-US" altLang="sv-SE" sz="1600" dirty="0" err="1"/>
              <a:t>pid</a:t>
            </a:r>
            <a:r>
              <a:rPr lang="en-US" altLang="sv-SE" sz="1600" dirty="0"/>
              <a:t>="2" Name="Stephen Hendry"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="1973"&gt;</a:t>
            </a:r>
            <a:br>
              <a:rPr lang="en-US" altLang="sv-SE" sz="1600" dirty="0"/>
            </a:br>
            <a:r>
              <a:rPr lang="en-US" altLang="sv-SE" sz="1600" dirty="0"/>
              <a:t>	&lt;Vehicle model="Forza" brand="FIAT" </a:t>
            </a:r>
            <a:r>
              <a:rPr lang="en-US" altLang="sv-SE" sz="1600" dirty="0" err="1"/>
              <a:t>licencenumber</a:t>
            </a:r>
            <a:r>
              <a:rPr lang="en-US" altLang="sv-SE" sz="1600" dirty="0"/>
              <a:t>="CCD457" </a:t>
            </a:r>
            <a:r>
              <a:rPr lang="en-US" altLang="sv-SE" sz="1600" dirty="0" err="1"/>
              <a:t>Colour</a:t>
            </a:r>
            <a:r>
              <a:rPr lang="en-US" altLang="sv-SE" sz="1600" dirty="0"/>
              <a:t>="blue" /&gt;</a:t>
            </a:r>
            <a:br>
              <a:rPr lang="en-US" altLang="sv-SE" sz="1600" dirty="0"/>
            </a:br>
            <a:r>
              <a:rPr lang="en-US" altLang="sv-SE" sz="1600" dirty="0"/>
              <a:t>&lt;/Person&gt;</a:t>
            </a:r>
            <a:br>
              <a:rPr lang="en-US" altLang="sv-SE" sz="1600" dirty="0"/>
            </a:br>
            <a:r>
              <a:rPr lang="en-US" altLang="sv-SE" sz="1600" dirty="0"/>
              <a:t>&lt;Person </a:t>
            </a:r>
            <a:r>
              <a:rPr lang="en-US" altLang="sv-SE" sz="1600" dirty="0" err="1"/>
              <a:t>pid</a:t>
            </a:r>
            <a:r>
              <a:rPr lang="en-US" altLang="sv-SE" sz="1600" dirty="0"/>
              <a:t>="1" Name="John Higgins"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="1975"&gt;</a:t>
            </a:r>
            <a:br>
              <a:rPr lang="en-US" altLang="sv-SE" sz="1600" dirty="0"/>
            </a:br>
            <a:r>
              <a:rPr lang="en-US" altLang="sv-SE" sz="1600" dirty="0"/>
              <a:t>	&lt;Vehicle model="Cherry" brand="NISSAN" </a:t>
            </a:r>
            <a:r>
              <a:rPr lang="en-US" altLang="sv-SE" sz="1600" dirty="0" err="1"/>
              <a:t>licencenumber</a:t>
            </a:r>
            <a:r>
              <a:rPr lang="en-US" altLang="sv-SE" sz="1600" dirty="0"/>
              <a:t>="TYD226" </a:t>
            </a:r>
            <a:r>
              <a:rPr lang="en-US" altLang="sv-SE" sz="1600" dirty="0" err="1"/>
              <a:t>Colour</a:t>
            </a:r>
            <a:r>
              <a:rPr lang="en-US" altLang="sv-SE" sz="1600" dirty="0"/>
              <a:t>="black" /&gt;</a:t>
            </a:r>
            <a:br>
              <a:rPr lang="en-US" altLang="sv-SE" sz="1600" dirty="0"/>
            </a:br>
            <a:r>
              <a:rPr lang="en-US" altLang="sv-SE" sz="1600" dirty="0"/>
              <a:t>&lt;/Person&gt;</a:t>
            </a:r>
            <a:endParaRPr lang="en-US" altLang="sv-SE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A7978C7B-2542-4084-97BB-7B236C15E4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AUTO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D2D6593A-3F58-4E87-9BA9-1029B25C51F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tabLst>
                <a:tab pos="360363" algn="l"/>
                <a:tab pos="1079500" algn="l"/>
              </a:tabLst>
            </a:pPr>
            <a:r>
              <a:rPr lang="en-US" altLang="sv-SE" sz="2000"/>
              <a:t>SELECT model, pid, Name, brand, yearofbirth YoB, </a:t>
            </a:r>
            <a:br>
              <a:rPr lang="en-US" altLang="sv-SE" sz="2000"/>
            </a:br>
            <a:r>
              <a:rPr lang="en-US" altLang="sv-SE" sz="2000"/>
              <a:t>		licencenumber, color AS Colour</a:t>
            </a:r>
            <a:br>
              <a:rPr lang="en-US" altLang="sv-SE" sz="2000"/>
            </a:br>
            <a:r>
              <a:rPr lang="en-US" altLang="sv-SE" sz="2000"/>
              <a:t>FROM Person, Car AS Vehicle</a:t>
            </a:r>
            <a:br>
              <a:rPr lang="en-US" altLang="sv-SE" sz="2000"/>
            </a:br>
            <a:r>
              <a:rPr lang="en-US" altLang="sv-SE" sz="2000"/>
              <a:t>WHERE pid &lt; 3 AND owner = pid</a:t>
            </a:r>
            <a:br>
              <a:rPr lang="en-US" altLang="sv-SE" sz="2000"/>
            </a:br>
            <a:r>
              <a:rPr lang="en-US" altLang="sv-SE" sz="2000"/>
              <a:t>FOR XML AUTO</a:t>
            </a:r>
            <a:br>
              <a:rPr lang="en-US" altLang="sv-SE"/>
            </a:br>
            <a:br>
              <a:rPr lang="en-US" altLang="sv-SE"/>
            </a:br>
            <a:r>
              <a:rPr lang="en-US" altLang="sv-SE" sz="1600"/>
              <a:t>&lt;Vehicle model="Cherry" brand="NISSAN" licencenumber="ABC123" Colour="black"&gt;</a:t>
            </a:r>
            <a:br>
              <a:rPr lang="en-US" altLang="sv-SE" sz="1600"/>
            </a:br>
            <a:r>
              <a:rPr lang="en-US" altLang="sv-SE" sz="1600"/>
              <a:t>	&lt;Person pid="1" Name="John Higgins" YoB="1975" /&gt;</a:t>
            </a:r>
            <a:br>
              <a:rPr lang="en-US" altLang="sv-SE" sz="1600"/>
            </a:br>
            <a:r>
              <a:rPr lang="en-US" altLang="sv-SE" sz="1600"/>
              <a:t>&lt;/Vehicle&gt;</a:t>
            </a:r>
            <a:br>
              <a:rPr lang="en-US" altLang="sv-SE" sz="1600"/>
            </a:br>
            <a:r>
              <a:rPr lang="en-US" altLang="sv-SE" sz="1600"/>
              <a:t>&lt;Vehicle model="Forza" brand="FIAT" licencenumber="CCD457" Colour="blue"&gt;</a:t>
            </a:r>
            <a:br>
              <a:rPr lang="en-US" altLang="sv-SE" sz="1600"/>
            </a:br>
            <a:r>
              <a:rPr lang="en-US" altLang="sv-SE" sz="1600"/>
              <a:t>	&lt;Person pid="2" Name="Stephen Hendry" YoB="1973" /&gt;</a:t>
            </a:r>
            <a:br>
              <a:rPr lang="en-US" altLang="sv-SE" sz="1600"/>
            </a:br>
            <a:r>
              <a:rPr lang="en-US" altLang="sv-SE" sz="1600"/>
              <a:t>&lt;/Vehicle&gt;</a:t>
            </a:r>
            <a:br>
              <a:rPr lang="en-US" altLang="sv-SE" sz="1600"/>
            </a:br>
            <a:r>
              <a:rPr lang="en-US" altLang="sv-SE" sz="1600"/>
              <a:t>&lt;Vehicle model="Cherry" brand="NISSAN" licencenumber="TYD226" Colour="black"&gt;</a:t>
            </a:r>
            <a:br>
              <a:rPr lang="en-US" altLang="sv-SE" sz="1600"/>
            </a:br>
            <a:r>
              <a:rPr lang="en-US" altLang="sv-SE" sz="1600"/>
              <a:t>	&lt;Person pid="1" Name="John Higgins" YoB="1975" /&gt;</a:t>
            </a:r>
            <a:br>
              <a:rPr lang="en-US" altLang="sv-SE" sz="1600"/>
            </a:br>
            <a:r>
              <a:rPr lang="en-US" altLang="sv-SE" sz="1600"/>
              <a:t>&lt;/Vehicle&gt;</a:t>
            </a:r>
            <a:endParaRPr lang="en-US" altLang="sv-SE"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078B2ECB-EF09-4F02-9692-A203F7142D2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AUTO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7E407741-8167-4F14-BA7F-42B031AAB96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 err="1"/>
              <a:t>Subelement</a:t>
            </a:r>
            <a:r>
              <a:rPr lang="en-US" altLang="sv-SE" sz="2400" dirty="0"/>
              <a:t> grouping is based on the ORDER BY clause</a:t>
            </a:r>
          </a:p>
          <a:p>
            <a:pPr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1079500" algn="l"/>
              </a:tabLst>
              <a:defRPr/>
            </a:pPr>
            <a:r>
              <a:rPr lang="en-US" altLang="sv-SE" sz="2000" dirty="0"/>
              <a:t>SELECT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, Name, model, brand, </a:t>
            </a:r>
            <a:r>
              <a:rPr lang="en-US" altLang="sv-SE" sz="2000" dirty="0" err="1"/>
              <a:t>yearofbirth</a:t>
            </a:r>
            <a:r>
              <a:rPr lang="en-US" altLang="sv-SE" sz="2000" dirty="0"/>
              <a:t> </a:t>
            </a:r>
            <a:r>
              <a:rPr lang="en-US" altLang="sv-SE" sz="2000" dirty="0" err="1"/>
              <a:t>YoB</a:t>
            </a:r>
            <a:r>
              <a:rPr lang="en-US" altLang="sv-SE" sz="2000" dirty="0"/>
              <a:t>, 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 err="1"/>
              <a:t>licencenumber</a:t>
            </a:r>
            <a:r>
              <a:rPr lang="en-US" altLang="sv-SE" sz="2000" dirty="0"/>
              <a:t>, color AS </a:t>
            </a:r>
            <a:r>
              <a:rPr lang="en-US" altLang="sv-SE" sz="2000" dirty="0" err="1"/>
              <a:t>Colour</a:t>
            </a:r>
            <a:br>
              <a:rPr lang="en-US" altLang="sv-SE" sz="2000" dirty="0"/>
            </a:br>
            <a:r>
              <a:rPr lang="en-US" altLang="sv-SE" sz="2000" dirty="0"/>
              <a:t>FROM Person, Car AS Vehicle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&lt; 3 AND owner =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</a:t>
            </a:r>
            <a:br>
              <a:rPr lang="en-US" altLang="sv-SE" sz="2000" dirty="0"/>
            </a:br>
            <a:r>
              <a:rPr lang="en-US" altLang="sv-SE" sz="2000" dirty="0"/>
              <a:t>ORDER BY </a:t>
            </a:r>
            <a:r>
              <a:rPr lang="en-US" altLang="sv-SE" sz="2000" dirty="0" err="1"/>
              <a:t>pid</a:t>
            </a:r>
            <a:br>
              <a:rPr lang="en-US" altLang="sv-SE" sz="2000" dirty="0"/>
            </a:br>
            <a:r>
              <a:rPr lang="en-US" altLang="sv-SE" sz="2000" dirty="0"/>
              <a:t>FOR XML AUTO</a:t>
            </a:r>
            <a:endParaRPr lang="en-US" altLang="sv-SE" sz="1600" dirty="0"/>
          </a:p>
          <a:p>
            <a:pPr marL="0" indent="0">
              <a:buFontTx/>
              <a:buNone/>
              <a:defRPr/>
            </a:pPr>
            <a:endParaRPr lang="en-US" altLang="sv-SE" sz="16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1600" dirty="0"/>
              <a:t>&lt;Person </a:t>
            </a:r>
            <a:r>
              <a:rPr lang="en-US" altLang="sv-SE" sz="1600" dirty="0" err="1"/>
              <a:t>pid</a:t>
            </a:r>
            <a:r>
              <a:rPr lang="en-US" altLang="sv-SE" sz="1600" dirty="0"/>
              <a:t>="1" Name="John Higgins"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="1975"&gt;</a:t>
            </a:r>
            <a:br>
              <a:rPr lang="en-US" altLang="sv-SE" sz="1600" dirty="0"/>
            </a:br>
            <a:r>
              <a:rPr lang="en-US" altLang="sv-SE" sz="1600" dirty="0"/>
              <a:t>	&lt;Vehicle model="Cherry" brand="NISSAN" </a:t>
            </a:r>
            <a:r>
              <a:rPr lang="en-US" altLang="sv-SE" sz="1600" dirty="0" err="1"/>
              <a:t>licencenumber</a:t>
            </a:r>
            <a:r>
              <a:rPr lang="en-US" altLang="sv-SE" sz="1600" dirty="0"/>
              <a:t>="ABC123" </a:t>
            </a:r>
            <a:r>
              <a:rPr lang="en-US" altLang="sv-SE" sz="1600" dirty="0" err="1"/>
              <a:t>Colour</a:t>
            </a:r>
            <a:r>
              <a:rPr lang="en-US" altLang="sv-SE" sz="1600" dirty="0"/>
              <a:t>="black" /&gt;</a:t>
            </a:r>
            <a:br>
              <a:rPr lang="en-US" altLang="sv-SE" sz="1600" dirty="0"/>
            </a:br>
            <a:r>
              <a:rPr lang="en-US" altLang="sv-SE" sz="1600" dirty="0"/>
              <a:t>	&lt;Vehicle model="Cherry" brand="NISSAN" </a:t>
            </a:r>
            <a:r>
              <a:rPr lang="en-US" altLang="sv-SE" sz="1600" dirty="0" err="1"/>
              <a:t>licencenumber</a:t>
            </a:r>
            <a:r>
              <a:rPr lang="en-US" altLang="sv-SE" sz="1600" dirty="0"/>
              <a:t>="TYD226" </a:t>
            </a:r>
            <a:r>
              <a:rPr lang="en-US" altLang="sv-SE" sz="1600" dirty="0" err="1"/>
              <a:t>Colour</a:t>
            </a:r>
            <a:r>
              <a:rPr lang="en-US" altLang="sv-SE" sz="1600" dirty="0"/>
              <a:t>="black" /&gt;</a:t>
            </a:r>
            <a:br>
              <a:rPr lang="en-US" altLang="sv-SE" sz="1600" dirty="0"/>
            </a:br>
            <a:r>
              <a:rPr lang="en-US" altLang="sv-SE" sz="1600" dirty="0"/>
              <a:t>&lt;/Person&gt;</a:t>
            </a:r>
            <a:br>
              <a:rPr lang="en-US" altLang="sv-SE" sz="1600" dirty="0"/>
            </a:br>
            <a:r>
              <a:rPr lang="en-US" altLang="sv-SE" sz="1600" dirty="0"/>
              <a:t>&lt;Person </a:t>
            </a:r>
            <a:r>
              <a:rPr lang="en-US" altLang="sv-SE" sz="1600" dirty="0" err="1"/>
              <a:t>pid</a:t>
            </a:r>
            <a:r>
              <a:rPr lang="en-US" altLang="sv-SE" sz="1600" dirty="0"/>
              <a:t>="2" Name="Stephen Hendry"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="1973"&gt;</a:t>
            </a:r>
            <a:br>
              <a:rPr lang="en-US" altLang="sv-SE" sz="1600" dirty="0"/>
            </a:br>
            <a:r>
              <a:rPr lang="en-US" altLang="sv-SE" sz="1600" dirty="0"/>
              <a:t>	&lt;Vehicle model="Forza" brand="FIAT" </a:t>
            </a:r>
            <a:r>
              <a:rPr lang="en-US" altLang="sv-SE" sz="1600" dirty="0" err="1"/>
              <a:t>licencenumber</a:t>
            </a:r>
            <a:r>
              <a:rPr lang="en-US" altLang="sv-SE" sz="1600" dirty="0"/>
              <a:t>="CCD457" </a:t>
            </a:r>
            <a:r>
              <a:rPr lang="en-US" altLang="sv-SE" sz="1600" dirty="0" err="1"/>
              <a:t>Colour</a:t>
            </a:r>
            <a:r>
              <a:rPr lang="en-US" altLang="sv-SE" sz="1600" dirty="0"/>
              <a:t>="blue" /&gt;</a:t>
            </a:r>
            <a:br>
              <a:rPr lang="en-US" altLang="sv-SE" sz="1600" dirty="0"/>
            </a:br>
            <a:r>
              <a:rPr lang="en-US" altLang="sv-SE" sz="1600" dirty="0"/>
              <a:t>&lt;/Person&gt;</a:t>
            </a:r>
            <a:endParaRPr lang="en-US" altLang="sv-SE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8B9D9AE-7B9F-4AF2-8BD3-75B8C641A84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AUTO</a:t>
            </a:r>
          </a:p>
        </p:txBody>
      </p:sp>
      <p:sp>
        <p:nvSpPr>
          <p:cNvPr id="114691" name="Content Placeholder 2">
            <a:extLst>
              <a:ext uri="{FF2B5EF4-FFF2-40B4-BE49-F238E27FC236}">
                <a16:creationId xmlns:a16="http://schemas.microsoft.com/office/drawing/2014/main" id="{BAC9C15E-B5E3-4B47-81D9-32AC5D9438D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Nest in order force the desired result</a:t>
            </a:r>
          </a:p>
          <a:p>
            <a:pPr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628650" algn="l"/>
              </a:tabLst>
              <a:defRPr/>
            </a:pPr>
            <a:r>
              <a:rPr lang="en-US" altLang="sv-SE" sz="1600" dirty="0"/>
              <a:t>SELECT Name, </a:t>
            </a:r>
            <a:r>
              <a:rPr lang="en-US" altLang="sv-SE" sz="1600" dirty="0" err="1"/>
              <a:t>LicenceNr</a:t>
            </a:r>
            <a:r>
              <a:rPr lang="en-US" altLang="sv-SE" sz="1600" dirty="0"/>
              <a:t>, Brand, Owner</a:t>
            </a:r>
            <a:br>
              <a:rPr lang="en-US" altLang="sv-SE" sz="1600" dirty="0"/>
            </a:br>
            <a:r>
              <a:rPr lang="en-US" altLang="sv-SE" sz="1600" dirty="0"/>
              <a:t>FROM (</a:t>
            </a:r>
            <a:r>
              <a:rPr lang="en-US" altLang="sv-SE" sz="1600" dirty="0">
                <a:solidFill>
                  <a:schemeClr val="accent5">
                    <a:lumMod val="50000"/>
                  </a:schemeClr>
                </a:solidFill>
              </a:rPr>
              <a:t>SELECT DISTINCT color AS name FROM Car</a:t>
            </a:r>
            <a:r>
              <a:rPr lang="en-US" altLang="sv-SE" sz="1600" dirty="0"/>
              <a:t>) AS </a:t>
            </a:r>
            <a:r>
              <a:rPr lang="en-US" altLang="sv-SE" sz="1600" dirty="0" err="1"/>
              <a:t>Colour</a:t>
            </a:r>
            <a:r>
              <a:rPr lang="en-US" altLang="sv-SE" sz="1600" dirty="0"/>
              <a:t>, </a:t>
            </a:r>
            <a:br>
              <a:rPr lang="en-US" altLang="sv-SE" sz="1600" dirty="0"/>
            </a:br>
            <a:r>
              <a:rPr lang="en-US" altLang="sv-SE" sz="1600" dirty="0"/>
              <a:t>	(</a:t>
            </a:r>
            <a:r>
              <a:rPr lang="en-US" altLang="sv-SE" sz="1600" dirty="0">
                <a:solidFill>
                  <a:srgbClr val="990099"/>
                </a:solidFill>
              </a:rPr>
              <a:t>SELECT </a:t>
            </a:r>
            <a:r>
              <a:rPr lang="en-US" altLang="sv-SE" sz="1600" dirty="0" err="1">
                <a:solidFill>
                  <a:srgbClr val="990099"/>
                </a:solidFill>
              </a:rPr>
              <a:t>licencenumber</a:t>
            </a:r>
            <a:r>
              <a:rPr lang="en-US" altLang="sv-SE" sz="1600" dirty="0">
                <a:solidFill>
                  <a:srgbClr val="990099"/>
                </a:solidFill>
              </a:rPr>
              <a:t> AS </a:t>
            </a:r>
            <a:r>
              <a:rPr lang="en-US" altLang="sv-SE" sz="1600" dirty="0" err="1">
                <a:solidFill>
                  <a:srgbClr val="990099"/>
                </a:solidFill>
              </a:rPr>
              <a:t>licencenr</a:t>
            </a:r>
            <a:r>
              <a:rPr lang="en-US" altLang="sv-SE" sz="1600" dirty="0">
                <a:solidFill>
                  <a:srgbClr val="990099"/>
                </a:solidFill>
              </a:rPr>
              <a:t>, color, brand, name AS owner </a:t>
            </a:r>
            <a:br>
              <a:rPr lang="en-US" altLang="sv-SE" sz="1600" dirty="0">
                <a:solidFill>
                  <a:srgbClr val="990099"/>
                </a:solidFill>
              </a:rPr>
            </a:br>
            <a:r>
              <a:rPr lang="en-US" altLang="sv-SE" sz="1600" dirty="0">
                <a:solidFill>
                  <a:srgbClr val="990099"/>
                </a:solidFill>
              </a:rPr>
              <a:t>	FROM Car, Person WHERE owner = </a:t>
            </a:r>
            <a:r>
              <a:rPr lang="en-US" altLang="sv-SE" sz="1600" dirty="0" err="1">
                <a:solidFill>
                  <a:srgbClr val="990099"/>
                </a:solidFill>
              </a:rPr>
              <a:t>pid</a:t>
            </a:r>
            <a:r>
              <a:rPr lang="en-US" altLang="sv-SE" sz="1600" dirty="0"/>
              <a:t>) AS Vehicle</a:t>
            </a:r>
            <a:br>
              <a:rPr lang="en-US" altLang="sv-SE" sz="1600" dirty="0"/>
            </a:br>
            <a:r>
              <a:rPr lang="en-US" altLang="sv-SE" sz="1600" dirty="0"/>
              <a:t>WHERE name = color</a:t>
            </a:r>
            <a:br>
              <a:rPr lang="en-US" altLang="sv-SE" sz="1600" dirty="0"/>
            </a:br>
            <a:r>
              <a:rPr lang="en-US" altLang="sv-SE" sz="1600" dirty="0"/>
              <a:t>ORDER BY name</a:t>
            </a:r>
            <a:br>
              <a:rPr lang="en-US" altLang="sv-SE" sz="1600" dirty="0"/>
            </a:br>
            <a:r>
              <a:rPr lang="en-US" altLang="sv-SE" sz="1600" dirty="0"/>
              <a:t>FOR XML AUTO</a:t>
            </a:r>
            <a:br>
              <a:rPr lang="en-US" altLang="sv-SE" sz="1600" dirty="0"/>
            </a:br>
            <a:endParaRPr lang="en-US" altLang="sv-SE" sz="1400" dirty="0"/>
          </a:p>
          <a:p>
            <a:pPr marL="0" indent="0">
              <a:buFontTx/>
              <a:buNone/>
              <a:tabLst>
                <a:tab pos="361950" algn="l"/>
              </a:tabLst>
              <a:defRPr/>
            </a:pPr>
            <a:r>
              <a:rPr lang="en-US" altLang="sv-SE" sz="1400" dirty="0"/>
              <a:t>&lt;</a:t>
            </a:r>
            <a:r>
              <a:rPr lang="en-US" altLang="sv-SE" sz="1400" dirty="0" err="1"/>
              <a:t>Colour</a:t>
            </a:r>
            <a:r>
              <a:rPr lang="en-US" altLang="sv-SE" sz="1400" dirty="0"/>
              <a:t> Name="black"&gt;</a:t>
            </a:r>
            <a:br>
              <a:rPr lang="en-US" altLang="sv-SE" sz="1400" dirty="0"/>
            </a:br>
            <a:r>
              <a:rPr lang="en-US" altLang="sv-SE" sz="1400" dirty="0"/>
              <a:t>	&lt;Vehicle </a:t>
            </a:r>
            <a:r>
              <a:rPr lang="en-US" altLang="sv-SE" sz="1400" dirty="0" err="1"/>
              <a:t>LicenceNr</a:t>
            </a:r>
            <a:r>
              <a:rPr lang="en-US" altLang="sv-SE" sz="1400" dirty="0"/>
              <a:t>="ABC123" Brand="NISSAN" Owner="John Higgins" /&gt;</a:t>
            </a:r>
            <a:br>
              <a:rPr lang="en-US" altLang="sv-SE" sz="1400" dirty="0"/>
            </a:br>
            <a:r>
              <a:rPr lang="en-US" altLang="sv-SE" sz="1400" dirty="0"/>
              <a:t>	&lt;Vehicle </a:t>
            </a:r>
            <a:r>
              <a:rPr lang="en-US" altLang="sv-SE" sz="1400" dirty="0" err="1"/>
              <a:t>LicenceNr</a:t>
            </a:r>
            <a:r>
              <a:rPr lang="en-US" altLang="sv-SE" sz="1400" dirty="0"/>
              <a:t>="RSQ199" Brand="NISSAN" Owner="Ronnie O'Sullivan" /&gt;</a:t>
            </a:r>
            <a:br>
              <a:rPr lang="en-US" altLang="sv-SE" sz="1400" dirty="0"/>
            </a:br>
            <a:r>
              <a:rPr lang="en-US" altLang="sv-SE" sz="1400" dirty="0"/>
              <a:t>	&lt;Vehicle </a:t>
            </a:r>
            <a:r>
              <a:rPr lang="en-US" altLang="sv-SE" sz="1400" dirty="0" err="1"/>
              <a:t>LicenceNr</a:t>
            </a:r>
            <a:r>
              <a:rPr lang="en-US" altLang="sv-SE" sz="1400" dirty="0"/>
              <a:t>="TYD226" Brand="NISSAN" Owner="John Higgins" /&gt;</a:t>
            </a:r>
            <a:br>
              <a:rPr lang="en-US" altLang="sv-SE" sz="1400" dirty="0"/>
            </a:br>
            <a:r>
              <a:rPr lang="en-US" altLang="sv-SE" sz="1400" dirty="0"/>
              <a:t>&lt;/</a:t>
            </a:r>
            <a:r>
              <a:rPr lang="en-US" altLang="sv-SE" sz="1400" dirty="0" err="1"/>
              <a:t>Colour</a:t>
            </a:r>
            <a:r>
              <a:rPr lang="en-US" altLang="sv-SE" sz="1400" dirty="0"/>
              <a:t>&gt;</a:t>
            </a:r>
            <a:br>
              <a:rPr lang="en-US" altLang="sv-SE" sz="1400" dirty="0"/>
            </a:br>
            <a:r>
              <a:rPr lang="en-US" altLang="sv-SE" sz="1400" dirty="0"/>
              <a:t>&lt;</a:t>
            </a:r>
            <a:r>
              <a:rPr lang="en-US" altLang="sv-SE" sz="1400" dirty="0" err="1"/>
              <a:t>Colour</a:t>
            </a:r>
            <a:r>
              <a:rPr lang="en-US" altLang="sv-SE" sz="1400" dirty="0"/>
              <a:t> Name="blue"&gt;</a:t>
            </a:r>
            <a:br>
              <a:rPr lang="en-US" altLang="sv-SE" sz="1400" dirty="0"/>
            </a:br>
            <a:r>
              <a:rPr lang="en-US" altLang="sv-SE" sz="1400" dirty="0"/>
              <a:t>	&lt;Vehicle </a:t>
            </a:r>
            <a:r>
              <a:rPr lang="en-US" altLang="sv-SE" sz="1400" dirty="0" err="1"/>
              <a:t>LicenceNr</a:t>
            </a:r>
            <a:r>
              <a:rPr lang="en-US" altLang="sv-SE" sz="1400" dirty="0"/>
              <a:t>="CCD457" Brand="FIAT" Owner="Stephen Hendry" /&gt;</a:t>
            </a:r>
            <a:br>
              <a:rPr lang="en-US" altLang="sv-SE" sz="1400" dirty="0"/>
            </a:br>
            <a:r>
              <a:rPr lang="en-US" altLang="sv-SE" sz="1400" dirty="0"/>
              <a:t>	&lt;Vehicle </a:t>
            </a:r>
            <a:r>
              <a:rPr lang="en-US" altLang="sv-SE" sz="1400" dirty="0" err="1"/>
              <a:t>LicenceNr</a:t>
            </a:r>
            <a:r>
              <a:rPr lang="en-US" altLang="sv-SE" sz="1400" dirty="0"/>
              <a:t>="ROO197" Brand="SAAB" Owner="Ken Doherty" /&gt;</a:t>
            </a:r>
            <a:br>
              <a:rPr lang="en-US" altLang="sv-SE" sz="1400" dirty="0"/>
            </a:br>
            <a:r>
              <a:rPr lang="en-US" altLang="sv-SE" sz="1400" dirty="0"/>
              <a:t>&lt;/</a:t>
            </a:r>
            <a:r>
              <a:rPr lang="en-US" altLang="sv-SE" sz="1400" dirty="0" err="1"/>
              <a:t>Colour</a:t>
            </a:r>
            <a:r>
              <a:rPr lang="en-US" altLang="sv-SE" sz="1400" dirty="0"/>
              <a:t>&gt;</a:t>
            </a:r>
            <a:br>
              <a:rPr lang="en-US" altLang="sv-SE" sz="1400" dirty="0"/>
            </a:br>
            <a:r>
              <a:rPr lang="en-US" altLang="sv-SE" sz="1400" dirty="0"/>
              <a:t>&lt;</a:t>
            </a:r>
            <a:r>
              <a:rPr lang="en-US" altLang="sv-SE" sz="1400" dirty="0" err="1"/>
              <a:t>Colour</a:t>
            </a:r>
            <a:r>
              <a:rPr lang="en-US" altLang="sv-SE" sz="1400" dirty="0"/>
              <a:t> Name="green"&gt;</a:t>
            </a:r>
            <a:br>
              <a:rPr lang="en-US" altLang="sv-SE" sz="1400" dirty="0"/>
            </a:br>
            <a:r>
              <a:rPr lang="en-US" altLang="sv-SE" sz="1400" dirty="0"/>
              <a:t>	&lt;Vehicle </a:t>
            </a:r>
            <a:r>
              <a:rPr lang="en-US" altLang="sv-SE" sz="1400" dirty="0" err="1"/>
              <a:t>LicenceNr</a:t>
            </a:r>
            <a:r>
              <a:rPr lang="en-US" altLang="sv-SE" sz="1400" dirty="0"/>
              <a:t>="DKL998" Brand="SAAB" Owner="Matthew Stevens" /&gt;</a:t>
            </a:r>
            <a:br>
              <a:rPr lang="en-US" altLang="sv-SE" sz="1400" dirty="0"/>
            </a:br>
            <a:r>
              <a:rPr lang="en-US" altLang="sv-SE" sz="1400" dirty="0"/>
              <a:t>&lt;/</a:t>
            </a:r>
            <a:r>
              <a:rPr lang="en-US" altLang="sv-SE" sz="1400" dirty="0" err="1"/>
              <a:t>Colour</a:t>
            </a:r>
            <a:r>
              <a:rPr lang="en-US" altLang="sv-SE" sz="1400" dirty="0"/>
              <a:t>&gt;</a:t>
            </a:r>
            <a:br>
              <a:rPr lang="en-US" altLang="sv-SE" sz="1400" dirty="0"/>
            </a:br>
            <a:r>
              <a:rPr lang="en-US" altLang="sv-SE" sz="1400" dirty="0"/>
              <a:t>&lt;</a:t>
            </a:r>
            <a:r>
              <a:rPr lang="en-US" altLang="sv-SE" sz="1400" dirty="0" err="1"/>
              <a:t>Colour</a:t>
            </a:r>
            <a:r>
              <a:rPr lang="en-US" altLang="sv-SE" sz="1400" dirty="0"/>
              <a:t> Name="red"&gt;</a:t>
            </a:r>
            <a:br>
              <a:rPr lang="en-US" altLang="sv-SE" sz="1400" dirty="0"/>
            </a:br>
            <a:r>
              <a:rPr lang="en-US" altLang="sv-SE" sz="1400" dirty="0"/>
              <a:t>	&lt;Vehicle </a:t>
            </a:r>
            <a:r>
              <a:rPr lang="en-US" altLang="sv-SE" sz="1400" dirty="0" err="1"/>
              <a:t>LicenceNr</a:t>
            </a:r>
            <a:r>
              <a:rPr lang="en-US" altLang="sv-SE" sz="1400" dirty="0"/>
              <a:t>="DAVIS1" Brand="VOLVO" Owner="Steve Davis" /&gt;</a:t>
            </a:r>
            <a:br>
              <a:rPr lang="en-US" altLang="sv-SE" sz="1400" dirty="0"/>
            </a:br>
            <a:r>
              <a:rPr lang="en-US" altLang="sv-SE" sz="1400" dirty="0"/>
              <a:t>	&lt;Vehicle </a:t>
            </a:r>
            <a:r>
              <a:rPr lang="en-US" altLang="sv-SE" sz="1400" dirty="0" err="1"/>
              <a:t>LicenceNr</a:t>
            </a:r>
            <a:r>
              <a:rPr lang="en-US" altLang="sv-SE" sz="1400" dirty="0"/>
              <a:t>="PTF357" Brand="VOLVO" Owner="Steve Davis" /&gt;</a:t>
            </a:r>
            <a:br>
              <a:rPr lang="en-US" altLang="sv-SE" sz="1400" dirty="0"/>
            </a:br>
            <a:r>
              <a:rPr lang="en-US" altLang="sv-SE" sz="1400" dirty="0"/>
              <a:t>	&lt;Vehicle </a:t>
            </a:r>
            <a:r>
              <a:rPr lang="en-US" altLang="sv-SE" sz="1400" dirty="0" err="1"/>
              <a:t>LicenceNr</a:t>
            </a:r>
            <a:r>
              <a:rPr lang="en-US" altLang="sv-SE" sz="1400" dirty="0"/>
              <a:t>="WID387" Brand="FIAT" Owner="Matthew Stevens" /&gt;</a:t>
            </a:r>
            <a:br>
              <a:rPr lang="en-US" altLang="sv-SE" sz="1400" dirty="0"/>
            </a:br>
            <a:r>
              <a:rPr lang="en-US" altLang="sv-SE" sz="1400" dirty="0"/>
              <a:t>&lt;/</a:t>
            </a:r>
            <a:r>
              <a:rPr lang="en-US" altLang="sv-SE" sz="1400" dirty="0" err="1"/>
              <a:t>Colour</a:t>
            </a:r>
            <a:r>
              <a:rPr lang="en-US" altLang="sv-SE" sz="1400" dirty="0"/>
              <a:t>&gt;</a:t>
            </a:r>
            <a:endParaRPr lang="en-US" altLang="sv-SE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9C7F4C68-4BD6-4D13-AD0C-405373A2FF6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AUTO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16737031-3A8B-45C2-829B-57CF419F4EA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7150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Supports ROOT, TYPE and ELEMENTS</a:t>
            </a:r>
          </a:p>
          <a:p>
            <a:pPr marL="0" indent="0">
              <a:buFontTx/>
              <a:buNone/>
              <a:tabLst>
                <a:tab pos="361950" algn="l"/>
                <a:tab pos="714375" algn="l"/>
                <a:tab pos="1076325" algn="l"/>
              </a:tabLst>
              <a:defRPr/>
            </a:pPr>
            <a:r>
              <a:rPr lang="en-US" altLang="sv-SE" sz="1600" dirty="0"/>
              <a:t>SELECT </a:t>
            </a:r>
            <a:r>
              <a:rPr lang="en-US" altLang="sv-SE" sz="1600" dirty="0" err="1"/>
              <a:t>pid</a:t>
            </a:r>
            <a:r>
              <a:rPr lang="en-US" altLang="sv-SE" sz="1600" dirty="0"/>
              <a:t>, Name, Brand, Model, </a:t>
            </a:r>
            <a:r>
              <a:rPr lang="en-US" altLang="sv-SE" sz="1600" dirty="0" err="1"/>
              <a:t>yearofbirth</a:t>
            </a:r>
            <a:r>
              <a:rPr lang="en-US" altLang="sv-SE" sz="1600" dirty="0"/>
              <a:t> AS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, L</a:t>
            </a:r>
            <a:r>
              <a:rPr lang="en-US" altLang="sv-SE" sz="1600" dirty="0" err="1"/>
              <a:t>icenceNumber</a:t>
            </a:r>
            <a:r>
              <a:rPr lang="en-US" altLang="sv-SE" sz="1600" dirty="0"/>
              <a:t>, color AS </a:t>
            </a:r>
            <a:r>
              <a:rPr lang="en-US" altLang="sv-SE" sz="1600" dirty="0" err="1"/>
              <a:t>Colour</a:t>
            </a:r>
            <a:br>
              <a:rPr lang="en-US" altLang="sv-SE" sz="1600" dirty="0"/>
            </a:br>
            <a:r>
              <a:rPr lang="en-US" altLang="sv-SE" sz="1600" dirty="0"/>
              <a:t>FROM Person, C</a:t>
            </a:r>
            <a:r>
              <a:rPr lang="en-US" altLang="sv-SE" sz="1600" dirty="0" err="1"/>
              <a:t>ar</a:t>
            </a:r>
            <a:r>
              <a:rPr lang="en-US" altLang="sv-SE" sz="1600" dirty="0"/>
              <a:t> AS Vehicle</a:t>
            </a:r>
            <a:br>
              <a:rPr lang="en-US" altLang="sv-SE" sz="1600" dirty="0"/>
            </a:br>
            <a:r>
              <a:rPr lang="en-US" altLang="sv-SE" sz="1600" dirty="0"/>
              <a:t>WHERE </a:t>
            </a:r>
            <a:r>
              <a:rPr lang="en-US" altLang="sv-SE" sz="1600" dirty="0" err="1"/>
              <a:t>pid</a:t>
            </a:r>
            <a:r>
              <a:rPr lang="en-US" altLang="sv-SE" sz="1600" dirty="0"/>
              <a:t> &lt; 2 AND owner = </a:t>
            </a:r>
            <a:r>
              <a:rPr lang="en-US" altLang="sv-SE" sz="1600" dirty="0" err="1"/>
              <a:t>pid</a:t>
            </a:r>
            <a:br>
              <a:rPr lang="en-US" altLang="sv-SE" sz="1600" dirty="0"/>
            </a:br>
            <a:r>
              <a:rPr lang="en-US" altLang="sv-SE" sz="1600" dirty="0"/>
              <a:t>ORDER BY </a:t>
            </a:r>
            <a:r>
              <a:rPr lang="en-US" altLang="sv-SE" sz="1600" dirty="0" err="1"/>
              <a:t>pid</a:t>
            </a:r>
            <a:br>
              <a:rPr lang="en-US" altLang="sv-SE" sz="1600" dirty="0"/>
            </a:br>
            <a:r>
              <a:rPr lang="en-US" altLang="sv-SE" sz="1600" dirty="0"/>
              <a:t>FOR XML AUTO, ROOT, TYPE, ELEMENTS</a:t>
            </a:r>
            <a:br>
              <a:rPr lang="en-US" altLang="sv-SE" sz="1600" dirty="0"/>
            </a:br>
            <a:br>
              <a:rPr lang="en-US" altLang="sv-SE" sz="1600" dirty="0"/>
            </a:br>
            <a:r>
              <a:rPr lang="en-US" altLang="sv-SE" sz="1500" dirty="0"/>
              <a:t>&lt;root&gt;</a:t>
            </a:r>
            <a:br>
              <a:rPr lang="en-US" altLang="sv-SE" sz="1500" dirty="0"/>
            </a:br>
            <a:r>
              <a:rPr lang="en-US" altLang="sv-SE" sz="1500" dirty="0"/>
              <a:t>	&lt;Person&gt;</a:t>
            </a:r>
            <a:br>
              <a:rPr lang="en-US" altLang="sv-SE" sz="1500" dirty="0"/>
            </a:br>
            <a:r>
              <a:rPr lang="en-US" altLang="sv-SE" sz="1500" dirty="0"/>
              <a:t>		&lt;</a:t>
            </a:r>
            <a:r>
              <a:rPr lang="en-US" altLang="sv-SE" sz="1500" dirty="0" err="1"/>
              <a:t>pid</a:t>
            </a:r>
            <a:r>
              <a:rPr lang="en-US" altLang="sv-SE" sz="1500" dirty="0"/>
              <a:t>&gt;1&lt;/</a:t>
            </a:r>
            <a:r>
              <a:rPr lang="en-US" altLang="sv-SE" sz="1500" dirty="0" err="1"/>
              <a:t>pid</a:t>
            </a:r>
            <a:r>
              <a:rPr lang="en-US" altLang="sv-SE" sz="1500" dirty="0"/>
              <a:t>&gt;</a:t>
            </a:r>
            <a:br>
              <a:rPr lang="en-US" altLang="sv-SE" sz="1500" dirty="0"/>
            </a:br>
            <a:r>
              <a:rPr lang="en-US" altLang="sv-SE" sz="1500" dirty="0"/>
              <a:t>		&lt;Name&gt;John Higgins&lt;/Name&gt;</a:t>
            </a:r>
            <a:br>
              <a:rPr lang="en-US" altLang="sv-SE" sz="1500" dirty="0"/>
            </a:br>
            <a:r>
              <a:rPr lang="en-US" altLang="sv-SE" sz="1500" dirty="0"/>
              <a:t>		&lt;</a:t>
            </a:r>
            <a:r>
              <a:rPr lang="en-US" altLang="sv-SE" sz="1500" dirty="0" err="1"/>
              <a:t>YoB</a:t>
            </a:r>
            <a:r>
              <a:rPr lang="en-US" altLang="sv-SE" sz="1500" dirty="0"/>
              <a:t>&gt;1975&lt;/</a:t>
            </a:r>
            <a:r>
              <a:rPr lang="en-US" altLang="sv-SE" sz="1500" dirty="0" err="1"/>
              <a:t>YoB</a:t>
            </a:r>
            <a:r>
              <a:rPr lang="en-US" altLang="sv-SE" sz="1500" dirty="0"/>
              <a:t>&gt;</a:t>
            </a:r>
            <a:br>
              <a:rPr lang="en-US" altLang="sv-SE" sz="1500" dirty="0"/>
            </a:br>
            <a:r>
              <a:rPr lang="en-US" altLang="sv-SE" sz="1500" dirty="0"/>
              <a:t>		&lt;Vehicle&gt;</a:t>
            </a:r>
            <a:br>
              <a:rPr lang="en-US" altLang="sv-SE" sz="1500" dirty="0"/>
            </a:br>
            <a:r>
              <a:rPr lang="en-US" altLang="sv-SE" sz="1500" dirty="0"/>
              <a:t>			&lt;Brand&gt;NISSAN&lt;/Brand&gt;</a:t>
            </a:r>
            <a:br>
              <a:rPr lang="en-US" altLang="sv-SE" sz="1500" dirty="0"/>
            </a:br>
            <a:r>
              <a:rPr lang="en-US" altLang="sv-SE" sz="1500" dirty="0"/>
              <a:t>			&lt;Model&gt;Cherry&lt;/Model&gt;</a:t>
            </a:r>
            <a:br>
              <a:rPr lang="en-US" altLang="sv-SE" sz="1500" dirty="0"/>
            </a:br>
            <a:r>
              <a:rPr lang="en-US" altLang="sv-SE" sz="1500" dirty="0"/>
              <a:t>			&lt;</a:t>
            </a:r>
            <a:r>
              <a:rPr lang="en-US" altLang="sv-SE" sz="1500" dirty="0" err="1"/>
              <a:t>LicenceNumber</a:t>
            </a:r>
            <a:r>
              <a:rPr lang="en-US" altLang="sv-SE" sz="1500" dirty="0"/>
              <a:t>&gt;ABC123&lt;/</a:t>
            </a:r>
            <a:r>
              <a:rPr lang="en-US" altLang="sv-SE" sz="1500" dirty="0" err="1"/>
              <a:t>LicenceNumber</a:t>
            </a:r>
            <a:r>
              <a:rPr lang="en-US" altLang="sv-SE" sz="1500" dirty="0"/>
              <a:t>&gt;</a:t>
            </a:r>
            <a:br>
              <a:rPr lang="en-US" altLang="sv-SE" sz="1500" dirty="0"/>
            </a:br>
            <a:r>
              <a:rPr lang="en-US" altLang="sv-SE" sz="1500" dirty="0"/>
              <a:t>			&lt;</a:t>
            </a:r>
            <a:r>
              <a:rPr lang="en-US" altLang="sv-SE" sz="1500" dirty="0" err="1"/>
              <a:t>Colour</a:t>
            </a:r>
            <a:r>
              <a:rPr lang="en-US" altLang="sv-SE" sz="1500" dirty="0"/>
              <a:t>&gt;black&lt;/</a:t>
            </a:r>
            <a:r>
              <a:rPr lang="en-US" altLang="sv-SE" sz="1500" dirty="0" err="1"/>
              <a:t>Colour</a:t>
            </a:r>
            <a:r>
              <a:rPr lang="en-US" altLang="sv-SE" sz="1500" dirty="0"/>
              <a:t>&gt;</a:t>
            </a:r>
            <a:br>
              <a:rPr lang="en-US" altLang="sv-SE" sz="1500" dirty="0"/>
            </a:br>
            <a:r>
              <a:rPr lang="en-US" altLang="sv-SE" sz="1500" dirty="0"/>
              <a:t>		&lt;/Vehicle&gt;</a:t>
            </a:r>
            <a:br>
              <a:rPr lang="en-US" altLang="sv-SE" sz="1500" dirty="0"/>
            </a:br>
            <a:r>
              <a:rPr lang="en-US" altLang="sv-SE" sz="1500" dirty="0"/>
              <a:t>		&lt;Vehicle&gt;</a:t>
            </a:r>
            <a:br>
              <a:rPr lang="en-US" altLang="sv-SE" sz="1500" dirty="0"/>
            </a:br>
            <a:r>
              <a:rPr lang="en-US" altLang="sv-SE" sz="1500" dirty="0"/>
              <a:t>		      &lt;Brand&gt;NISSAN&lt;/Brand&gt;</a:t>
            </a:r>
            <a:br>
              <a:rPr lang="en-US" altLang="sv-SE" sz="1500" dirty="0"/>
            </a:br>
            <a:r>
              <a:rPr lang="en-US" altLang="sv-SE" sz="1500" dirty="0"/>
              <a:t>			&lt;Model&gt;Cherry&lt;/Model&gt;</a:t>
            </a:r>
            <a:br>
              <a:rPr lang="en-US" altLang="sv-SE" sz="1500" dirty="0"/>
            </a:br>
            <a:r>
              <a:rPr lang="en-US" altLang="sv-SE" sz="1500" dirty="0"/>
              <a:t>			&lt;</a:t>
            </a:r>
            <a:r>
              <a:rPr lang="en-US" altLang="sv-SE" sz="1500" dirty="0" err="1"/>
              <a:t>LicenceNumber</a:t>
            </a:r>
            <a:r>
              <a:rPr lang="en-US" altLang="sv-SE" sz="1500" dirty="0"/>
              <a:t>&gt;TYD226&lt;/</a:t>
            </a:r>
            <a:r>
              <a:rPr lang="en-US" altLang="sv-SE" sz="1500" dirty="0" err="1"/>
              <a:t>LicenceNumber</a:t>
            </a:r>
            <a:r>
              <a:rPr lang="en-US" altLang="sv-SE" sz="1500" dirty="0"/>
              <a:t>&gt;</a:t>
            </a:r>
            <a:br>
              <a:rPr lang="en-US" altLang="sv-SE" sz="1500" dirty="0"/>
            </a:br>
            <a:r>
              <a:rPr lang="en-US" altLang="sv-SE" sz="1500" dirty="0"/>
              <a:t>			&lt;</a:t>
            </a:r>
            <a:r>
              <a:rPr lang="en-US" altLang="sv-SE" sz="1500" dirty="0" err="1"/>
              <a:t>Colour</a:t>
            </a:r>
            <a:r>
              <a:rPr lang="en-US" altLang="sv-SE" sz="1500" dirty="0"/>
              <a:t>&gt;black&lt;/</a:t>
            </a:r>
            <a:r>
              <a:rPr lang="en-US" altLang="sv-SE" sz="1500" dirty="0" err="1"/>
              <a:t>Colour</a:t>
            </a:r>
            <a:r>
              <a:rPr lang="en-US" altLang="sv-SE" sz="1500" dirty="0"/>
              <a:t>&gt;</a:t>
            </a:r>
            <a:br>
              <a:rPr lang="en-US" altLang="sv-SE" sz="1500" dirty="0"/>
            </a:br>
            <a:r>
              <a:rPr lang="en-US" altLang="sv-SE" sz="1500" dirty="0"/>
              <a:t>		&lt;/Vehicle&gt;</a:t>
            </a:r>
            <a:br>
              <a:rPr lang="en-US" altLang="sv-SE" sz="1500" dirty="0"/>
            </a:br>
            <a:r>
              <a:rPr lang="en-US" altLang="sv-SE" sz="1500" dirty="0"/>
              <a:t>	&lt;/Person&gt;</a:t>
            </a:r>
            <a:br>
              <a:rPr lang="en-US" altLang="sv-SE" sz="1500" dirty="0"/>
            </a:br>
            <a:r>
              <a:rPr lang="en-US" altLang="sv-SE" sz="1500" dirty="0"/>
              <a:t>&lt;/root&gt;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BB90D316-5BD5-4FB5-ACF7-0D0C9D23F8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PATH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59AF6356-8410-408F-ADBA-5A884D48E6B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More flexible than RAW and AUTO</a:t>
            </a:r>
          </a:p>
          <a:p>
            <a:pPr lvl="1"/>
            <a:r>
              <a:rPr lang="en-US" altLang="sv-SE"/>
              <a:t>Possible to mix elements and attributes</a:t>
            </a:r>
          </a:p>
          <a:p>
            <a:pPr lvl="1"/>
            <a:r>
              <a:rPr lang="en-US" altLang="sv-SE"/>
              <a:t>Manual nesting</a:t>
            </a:r>
          </a:p>
          <a:p>
            <a:r>
              <a:rPr lang="en-US" altLang="sv-SE"/>
              <a:t>Column aliases in the SELECT clause are interpreted as XPath expressions</a:t>
            </a:r>
          </a:p>
          <a:p>
            <a:pPr lvl="1"/>
            <a:r>
              <a:rPr lang="en-US" altLang="sv-SE"/>
              <a:t>Default: similar to RAW, ELEMENTS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licencenumber AS LicenceNr, Color, Brand, name AS Owner </a:t>
            </a:r>
            <a:br>
              <a:rPr lang="en-US" altLang="sv-SE" sz="2000"/>
            </a:br>
            <a:r>
              <a:rPr lang="en-US" altLang="sv-SE" sz="2000"/>
              <a:t>FROM Car, Person </a:t>
            </a:r>
            <a:br>
              <a:rPr lang="en-US" altLang="sv-SE" sz="2000"/>
            </a:br>
            <a:r>
              <a:rPr lang="en-US" altLang="sv-SE" sz="2000"/>
              <a:t>WHERE owner = pid</a:t>
            </a:r>
            <a:br>
              <a:rPr lang="en-US" altLang="sv-SE" sz="2000"/>
            </a:br>
            <a:r>
              <a:rPr lang="en-US" altLang="sv-SE" sz="2000"/>
              <a:t>FOR XML PATH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SELECT licencenumber AS LicenceNr, Color, Brand, name AS Owner </a:t>
            </a:r>
            <a:br>
              <a:rPr lang="en-US" altLang="sv-SE" sz="2000"/>
            </a:br>
            <a:r>
              <a:rPr lang="en-US" altLang="sv-SE" sz="2000"/>
              <a:t>FROM Car, Person </a:t>
            </a:r>
            <a:br>
              <a:rPr lang="en-US" altLang="sv-SE" sz="2000"/>
            </a:br>
            <a:r>
              <a:rPr lang="en-US" altLang="sv-SE" sz="2000"/>
              <a:t>WHERE owner = pid</a:t>
            </a:r>
            <a:br>
              <a:rPr lang="en-US" altLang="sv-SE" sz="2000"/>
            </a:br>
            <a:r>
              <a:rPr lang="en-US" altLang="sv-SE" sz="2000"/>
              <a:t>FOR XML RAW, ELEMENTS</a:t>
            </a:r>
          </a:p>
          <a:p>
            <a:pPr>
              <a:buFontTx/>
              <a:buNone/>
            </a:pPr>
            <a:endParaRPr lang="en-US" altLang="sv-SE" sz="2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9985B17F-41AE-4ACE-B6CB-ACA9079F88B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PATH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B4991902-4302-4DBD-8310-C71B10E3B4E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tabLst>
                <a:tab pos="1076325" algn="l"/>
              </a:tabLst>
            </a:pPr>
            <a:r>
              <a:rPr lang="en-US" altLang="sv-SE" sz="2000"/>
              <a:t>SELECT licencenumber AS "@LicenceNr", color AS "@Colour", </a:t>
            </a:r>
            <a:br>
              <a:rPr lang="en-US" altLang="sv-SE" sz="2000"/>
            </a:br>
            <a:r>
              <a:rPr lang="en-US" altLang="sv-SE" sz="2000"/>
              <a:t>	brand AS "@Brand", name AS Owner </a:t>
            </a:r>
            <a:br>
              <a:rPr lang="en-US" altLang="sv-SE" sz="2000"/>
            </a:br>
            <a:r>
              <a:rPr lang="en-US" altLang="sv-SE" sz="2000"/>
              <a:t>FROM Car, Person </a:t>
            </a:r>
            <a:br>
              <a:rPr lang="en-US" altLang="sv-SE" sz="2000"/>
            </a:br>
            <a:r>
              <a:rPr lang="en-US" altLang="sv-SE" sz="2000"/>
              <a:t>WHERE owner = pid AND owner &lt; 3</a:t>
            </a:r>
            <a:br>
              <a:rPr lang="en-US" altLang="sv-SE" sz="2000"/>
            </a:br>
            <a:r>
              <a:rPr lang="en-US" altLang="sv-SE" sz="2000"/>
              <a:t>FOR XML PATH ('Vehicle')</a:t>
            </a:r>
          </a:p>
          <a:p>
            <a:pPr marL="0" indent="0">
              <a:buFontTx/>
              <a:buNone/>
              <a:tabLst>
                <a:tab pos="1076325" algn="l"/>
              </a:tabLst>
            </a:pPr>
            <a:endParaRPr lang="en-US" altLang="sv-SE" sz="2000"/>
          </a:p>
          <a:p>
            <a:pPr marL="0" indent="0">
              <a:buFontTx/>
              <a:buNone/>
              <a:tabLst>
                <a:tab pos="1076325" algn="l"/>
              </a:tabLst>
            </a:pPr>
            <a:r>
              <a:rPr lang="en-US" altLang="sv-SE" sz="2000"/>
              <a:t>&lt;Vehicle LicenceNr="ABC123" Colour="black" Brand="NISSAN"&gt;</a:t>
            </a:r>
            <a:br>
              <a:rPr lang="en-US" altLang="sv-SE" sz="2000"/>
            </a:br>
            <a:r>
              <a:rPr lang="en-US" altLang="sv-SE" sz="2000"/>
              <a:t>	&lt;Owner&gt;John Higgins&lt;/Owner&gt;</a:t>
            </a:r>
            <a:br>
              <a:rPr lang="en-US" altLang="sv-SE" sz="2000"/>
            </a:br>
            <a:r>
              <a:rPr lang="en-US" altLang="sv-SE" sz="2000"/>
              <a:t>&lt;/Vehicle&gt;</a:t>
            </a:r>
            <a:br>
              <a:rPr lang="en-US" altLang="sv-SE" sz="2000"/>
            </a:br>
            <a:r>
              <a:rPr lang="en-US" altLang="sv-SE" sz="2000"/>
              <a:t>&lt;Vehicle LicenceNr="CCD457" Colour="blue" Brand="FIAT"&gt;</a:t>
            </a:r>
            <a:br>
              <a:rPr lang="en-US" altLang="sv-SE" sz="2000"/>
            </a:br>
            <a:r>
              <a:rPr lang="en-US" altLang="sv-SE" sz="2000"/>
              <a:t>	&lt;Owner&gt;Stephen Hendry&lt;/Owner&gt;</a:t>
            </a:r>
            <a:br>
              <a:rPr lang="en-US" altLang="sv-SE" sz="2000"/>
            </a:br>
            <a:r>
              <a:rPr lang="en-US" altLang="sv-SE" sz="2000"/>
              <a:t>&lt;/Vehicle&gt;</a:t>
            </a:r>
            <a:br>
              <a:rPr lang="en-US" altLang="sv-SE" sz="2000"/>
            </a:br>
            <a:r>
              <a:rPr lang="en-US" altLang="sv-SE" sz="2000"/>
              <a:t>&lt;Vehicle LicenceNr="TYD226" Colour="black" Brand="NISSAN"&gt;</a:t>
            </a:r>
            <a:br>
              <a:rPr lang="en-US" altLang="sv-SE" sz="2000"/>
            </a:br>
            <a:r>
              <a:rPr lang="en-US" altLang="sv-SE" sz="2000"/>
              <a:t>	&lt;Owner&gt;John Higgins&lt;/Owner&gt;</a:t>
            </a:r>
            <a:br>
              <a:rPr lang="en-US" altLang="sv-SE" sz="2000"/>
            </a:br>
            <a:r>
              <a:rPr lang="en-US" altLang="sv-SE" sz="2000"/>
              <a:t>&lt;/Vehicle&gt;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7C310767-C0A1-46DB-9115-AF451EC6656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PATH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8B6A06F0-2727-4033-A1ED-784643A1733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tabLst>
                <a:tab pos="1076325" algn="l"/>
              </a:tabLst>
            </a:pPr>
            <a:r>
              <a:rPr lang="en-US" altLang="sv-SE" sz="2000"/>
              <a:t>SELECT licencenumber AS "@LicenceNr", color AS "@Colour", </a:t>
            </a:r>
            <a:br>
              <a:rPr lang="en-US" altLang="sv-SE" sz="2000"/>
            </a:br>
            <a:r>
              <a:rPr lang="en-US" altLang="sv-SE" sz="2000"/>
              <a:t>	brand AS "Type/@Brand", model AS "Type/@Model", </a:t>
            </a:r>
            <a:br>
              <a:rPr lang="en-US" altLang="sv-SE" sz="2000"/>
            </a:br>
            <a:r>
              <a:rPr lang="en-US" altLang="sv-SE" sz="2000"/>
              <a:t>	name AS "Owner/@Name", pid AS "Owner/@PID" </a:t>
            </a:r>
            <a:br>
              <a:rPr lang="en-US" altLang="sv-SE" sz="2000"/>
            </a:br>
            <a:r>
              <a:rPr lang="en-US" altLang="sv-SE" sz="2000"/>
              <a:t>FROM Car, Person </a:t>
            </a:r>
            <a:br>
              <a:rPr lang="en-US" altLang="sv-SE" sz="2000"/>
            </a:br>
            <a:r>
              <a:rPr lang="en-US" altLang="sv-SE" sz="2000"/>
              <a:t>WHERE owner = pid AND owner &lt; 3</a:t>
            </a:r>
            <a:br>
              <a:rPr lang="en-US" altLang="sv-SE" sz="2000"/>
            </a:br>
            <a:r>
              <a:rPr lang="en-US" altLang="sv-SE" sz="2000"/>
              <a:t>FOR XML PATH ('Vehicle')</a:t>
            </a:r>
          </a:p>
          <a:p>
            <a:pPr marL="0" indent="0">
              <a:buFontTx/>
              <a:buNone/>
              <a:tabLst>
                <a:tab pos="1076325" algn="l"/>
              </a:tabLst>
            </a:pPr>
            <a:br>
              <a:rPr lang="en-US" altLang="sv-SE" sz="2000"/>
            </a:br>
            <a:r>
              <a:rPr lang="en-US" altLang="sv-SE" sz="2000"/>
              <a:t>&lt;Vehicle LicenceNr="ABC123" Colour="black"&gt;</a:t>
            </a:r>
            <a:br>
              <a:rPr lang="en-US" altLang="sv-SE" sz="2000"/>
            </a:br>
            <a:r>
              <a:rPr lang="en-US" altLang="sv-SE" sz="2000"/>
              <a:t>	&lt;Type Brand="NISSAN" Model="Cherry" /&gt;</a:t>
            </a:r>
            <a:br>
              <a:rPr lang="en-US" altLang="sv-SE" sz="2000"/>
            </a:br>
            <a:r>
              <a:rPr lang="en-US" altLang="sv-SE" sz="2000"/>
              <a:t>	&lt;Owner Name="John Higgins" PID="1" /&gt;</a:t>
            </a:r>
            <a:br>
              <a:rPr lang="en-US" altLang="sv-SE" sz="2000"/>
            </a:br>
            <a:r>
              <a:rPr lang="en-US" altLang="sv-SE" sz="2000"/>
              <a:t>&lt;/Vehicle&gt;</a:t>
            </a:r>
            <a:br>
              <a:rPr lang="en-US" altLang="sv-SE" sz="2000"/>
            </a:br>
            <a:r>
              <a:rPr lang="en-US" altLang="sv-SE" sz="2000"/>
              <a:t>&lt;Vehicle LicenceNr="CCD457" Colour="blue"&gt;</a:t>
            </a:r>
            <a:br>
              <a:rPr lang="en-US" altLang="sv-SE" sz="2000"/>
            </a:br>
            <a:r>
              <a:rPr lang="en-US" altLang="sv-SE" sz="2000"/>
              <a:t>	&lt;Type Brand="FIAT" Model="Forza" /&gt;</a:t>
            </a:r>
            <a:br>
              <a:rPr lang="en-US" altLang="sv-SE" sz="2000"/>
            </a:br>
            <a:r>
              <a:rPr lang="en-US" altLang="sv-SE" sz="2000"/>
              <a:t>	&lt;Owner Name="Stephen Hendry" PID="2" /&gt;</a:t>
            </a:r>
            <a:br>
              <a:rPr lang="en-US" altLang="sv-SE" sz="2000"/>
            </a:br>
            <a:r>
              <a:rPr lang="en-US" altLang="sv-SE" sz="2000"/>
              <a:t>&lt;/Vehicle&gt;</a:t>
            </a:r>
            <a:br>
              <a:rPr lang="en-US" altLang="sv-SE" sz="2000"/>
            </a:br>
            <a:r>
              <a:rPr lang="en-US" altLang="sv-SE" sz="2000"/>
              <a:t>&lt;Vehicle LicenceNr="TYD226" Colour="black"&gt;</a:t>
            </a:r>
            <a:br>
              <a:rPr lang="en-US" altLang="sv-SE" sz="2000"/>
            </a:br>
            <a:r>
              <a:rPr lang="en-US" altLang="sv-SE" sz="2000"/>
              <a:t>	&lt;Type Brand="NISSAN" Model="Cherry" /&gt;</a:t>
            </a:r>
            <a:br>
              <a:rPr lang="en-US" altLang="sv-SE" sz="2000"/>
            </a:br>
            <a:r>
              <a:rPr lang="en-US" altLang="sv-SE" sz="2000"/>
              <a:t>	&lt;Owner Name="John Higgins" PID="1" /&gt;</a:t>
            </a:r>
            <a:br>
              <a:rPr lang="en-US" altLang="sv-SE" sz="2000"/>
            </a:br>
            <a:r>
              <a:rPr lang="en-US" altLang="sv-SE" sz="2000"/>
              <a:t>&lt;/Vehicle&gt;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2A5614A9-109A-46F9-BC15-7441C749A4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PATH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C080B3C9-49CC-43F7-B539-507A35F579C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Use * to create a text node (without extra element)</a:t>
            </a:r>
          </a:p>
          <a:p>
            <a:pPr>
              <a:defRPr/>
            </a:pPr>
            <a:endParaRPr lang="en-US" altLang="sv-SE" sz="2400" dirty="0"/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SELECT name "*", ' owns ' "*", </a:t>
            </a:r>
            <a:br>
              <a:rPr lang="en-US" altLang="sv-SE" sz="1800" dirty="0"/>
            </a:br>
            <a:r>
              <a:rPr lang="en-US" altLang="sv-SE" sz="1800" dirty="0"/>
              <a:t>	(SELECT COUNT(*) FROM Car WHERE owner = </a:t>
            </a:r>
            <a:r>
              <a:rPr lang="en-US" altLang="sv-SE" sz="1800" dirty="0" err="1"/>
              <a:t>pid</a:t>
            </a:r>
            <a:r>
              <a:rPr lang="en-US" altLang="sv-SE" sz="1800" dirty="0"/>
              <a:t>) "*", ' cars' "*"</a:t>
            </a:r>
            <a:br>
              <a:rPr lang="en-US" altLang="sv-SE" sz="1800" dirty="0"/>
            </a:br>
            <a:r>
              <a:rPr lang="en-US" altLang="sv-SE" sz="1800" dirty="0"/>
              <a:t>FROM Person</a:t>
            </a:r>
            <a:br>
              <a:rPr lang="en-US" altLang="sv-SE" sz="1800" dirty="0"/>
            </a:br>
            <a:r>
              <a:rPr lang="en-US" altLang="sv-SE" sz="1800" dirty="0"/>
              <a:t>FOR XML PATH ('Statement'), ROOT ('Info')</a:t>
            </a:r>
          </a:p>
          <a:p>
            <a:pPr marL="0" indent="0">
              <a:buFontTx/>
              <a:buNone/>
              <a:defRPr/>
            </a:pPr>
            <a:endParaRPr lang="en-US" altLang="sv-SE" sz="1800" dirty="0"/>
          </a:p>
          <a:p>
            <a:pPr marL="0" indent="0">
              <a:buFontTx/>
              <a:buNone/>
              <a:tabLst>
                <a:tab pos="361950" algn="l"/>
              </a:tabLst>
              <a:defRPr/>
            </a:pPr>
            <a:r>
              <a:rPr lang="en-US" altLang="sv-SE" sz="1800" dirty="0"/>
              <a:t>&lt;Info&gt;</a:t>
            </a:r>
            <a:br>
              <a:rPr lang="en-US" altLang="sv-SE" sz="1800" dirty="0"/>
            </a:br>
            <a:r>
              <a:rPr lang="en-US" altLang="sv-SE" sz="1800" dirty="0"/>
              <a:t>	&lt;Statement&gt;John Higgins owns 2 cars&lt;/Statement&gt;</a:t>
            </a:r>
            <a:br>
              <a:rPr lang="en-US" altLang="sv-SE" sz="1800" dirty="0"/>
            </a:br>
            <a:r>
              <a:rPr lang="en-US" altLang="sv-SE" sz="1800" dirty="0"/>
              <a:t>	&lt;Statement&gt;Stephen Hendry owns 1 cars&lt;/Statement&gt;</a:t>
            </a:r>
            <a:br>
              <a:rPr lang="en-US" altLang="sv-SE" sz="1800" dirty="0"/>
            </a:br>
            <a:r>
              <a:rPr lang="en-US" altLang="sv-SE" sz="1800" dirty="0"/>
              <a:t>	&lt;Statement&gt;Matthew Stevens owns 2 cars&lt;/Statement&gt;</a:t>
            </a:r>
            <a:br>
              <a:rPr lang="en-US" altLang="sv-SE" sz="1800" dirty="0"/>
            </a:br>
            <a:r>
              <a:rPr lang="en-US" altLang="sv-SE" sz="1800" dirty="0"/>
              <a:t>	&lt;Statement&gt;Ronnie O'Sullivan owns 1 cars&lt;/Statement&gt;</a:t>
            </a:r>
            <a:br>
              <a:rPr lang="en-US" altLang="sv-SE" sz="1800" dirty="0"/>
            </a:br>
            <a:r>
              <a:rPr lang="en-US" altLang="sv-SE" sz="1800" dirty="0"/>
              <a:t>	&lt;Statement&gt;Ken Doherty owns 1 cars&lt;/Statement&gt;</a:t>
            </a:r>
            <a:br>
              <a:rPr lang="en-US" altLang="sv-SE" sz="1800" dirty="0"/>
            </a:br>
            <a:r>
              <a:rPr lang="en-US" altLang="sv-SE" sz="1800" dirty="0"/>
              <a:t>	&lt;Statement&gt;Steve Davis owns 2 cars&lt;/Statement&gt;</a:t>
            </a:r>
            <a:br>
              <a:rPr lang="en-US" altLang="sv-SE" sz="1800" dirty="0"/>
            </a:br>
            <a:r>
              <a:rPr lang="en-US" altLang="sv-SE" sz="1800" dirty="0"/>
              <a:t>	&lt;Statement&gt;Paul Hunter owns 0 cars&lt;/Statement&gt;</a:t>
            </a:r>
            <a:br>
              <a:rPr lang="en-US" altLang="sv-SE" sz="1800" dirty="0"/>
            </a:br>
            <a:r>
              <a:rPr lang="en-US" altLang="sv-SE" sz="1800" dirty="0"/>
              <a:t>	&lt;Statement&gt;Neil Robertson owns 0 cars&lt;/Statement&gt;</a:t>
            </a:r>
            <a:br>
              <a:rPr lang="en-US" altLang="sv-SE" sz="1800" dirty="0"/>
            </a:br>
            <a:r>
              <a:rPr lang="en-US" altLang="sv-SE" sz="1800" dirty="0"/>
              <a:t>&lt;/Info&gt;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B5B61AAD-5E43-411A-82A8-381A1464D4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PATH</a:t>
            </a:r>
          </a:p>
        </p:txBody>
      </p:sp>
      <p:sp>
        <p:nvSpPr>
          <p:cNvPr id="120835" name="Content Placeholder 2">
            <a:extLst>
              <a:ext uri="{FF2B5EF4-FFF2-40B4-BE49-F238E27FC236}">
                <a16:creationId xmlns:a16="http://schemas.microsoft.com/office/drawing/2014/main" id="{7A9B15A7-2B1C-4BF4-8DBA-DE4FC5F2DFB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8958263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Grouping requires nesting</a:t>
            </a:r>
          </a:p>
          <a:p>
            <a:pPr lvl="1">
              <a:defRPr/>
            </a:pPr>
            <a:r>
              <a:rPr lang="en-US" altLang="sv-SE" sz="1800" dirty="0"/>
              <a:t>ORDER BY does not have the same effect as with AUTO</a:t>
            </a:r>
          </a:p>
          <a:p>
            <a:pPr lvl="1">
              <a:defRPr/>
            </a:pPr>
            <a:r>
              <a:rPr lang="en-US" altLang="sv-SE" sz="1800" dirty="0"/>
              <a:t>Use TYPE in the nested statement to return XML</a:t>
            </a:r>
          </a:p>
          <a:p>
            <a:pPr marL="0" indent="0">
              <a:buFontTx/>
              <a:buNone/>
              <a:defRPr/>
            </a:pPr>
            <a:endParaRPr lang="en-US" altLang="sv-SE" sz="2400" dirty="0"/>
          </a:p>
          <a:p>
            <a:pPr marL="0" indent="0">
              <a:buFontTx/>
              <a:buNone/>
              <a:tabLst>
                <a:tab pos="895350" algn="l"/>
                <a:tab pos="1885950" algn="l"/>
              </a:tabLst>
              <a:defRPr/>
            </a:pPr>
            <a:r>
              <a:rPr lang="en-US" altLang="sv-SE" sz="1800" dirty="0"/>
              <a:t>SELECT color AS "@name", </a:t>
            </a:r>
            <a:br>
              <a:rPr lang="en-US" altLang="sv-SE" sz="1800" dirty="0"/>
            </a:br>
            <a:r>
              <a:rPr lang="en-US" altLang="sv-SE" sz="1800" dirty="0"/>
              <a:t>	(</a:t>
            </a:r>
            <a: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  <a:t>SELECT </a:t>
            </a:r>
            <a:r>
              <a:rPr lang="en-US" altLang="sv-SE" sz="1800" dirty="0" err="1">
                <a:solidFill>
                  <a:schemeClr val="accent5">
                    <a:lumMod val="50000"/>
                  </a:schemeClr>
                </a:solidFill>
              </a:rPr>
              <a:t>licencenumber</a:t>
            </a:r>
            <a: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  <a:t> AS "@</a:t>
            </a:r>
            <a:r>
              <a:rPr lang="en-US" altLang="sv-SE" sz="1800" dirty="0" err="1">
                <a:solidFill>
                  <a:schemeClr val="accent5">
                    <a:lumMod val="50000"/>
                  </a:schemeClr>
                </a:solidFill>
              </a:rPr>
              <a:t>LicenceNr</a:t>
            </a:r>
            <a: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  <a:t>", brand AS "@Brand", </a:t>
            </a:r>
            <a:b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  <a:t>		model AS "@Model", name AS "Owner/@Name"</a:t>
            </a:r>
            <a:b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  <a:t>	FROM Car, Person </a:t>
            </a:r>
            <a:b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  <a:t>	WHERE owner = </a:t>
            </a:r>
            <a:r>
              <a:rPr lang="en-US" altLang="sv-SE" sz="1800" dirty="0" err="1">
                <a:solidFill>
                  <a:schemeClr val="accent5">
                    <a:lumMod val="50000"/>
                  </a:schemeClr>
                </a:solidFill>
              </a:rPr>
              <a:t>pid</a:t>
            </a:r>
            <a: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  <a:t> AND color = </a:t>
            </a:r>
            <a:r>
              <a:rPr lang="en-US" altLang="sv-SE" sz="1800" dirty="0" err="1">
                <a:solidFill>
                  <a:schemeClr val="accent5">
                    <a:lumMod val="50000"/>
                  </a:schemeClr>
                </a:solidFill>
              </a:rPr>
              <a:t>ct.color</a:t>
            </a:r>
            <a:b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  <a:t>	FOR XML PATH ('Vehicle'), TYPE</a:t>
            </a:r>
            <a:r>
              <a:rPr lang="en-US" altLang="sv-SE" sz="1800" dirty="0"/>
              <a:t>) AS "*"</a:t>
            </a:r>
            <a:br>
              <a:rPr lang="en-US" altLang="sv-SE" sz="1800" dirty="0"/>
            </a:br>
            <a:r>
              <a:rPr lang="en-US" altLang="sv-SE" sz="1800" dirty="0"/>
              <a:t>FROM (</a:t>
            </a:r>
            <a:r>
              <a:rPr lang="en-US" altLang="sv-SE" sz="1800" dirty="0">
                <a:solidFill>
                  <a:srgbClr val="990099"/>
                </a:solidFill>
              </a:rPr>
              <a:t>SELECT DISTINCT color FROM Car WHERE color &lt;&gt; 'black'</a:t>
            </a:r>
            <a:r>
              <a:rPr lang="en-US" altLang="sv-SE" sz="1800" dirty="0"/>
              <a:t>) AS </a:t>
            </a:r>
            <a:r>
              <a:rPr lang="en-US" altLang="sv-SE" sz="1800" dirty="0" err="1"/>
              <a:t>ct</a:t>
            </a:r>
            <a:br>
              <a:rPr lang="en-US" altLang="sv-SE" sz="1800" dirty="0"/>
            </a:br>
            <a:r>
              <a:rPr lang="en-US" altLang="sv-SE" sz="1800" dirty="0"/>
              <a:t>FOR XML PATH ('</a:t>
            </a:r>
            <a:r>
              <a:rPr lang="en-US" altLang="sv-SE" sz="1800" dirty="0" err="1"/>
              <a:t>Colour</a:t>
            </a:r>
            <a:r>
              <a:rPr lang="en-US" altLang="sv-SE" sz="1800" dirty="0"/>
              <a:t>'), ROOT ('</a:t>
            </a:r>
            <a:r>
              <a:rPr lang="en-US" altLang="sv-SE" sz="1800" dirty="0" err="1"/>
              <a:t>CarsByColour</a:t>
            </a:r>
            <a:r>
              <a:rPr lang="en-US" altLang="sv-SE" sz="1800" dirty="0"/>
              <a:t>')</a:t>
            </a:r>
            <a:endParaRPr lang="en-US" altLang="sv-SE" sz="2400" dirty="0"/>
          </a:p>
          <a:p>
            <a:pPr>
              <a:buFontTx/>
              <a:buNone/>
              <a:defRPr/>
            </a:pPr>
            <a:r>
              <a:rPr lang="en-US" altLang="sv-SE" sz="1800" dirty="0"/>
              <a:t>	</a:t>
            </a:r>
            <a:endParaRPr lang="en-US" altLang="sv-SE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DEA45E01-9A37-491F-8C46-03576755F4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 PATH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1310C7CD-6722-45B9-9C9C-CE0E5BBADB5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668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tabLst>
                <a:tab pos="361950" algn="l"/>
                <a:tab pos="714375" algn="l"/>
                <a:tab pos="1076325" algn="l"/>
              </a:tabLst>
            </a:pPr>
            <a:r>
              <a:rPr lang="en-US" altLang="sv-SE" sz="1400"/>
              <a:t>&lt;CarsByColour&gt;</a:t>
            </a:r>
            <a:br>
              <a:rPr lang="en-US" altLang="sv-SE" sz="1400"/>
            </a:br>
            <a:r>
              <a:rPr lang="en-US" altLang="sv-SE" sz="1400"/>
              <a:t>	&lt;Colour name="blue"&gt;</a:t>
            </a:r>
            <a:br>
              <a:rPr lang="en-US" altLang="sv-SE" sz="1400"/>
            </a:br>
            <a:r>
              <a:rPr lang="en-US" altLang="sv-SE" sz="1400"/>
              <a:t>		&lt;Vehicle LicenceNr="CCD457" Brand="FIAT" Model="Forza"&gt;</a:t>
            </a:r>
            <a:br>
              <a:rPr lang="en-US" altLang="sv-SE" sz="1400"/>
            </a:br>
            <a:r>
              <a:rPr lang="en-US" altLang="sv-SE" sz="1400"/>
              <a:t>			&lt;Owner Name="Stephen Hendry" /&gt;</a:t>
            </a:r>
            <a:br>
              <a:rPr lang="en-US" altLang="sv-SE" sz="1400"/>
            </a:br>
            <a:r>
              <a:rPr lang="en-US" altLang="sv-SE" sz="1400"/>
              <a:t>		&lt;/Vehicle&gt;</a:t>
            </a:r>
            <a:br>
              <a:rPr lang="en-US" altLang="sv-SE" sz="1400"/>
            </a:br>
            <a:r>
              <a:rPr lang="en-US" altLang="sv-SE" sz="1400"/>
              <a:t>		&lt;Vehicle LicenceNr="ROO197" Brand="SAAB" Model="900i"&gt;</a:t>
            </a:r>
            <a:br>
              <a:rPr lang="en-US" altLang="sv-SE" sz="1400"/>
            </a:br>
            <a:r>
              <a:rPr lang="en-US" altLang="sv-SE" sz="1400"/>
              <a:t>			&lt;Owner Name="Ken Doherty" /&gt;</a:t>
            </a:r>
            <a:br>
              <a:rPr lang="en-US" altLang="sv-SE" sz="1400"/>
            </a:br>
            <a:r>
              <a:rPr lang="en-US" altLang="sv-SE" sz="1400"/>
              <a:t>		&lt;/Vehicle&gt;</a:t>
            </a:r>
            <a:br>
              <a:rPr lang="en-US" altLang="sv-SE" sz="1400"/>
            </a:br>
            <a:r>
              <a:rPr lang="en-US" altLang="sv-SE" sz="1400"/>
              <a:t>	&lt;/Colour&gt;</a:t>
            </a:r>
            <a:br>
              <a:rPr lang="en-US" altLang="sv-SE" sz="1400"/>
            </a:br>
            <a:r>
              <a:rPr lang="en-US" altLang="sv-SE" sz="1400"/>
              <a:t>	&lt;Colour name="green"&gt;</a:t>
            </a:r>
            <a:br>
              <a:rPr lang="en-US" altLang="sv-SE" sz="1400"/>
            </a:br>
            <a:r>
              <a:rPr lang="en-US" altLang="sv-SE" sz="1400"/>
              <a:t>		&lt;Vehicle LicenceNr="DKL998" Brand="SAAB" Model="9000C"&gt;</a:t>
            </a:r>
            <a:br>
              <a:rPr lang="en-US" altLang="sv-SE" sz="1400"/>
            </a:br>
            <a:r>
              <a:rPr lang="en-US" altLang="sv-SE" sz="1400"/>
              <a:t>			&lt;Owner Name="Matthew Stevens" /&gt;</a:t>
            </a:r>
            <a:br>
              <a:rPr lang="en-US" altLang="sv-SE" sz="1400"/>
            </a:br>
            <a:r>
              <a:rPr lang="en-US" altLang="sv-SE" sz="1400"/>
              <a:t>		&lt;/Vehicle&gt;</a:t>
            </a:r>
            <a:br>
              <a:rPr lang="en-US" altLang="sv-SE" sz="1400"/>
            </a:br>
            <a:r>
              <a:rPr lang="en-US" altLang="sv-SE" sz="1400"/>
              <a:t>	&lt;/Colour&gt;</a:t>
            </a:r>
            <a:br>
              <a:rPr lang="en-US" altLang="sv-SE" sz="1400"/>
            </a:br>
            <a:r>
              <a:rPr lang="en-US" altLang="sv-SE" sz="1400"/>
              <a:t>	&lt;Colour name="red"&gt;</a:t>
            </a:r>
            <a:br>
              <a:rPr lang="en-US" altLang="sv-SE" sz="1400"/>
            </a:br>
            <a:r>
              <a:rPr lang="en-US" altLang="sv-SE" sz="1400"/>
              <a:t>		&lt;Vehicle LicenceNr="DAVIS1" Brand="VOLVO" Model="V90"&gt;</a:t>
            </a:r>
            <a:br>
              <a:rPr lang="en-US" altLang="sv-SE" sz="1400"/>
            </a:br>
            <a:r>
              <a:rPr lang="en-US" altLang="sv-SE" sz="1400"/>
              <a:t>			&lt;Owner Name="Steve Davis" /&gt;</a:t>
            </a:r>
            <a:br>
              <a:rPr lang="en-US" altLang="sv-SE" sz="1400"/>
            </a:br>
            <a:r>
              <a:rPr lang="en-US" altLang="sv-SE" sz="1400"/>
              <a:t>		&lt;/Vehicle&gt;</a:t>
            </a:r>
            <a:br>
              <a:rPr lang="en-US" altLang="sv-SE" sz="1400"/>
            </a:br>
            <a:r>
              <a:rPr lang="en-US" altLang="sv-SE" sz="1400"/>
              <a:t>		&lt;Vehicle LicenceNr="PTF357" Brand="VOLVO" Model="V70"&gt;</a:t>
            </a:r>
            <a:br>
              <a:rPr lang="en-US" altLang="sv-SE" sz="1400"/>
            </a:br>
            <a:r>
              <a:rPr lang="en-US" altLang="sv-SE" sz="1400"/>
              <a:t>			&lt;Owner Name="Steve Davis" /&gt;</a:t>
            </a:r>
            <a:br>
              <a:rPr lang="en-US" altLang="sv-SE" sz="1400"/>
            </a:br>
            <a:r>
              <a:rPr lang="en-US" altLang="sv-SE" sz="1400"/>
              <a:t>		&lt;/Vehicle&gt;</a:t>
            </a:r>
            <a:br>
              <a:rPr lang="en-US" altLang="sv-SE" sz="1400"/>
            </a:br>
            <a:r>
              <a:rPr lang="en-US" altLang="sv-SE" sz="1400"/>
              <a:t>		&lt;Vehicle LicenceNr="WID387" Brand="FIAT" Model="Nova"&gt;</a:t>
            </a:r>
            <a:br>
              <a:rPr lang="en-US" altLang="sv-SE" sz="1400"/>
            </a:br>
            <a:r>
              <a:rPr lang="en-US" altLang="sv-SE" sz="1400"/>
              <a:t>			&lt;Owner Name="Matthew Stevens" /&gt;</a:t>
            </a:r>
            <a:br>
              <a:rPr lang="en-US" altLang="sv-SE" sz="1400"/>
            </a:br>
            <a:r>
              <a:rPr lang="en-US" altLang="sv-SE" sz="1400"/>
              <a:t>		&lt;/Vehicle&gt;</a:t>
            </a:r>
            <a:br>
              <a:rPr lang="en-US" altLang="sv-SE" sz="1400"/>
            </a:br>
            <a:r>
              <a:rPr lang="en-US" altLang="sv-SE" sz="1400"/>
              <a:t>	&lt;/Colour&gt;</a:t>
            </a:r>
            <a:br>
              <a:rPr lang="en-US" altLang="sv-SE" sz="1400"/>
            </a:br>
            <a:r>
              <a:rPr lang="en-US" altLang="sv-SE" sz="1400"/>
              <a:t>&lt;/CarsByColour&gt;</a:t>
            </a:r>
            <a:endParaRPr lang="en-US" altLang="sv-SE"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966092E7-0E83-4E1F-99D3-AAA032B652E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FOR XML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C051DAE8-3B9C-4195-9AB7-F83BF5C080F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NULL causes the node to not get created</a:t>
            </a:r>
          </a:p>
          <a:p>
            <a:pPr lvl="1"/>
            <a:r>
              <a:rPr lang="en-US" altLang="sv-SE"/>
              <a:t>With the keyword XSINIL (after ELEMENTS) a node will be created with the attribute xsi:nil="true"</a:t>
            </a:r>
          </a:p>
          <a:p>
            <a:r>
              <a:rPr lang="en-US" altLang="sv-SE"/>
              <a:t>The keywords XMLDATA and XMLSCHEMA generate a schema for the result</a:t>
            </a:r>
          </a:p>
          <a:p>
            <a:pPr lvl="1"/>
            <a:r>
              <a:rPr lang="en-US" altLang="sv-SE"/>
              <a:t>Quite limited</a:t>
            </a:r>
          </a:p>
          <a:p>
            <a:r>
              <a:rPr lang="en-US" altLang="sv-SE"/>
              <a:t>Use '' as element name to eliminate a level</a:t>
            </a:r>
          </a:p>
          <a:p>
            <a:r>
              <a:rPr lang="en-US" altLang="sv-SE"/>
              <a:t>Use WITH XMLNAMESPACES (before the SELECT clause) to define namespaces</a:t>
            </a:r>
          </a:p>
          <a:p>
            <a:pPr lvl="1"/>
            <a:r>
              <a:rPr lang="en-US" altLang="sv-SE"/>
              <a:t>WITH XMLNAMESPACES ('nsuri' AS nsalias)</a:t>
            </a:r>
          </a:p>
          <a:p>
            <a:pPr lvl="1"/>
            <a:r>
              <a:rPr lang="en-US" altLang="sv-SE"/>
              <a:t>WITH XMLNAMESPACES (DEFAULT 'nsuri')</a:t>
            </a:r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3FD9A936-7AB0-4056-B690-EC3FC1D79BF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value()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DC8DFFAC-2801-43FE-8A8F-3B072A68E80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090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Method that evaluates an XQuery statement and returns a value</a:t>
            </a:r>
          </a:p>
          <a:p>
            <a:pPr lvl="1"/>
            <a:r>
              <a:rPr lang="en-US" altLang="sv-SE"/>
              <a:t>XML-object.value(xquery, data type)</a:t>
            </a:r>
          </a:p>
          <a:p>
            <a:pPr lvl="1"/>
            <a:r>
              <a:rPr lang="en-US" altLang="sv-SE"/>
              <a:t>xquery must always give one value/node. Use [1] if the result could theoretically be a sequence</a:t>
            </a:r>
          </a:p>
          <a:p>
            <a:pPr lvl="2"/>
            <a:r>
              <a:rPr lang="en-US" altLang="sv-SE"/>
              <a:t>//employment[1]/@employer</a:t>
            </a:r>
            <a:br>
              <a:rPr lang="en-US" altLang="sv-SE"/>
            </a:br>
            <a:r>
              <a:rPr lang="en-US" altLang="sv-SE"/>
              <a:t>must be specified as</a:t>
            </a:r>
            <a:br>
              <a:rPr lang="en-US" altLang="sv-SE"/>
            </a:br>
            <a:r>
              <a:rPr lang="en-US" altLang="sv-SE"/>
              <a:t>(//employment[1]/@employer)[1]</a:t>
            </a:r>
            <a:br>
              <a:rPr lang="en-US" altLang="sv-SE"/>
            </a:br>
            <a:r>
              <a:rPr lang="en-US" altLang="sv-SE"/>
              <a:t>or</a:t>
            </a:r>
            <a:br>
              <a:rPr lang="en-US" altLang="sv-SE"/>
            </a:br>
            <a:r>
              <a:rPr lang="en-US" altLang="sv-SE"/>
              <a:t>(//employment)[1]/@employer</a:t>
            </a:r>
          </a:p>
          <a:p>
            <a:pPr>
              <a:buFontTx/>
              <a:buNone/>
            </a:pPr>
            <a:br>
              <a:rPr lang="en-US" altLang="sv-SE" sz="1800"/>
            </a:br>
            <a:r>
              <a:rPr lang="en-US" altLang="sv-SE" sz="1700"/>
              <a:t>SELECT name, employments.value('(//employment[1]/@employer)[1]', 'varchar(10)') </a:t>
            </a:r>
            <a:br>
              <a:rPr lang="en-US" altLang="sv-SE" sz="1700"/>
            </a:br>
            <a:r>
              <a:rPr lang="en-US" altLang="sv-SE" sz="1700"/>
              <a:t>FROM Person</a:t>
            </a:r>
            <a:br>
              <a:rPr lang="en-US" altLang="sv-SE" sz="1700"/>
            </a:br>
            <a:r>
              <a:rPr lang="en-US" altLang="sv-SE" sz="1700"/>
              <a:t>WHERE pid &lt; 4</a:t>
            </a:r>
            <a:br>
              <a:rPr lang="en-US" altLang="sv-SE" sz="1700"/>
            </a:br>
            <a:br>
              <a:rPr lang="en-US" altLang="sv-SE" sz="1700"/>
            </a:br>
            <a:r>
              <a:rPr lang="en-US" altLang="sv-SE" sz="1700"/>
              <a:t>John Higgins	ABB</a:t>
            </a:r>
          </a:p>
          <a:p>
            <a:pPr>
              <a:buFontTx/>
              <a:buNone/>
            </a:pPr>
            <a:r>
              <a:rPr lang="en-US" altLang="sv-SE" sz="1700"/>
              <a:t>	Stephen Hendry	ABB</a:t>
            </a:r>
          </a:p>
          <a:p>
            <a:pPr>
              <a:buFontTx/>
              <a:buNone/>
            </a:pPr>
            <a:r>
              <a:rPr lang="en-US" altLang="sv-SE" sz="1700"/>
              <a:t>	Matthew Stevens	UPC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5654250C-26BB-45DA-9BB7-4F08511719D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query()</a:t>
            </a:r>
          </a:p>
        </p:txBody>
      </p:sp>
      <p:sp>
        <p:nvSpPr>
          <p:cNvPr id="124931" name="Content Placeholder 2">
            <a:extLst>
              <a:ext uri="{FF2B5EF4-FFF2-40B4-BE49-F238E27FC236}">
                <a16:creationId xmlns:a16="http://schemas.microsoft.com/office/drawing/2014/main" id="{25AD9363-353D-438C-8A71-B815845299B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Evaluates an XQuery statement and returns XML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name, </a:t>
            </a:r>
            <a:r>
              <a:rPr lang="en-US" altLang="sv-SE" sz="2000" dirty="0" err="1"/>
              <a:t>employments.query</a:t>
            </a:r>
            <a:r>
              <a:rPr lang="en-US" altLang="sv-SE" sz="2000" dirty="0"/>
              <a:t>('//employment[1]') 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&lt; 4</a:t>
            </a:r>
            <a:br>
              <a:rPr lang="en-US" altLang="sv-SE" sz="2000" dirty="0"/>
            </a:br>
            <a:endParaRPr lang="en-US" altLang="sv-SE" sz="2000" dirty="0"/>
          </a:p>
          <a:p>
            <a:pPr>
              <a:buFontTx/>
              <a:buNone/>
              <a:defRPr/>
            </a:pPr>
            <a:r>
              <a:rPr lang="en-US" altLang="sv-SE" sz="1400" dirty="0"/>
              <a:t>John Higgins	&lt;employment </a:t>
            </a:r>
            <a:r>
              <a:rPr lang="en-US" altLang="sv-SE" sz="1400" dirty="0" err="1"/>
              <a:t>startdate</a:t>
            </a:r>
            <a:r>
              <a:rPr lang="en-US" altLang="sv-SE" sz="1400" dirty="0"/>
              <a:t>="2001-08-20" </a:t>
            </a:r>
            <a:r>
              <a:rPr lang="en-US" altLang="sv-SE" sz="1400" dirty="0" err="1"/>
              <a:t>enddate</a:t>
            </a:r>
            <a:r>
              <a:rPr lang="en-US" altLang="sv-SE" sz="1400" dirty="0"/>
              <a:t>="2009-02-28" employer="ABB" /&gt;</a:t>
            </a:r>
          </a:p>
          <a:p>
            <a:pPr>
              <a:buFontTx/>
              <a:buNone/>
              <a:defRPr/>
            </a:pPr>
            <a:r>
              <a:rPr lang="en-US" altLang="sv-SE" sz="1400" dirty="0"/>
              <a:t>Stephen Hendry	&lt;employment </a:t>
            </a:r>
            <a:r>
              <a:rPr lang="en-US" altLang="sv-SE" sz="1400" dirty="0" err="1"/>
              <a:t>startdate</a:t>
            </a:r>
            <a:r>
              <a:rPr lang="en-US" altLang="sv-SE" sz="1400" dirty="0"/>
              <a:t>="2002-08-20" </a:t>
            </a:r>
            <a:r>
              <a:rPr lang="en-US" altLang="sv-SE" sz="1400" dirty="0" err="1"/>
              <a:t>enddate</a:t>
            </a:r>
            <a:r>
              <a:rPr lang="en-US" altLang="sv-SE" sz="1400" dirty="0"/>
              <a:t>="2003-06-30" employer="ABB" /&gt;</a:t>
            </a:r>
          </a:p>
          <a:p>
            <a:pPr>
              <a:buFontTx/>
              <a:buNone/>
              <a:defRPr/>
            </a:pPr>
            <a:r>
              <a:rPr lang="en-US" altLang="sv-SE" sz="1400" dirty="0"/>
              <a:t>Matthew Stevens	&lt;employment </a:t>
            </a:r>
            <a:r>
              <a:rPr lang="en-US" altLang="sv-SE" sz="1400" dirty="0" err="1"/>
              <a:t>startdate</a:t>
            </a:r>
            <a:r>
              <a:rPr lang="en-US" altLang="sv-SE" sz="1400" dirty="0"/>
              <a:t>="2003-01-10" employer="UPC" /&gt;</a:t>
            </a:r>
          </a:p>
          <a:p>
            <a:pPr>
              <a:buFontTx/>
              <a:buNone/>
              <a:defRPr/>
            </a:pPr>
            <a:endParaRPr lang="en-US" altLang="sv-SE" sz="1400" dirty="0"/>
          </a:p>
          <a:p>
            <a:pPr marL="0" indent="0">
              <a:buFontTx/>
              <a:buNone/>
              <a:tabLst>
                <a:tab pos="3943350" algn="l"/>
              </a:tabLst>
              <a:defRPr/>
            </a:pPr>
            <a:r>
              <a:rPr lang="en-US" altLang="sv-SE" sz="1800" dirty="0"/>
              <a:t>SELECT name, </a:t>
            </a:r>
            <a:r>
              <a:rPr lang="en-US" altLang="sv-SE" sz="1800" dirty="0" err="1"/>
              <a:t>employments.query</a:t>
            </a:r>
            <a:r>
              <a:rPr lang="en-US" altLang="sv-SE" sz="1800" dirty="0"/>
              <a:t>('</a:t>
            </a:r>
            <a:r>
              <a:rPr lang="en-US" altLang="sv-SE" sz="1800" dirty="0">
                <a:solidFill>
                  <a:schemeClr val="accent5">
                    <a:lumMod val="50000"/>
                  </a:schemeClr>
                </a:solidFill>
              </a:rPr>
              <a:t>for $x in //employment[@employer="ABB"]		return element X {$x/@startdate}</a:t>
            </a:r>
            <a:r>
              <a:rPr lang="en-US" altLang="sv-SE" sz="1800" dirty="0"/>
              <a:t>') </a:t>
            </a:r>
            <a:br>
              <a:rPr lang="en-US" altLang="sv-SE" sz="1800" dirty="0"/>
            </a:br>
            <a:r>
              <a:rPr lang="en-US" altLang="sv-SE" sz="1800" dirty="0"/>
              <a:t>FROM Person</a:t>
            </a:r>
            <a:br>
              <a:rPr lang="en-US" altLang="sv-SE" sz="1800" dirty="0"/>
            </a:br>
            <a:r>
              <a:rPr lang="en-US" altLang="sv-SE" sz="1800" dirty="0"/>
              <a:t>WHERE </a:t>
            </a:r>
            <a:r>
              <a:rPr lang="en-US" altLang="sv-SE" sz="1800" dirty="0" err="1"/>
              <a:t>pid</a:t>
            </a:r>
            <a:r>
              <a:rPr lang="en-US" altLang="sv-SE" sz="1800" dirty="0"/>
              <a:t> &lt; 4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>
              <a:buFontTx/>
              <a:buNone/>
              <a:defRPr/>
            </a:pPr>
            <a:r>
              <a:rPr lang="en-US" altLang="sv-SE" sz="1800" dirty="0"/>
              <a:t>John Higgins		&lt;X </a:t>
            </a:r>
            <a:r>
              <a:rPr lang="en-US" altLang="sv-SE" sz="1800" dirty="0" err="1"/>
              <a:t>startdate</a:t>
            </a:r>
            <a:r>
              <a:rPr lang="en-US" altLang="sv-SE" sz="1800" dirty="0"/>
              <a:t>="2001-08-20" /&gt;</a:t>
            </a:r>
          </a:p>
          <a:p>
            <a:pPr>
              <a:buFontTx/>
              <a:buNone/>
              <a:defRPr/>
            </a:pPr>
            <a:r>
              <a:rPr lang="en-US" altLang="sv-SE" sz="1800" dirty="0"/>
              <a:t>Stephen Hendry	&lt;X </a:t>
            </a:r>
            <a:r>
              <a:rPr lang="en-US" altLang="sv-SE" sz="1800" dirty="0" err="1"/>
              <a:t>startdate</a:t>
            </a:r>
            <a:r>
              <a:rPr lang="en-US" altLang="sv-SE" sz="1800" dirty="0"/>
              <a:t>="2002-08-20" /&gt;&lt;X </a:t>
            </a:r>
            <a:r>
              <a:rPr lang="en-US" altLang="sv-SE" sz="1800" dirty="0" err="1"/>
              <a:t>startdate</a:t>
            </a:r>
            <a:r>
              <a:rPr lang="en-US" altLang="sv-SE" sz="1800" dirty="0"/>
              <a:t>="2006-11-01" /&gt;</a:t>
            </a:r>
          </a:p>
          <a:p>
            <a:pPr>
              <a:buFontTx/>
              <a:buNone/>
              <a:defRPr/>
            </a:pPr>
            <a:r>
              <a:rPr lang="en-US" altLang="sv-SE" sz="1800" dirty="0"/>
              <a:t>Matthew Stevens	</a:t>
            </a:r>
            <a:endParaRPr lang="en-US" altLang="sv-SE" sz="3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DDD83D2F-713D-4EB0-BB42-8B61A63594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value() vs query()</a:t>
            </a:r>
          </a:p>
        </p:txBody>
      </p:sp>
      <p:sp>
        <p:nvSpPr>
          <p:cNvPr id="125955" name="Content Placeholder 2">
            <a:extLst>
              <a:ext uri="{FF2B5EF4-FFF2-40B4-BE49-F238E27FC236}">
                <a16:creationId xmlns:a16="http://schemas.microsoft.com/office/drawing/2014/main" id="{0941C87E-C699-41EA-8129-8F46871684B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tabLst>
                <a:tab pos="1076325" algn="l"/>
              </a:tabLst>
              <a:defRPr/>
            </a:pPr>
            <a:r>
              <a:rPr lang="en-US" altLang="sv-SE" sz="2000" dirty="0"/>
              <a:t>SELECT name, </a:t>
            </a:r>
            <a:r>
              <a:rPr lang="en-US" altLang="sv-SE" sz="2000" dirty="0" err="1"/>
              <a:t>employments.query</a:t>
            </a:r>
            <a:r>
              <a:rPr lang="en-US" altLang="sv-SE" sz="2000" dirty="0"/>
              <a:t>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count(//employment)</a:t>
            </a:r>
            <a:r>
              <a:rPr lang="en-US" altLang="sv-SE" sz="2000" dirty="0"/>
              <a:t>'),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 err="1"/>
              <a:t>employments.query</a:t>
            </a:r>
            <a:r>
              <a:rPr lang="en-US" altLang="sv-SE" sz="2000" dirty="0"/>
              <a:t>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count(distinct-values(//@employer))</a:t>
            </a:r>
            <a:r>
              <a:rPr lang="en-US" altLang="sv-SE" sz="2000" dirty="0"/>
              <a:t>')  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&lt; 4</a:t>
            </a:r>
          </a:p>
          <a:p>
            <a:pPr marL="0" indent="0">
              <a:buFontTx/>
              <a:buNone/>
              <a:defRPr/>
            </a:pPr>
            <a:endParaRPr lang="en-US" altLang="sv-SE" sz="3200" dirty="0"/>
          </a:p>
          <a:p>
            <a:pPr marL="0" indent="0">
              <a:buFontTx/>
              <a:buNone/>
              <a:tabLst>
                <a:tab pos="1076325" algn="l"/>
              </a:tabLst>
              <a:defRPr/>
            </a:pPr>
            <a:r>
              <a:rPr lang="en-US" altLang="sv-SE" sz="2000" dirty="0"/>
              <a:t>SELECT name, </a:t>
            </a:r>
            <a:r>
              <a:rPr lang="en-US" altLang="sv-SE" sz="2000" dirty="0" err="1"/>
              <a:t>employments.value</a:t>
            </a:r>
            <a:r>
              <a:rPr lang="en-US" altLang="sv-SE" sz="2000" dirty="0"/>
              <a:t>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count(//employment)</a:t>
            </a:r>
            <a:r>
              <a:rPr lang="en-US" altLang="sv-SE" sz="2000" dirty="0"/>
              <a:t>', 'int'),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 err="1"/>
              <a:t>employments.value</a:t>
            </a:r>
            <a:r>
              <a:rPr lang="en-US" altLang="sv-SE" sz="2000" dirty="0"/>
              <a:t>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count(distinct-values(//@employer))</a:t>
            </a:r>
            <a:r>
              <a:rPr lang="en-US" altLang="sv-SE" sz="2000" dirty="0"/>
              <a:t>', 'int')  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&lt; 4</a:t>
            </a:r>
            <a:endParaRPr lang="en-US" altLang="sv-SE" sz="3200" dirty="0"/>
          </a:p>
          <a:p>
            <a:pPr marL="0" indent="0">
              <a:buFontTx/>
              <a:buNone/>
              <a:defRPr/>
            </a:pPr>
            <a:endParaRPr lang="en-US" altLang="sv-SE" sz="32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John Higgins	2	2</a:t>
            </a:r>
            <a:br>
              <a:rPr lang="en-US" altLang="sv-SE" sz="2000" dirty="0"/>
            </a:br>
            <a:r>
              <a:rPr lang="en-US" altLang="sv-SE" sz="2000" dirty="0"/>
              <a:t>Stephen Hendry	3	2</a:t>
            </a:r>
            <a:br>
              <a:rPr lang="en-US" altLang="sv-SE" sz="2000" dirty="0"/>
            </a:br>
            <a:r>
              <a:rPr lang="en-US" altLang="sv-SE" sz="2000" dirty="0"/>
              <a:t>Matthew Stevens	1	1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The result of the method query is XML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C361427E-20E3-4279-8887-C2B81CB821E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nodes()</a:t>
            </a:r>
          </a:p>
        </p:txBody>
      </p:sp>
      <p:sp>
        <p:nvSpPr>
          <p:cNvPr id="106499" name="Content Placeholder 2">
            <a:extLst>
              <a:ext uri="{FF2B5EF4-FFF2-40B4-BE49-F238E27FC236}">
                <a16:creationId xmlns:a16="http://schemas.microsoft.com/office/drawing/2014/main" id="{74DF8B7B-9966-4F3B-9BDF-A207F32AD4B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Converts a sequence of nodes to a table </a:t>
            </a:r>
          </a:p>
          <a:p>
            <a:pPr lvl="1">
              <a:defRPr/>
            </a:pPr>
            <a:r>
              <a:rPr lang="en-US" dirty="0"/>
              <a:t>One column</a:t>
            </a:r>
          </a:p>
          <a:p>
            <a:pPr lvl="1">
              <a:defRPr/>
            </a:pPr>
            <a:r>
              <a:rPr lang="en-US" dirty="0"/>
              <a:t>Every row corresponds to one node</a:t>
            </a:r>
          </a:p>
          <a:p>
            <a:pPr lvl="1">
              <a:defRPr/>
            </a:pPr>
            <a:r>
              <a:rPr lang="en-US" dirty="0"/>
              <a:t>The result is a relative node position in the original XML object</a:t>
            </a:r>
          </a:p>
          <a:p>
            <a:pPr lvl="1">
              <a:defRPr/>
            </a:pPr>
            <a:r>
              <a:rPr lang="en-US" dirty="0"/>
              <a:t>Can be used together with the keywords CROSS (or OUTER) APPLY (in order to use a column in the FROM clause)</a:t>
            </a:r>
          </a:p>
          <a:p>
            <a:pPr lvl="1">
              <a:defRPr/>
            </a:pPr>
            <a:r>
              <a:rPr lang="en-US" dirty="0"/>
              <a:t>Corresponds to SQL/XML:s XMLTABLE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sz="1800" dirty="0"/>
              <a:t>SELECT name, </a:t>
            </a:r>
            <a:r>
              <a:rPr lang="en-US" sz="1800" dirty="0" err="1"/>
              <a:t>c.query</a:t>
            </a:r>
            <a:r>
              <a:rPr lang="en-US" sz="1800" dirty="0"/>
              <a:t>('.'), </a:t>
            </a:r>
            <a:r>
              <a:rPr lang="en-US" sz="1800" dirty="0" err="1"/>
              <a:t>c.value</a:t>
            </a:r>
            <a:r>
              <a:rPr lang="en-US" sz="1800" dirty="0"/>
              <a:t>('@employer', 'varchar(10)') 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FROM Person CROSS APPLY </a:t>
            </a:r>
            <a:r>
              <a:rPr lang="en-US" sz="1800" dirty="0" err="1"/>
              <a:t>employments.nodes</a:t>
            </a:r>
            <a:r>
              <a:rPr lang="en-US" sz="1800" dirty="0"/>
              <a:t>('//employment') AS X(c)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WHERE </a:t>
            </a:r>
            <a:r>
              <a:rPr lang="en-US" sz="1800" dirty="0" err="1"/>
              <a:t>pid</a:t>
            </a:r>
            <a:r>
              <a:rPr lang="en-US" sz="1800" dirty="0"/>
              <a:t> &lt; 4</a:t>
            </a:r>
          </a:p>
          <a:p>
            <a:pPr marL="0" indent="0">
              <a:buFontTx/>
              <a:buNone/>
              <a:defRPr/>
            </a:pPr>
            <a:endParaRPr lang="en-US" sz="1800" dirty="0"/>
          </a:p>
          <a:p>
            <a:pPr marL="0" indent="0">
              <a:buFontTx/>
              <a:buNone/>
              <a:defRPr/>
            </a:pPr>
            <a:r>
              <a:rPr lang="en-US" sz="1200" dirty="0"/>
              <a:t>John Higgins	&lt;employment </a:t>
            </a:r>
            <a:r>
              <a:rPr lang="en-US" sz="1200" dirty="0" err="1"/>
              <a:t>startdate</a:t>
            </a:r>
            <a:r>
              <a:rPr lang="en-US" sz="1200" dirty="0"/>
              <a:t>="2001-08-20" </a:t>
            </a:r>
            <a:r>
              <a:rPr lang="en-US" sz="1200" dirty="0" err="1"/>
              <a:t>enddate</a:t>
            </a:r>
            <a:r>
              <a:rPr lang="en-US" sz="1200" dirty="0"/>
              <a:t>="2009-02-28" employer="ABB" /&gt;	ABB</a:t>
            </a:r>
          </a:p>
          <a:p>
            <a:pPr marL="0" indent="0">
              <a:buFontTx/>
              <a:buNone/>
              <a:defRPr/>
            </a:pPr>
            <a:r>
              <a:rPr lang="en-US" sz="1200" dirty="0"/>
              <a:t>John Higgins	&lt;employment </a:t>
            </a:r>
            <a:r>
              <a:rPr lang="en-US" sz="1200" dirty="0" err="1"/>
              <a:t>startdate</a:t>
            </a:r>
            <a:r>
              <a:rPr lang="en-US" sz="1200" dirty="0"/>
              <a:t>="2009-04-15" employer="UPC" /&gt;			UPC</a:t>
            </a:r>
          </a:p>
          <a:p>
            <a:pPr marL="0" indent="0">
              <a:buFontTx/>
              <a:buNone/>
              <a:defRPr/>
            </a:pPr>
            <a:r>
              <a:rPr lang="en-US" sz="1200" dirty="0"/>
              <a:t>Stephen Hendry	&lt;employment </a:t>
            </a:r>
            <a:r>
              <a:rPr lang="en-US" sz="1200" dirty="0" err="1"/>
              <a:t>startdate</a:t>
            </a:r>
            <a:r>
              <a:rPr lang="en-US" sz="1200" dirty="0"/>
              <a:t>="2002-08-20" </a:t>
            </a:r>
            <a:r>
              <a:rPr lang="en-US" sz="1200" dirty="0" err="1"/>
              <a:t>enddate</a:t>
            </a:r>
            <a:r>
              <a:rPr lang="en-US" sz="1200" dirty="0"/>
              <a:t>="2003-06-30" employer="ABB" /&gt;	ABB</a:t>
            </a:r>
          </a:p>
          <a:p>
            <a:pPr marL="0" indent="0">
              <a:buFontTx/>
              <a:buNone/>
              <a:defRPr/>
            </a:pPr>
            <a:r>
              <a:rPr lang="en-US" sz="1200" dirty="0"/>
              <a:t>Stephen Hendry	&lt;employment </a:t>
            </a:r>
            <a:r>
              <a:rPr lang="en-US" sz="1200" dirty="0" err="1"/>
              <a:t>startdate</a:t>
            </a:r>
            <a:r>
              <a:rPr lang="en-US" sz="1200" dirty="0"/>
              <a:t>="2003-08-01" employer="UPC" /&gt;			UPC</a:t>
            </a:r>
          </a:p>
          <a:p>
            <a:pPr marL="0" indent="0">
              <a:buFontTx/>
              <a:buNone/>
              <a:defRPr/>
            </a:pPr>
            <a:r>
              <a:rPr lang="en-US" sz="1200" dirty="0"/>
              <a:t>Stephen Hendry	&lt;employment </a:t>
            </a:r>
            <a:r>
              <a:rPr lang="en-US" sz="1200" dirty="0" err="1"/>
              <a:t>startdate</a:t>
            </a:r>
            <a:r>
              <a:rPr lang="en-US" sz="1200" dirty="0"/>
              <a:t>="2006-11-01" employer="ABB" /&gt;			ABB</a:t>
            </a:r>
          </a:p>
          <a:p>
            <a:pPr marL="0" indent="0">
              <a:buFontTx/>
              <a:buNone/>
              <a:defRPr/>
            </a:pPr>
            <a:r>
              <a:rPr lang="en-US" sz="1200" dirty="0"/>
              <a:t>Matthew Stevens	&lt;employment </a:t>
            </a:r>
            <a:r>
              <a:rPr lang="en-US" sz="1200" dirty="0" err="1"/>
              <a:t>startdate</a:t>
            </a:r>
            <a:r>
              <a:rPr lang="en-US" sz="1200" dirty="0"/>
              <a:t>="2003-01-10" employer="UPC" /&gt;			UPC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99FD3222-F82B-4B44-92E8-F281FB6693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84350" y="142875"/>
            <a:ext cx="812165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3200"/>
              <a:t>SQL Server - nodes() &amp; CROSS APPLY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28FC41FD-A0F5-4E40-A541-FE41B0434CE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sz="1800"/>
              <a:t>SELECT name, c.query('.')</a:t>
            </a:r>
          </a:p>
          <a:p>
            <a:pPr marL="0" indent="0">
              <a:buFontTx/>
              <a:buNone/>
            </a:pPr>
            <a:r>
              <a:rPr lang="en-US" altLang="sv-SE" sz="1800"/>
              <a:t>FROM Person CROSS APPLY </a:t>
            </a:r>
            <a:br>
              <a:rPr lang="en-US" altLang="sv-SE" sz="1800"/>
            </a:br>
            <a:r>
              <a:rPr lang="en-US" altLang="sv-SE" sz="1800"/>
              <a:t>		employments.nodes('//employment[not(@enddate)]') AS X(c)</a:t>
            </a:r>
          </a:p>
          <a:p>
            <a:pPr marL="0" indent="0">
              <a:buFontTx/>
              <a:buNone/>
            </a:pPr>
            <a:endParaRPr lang="en-US" altLang="sv-SE" sz="1800"/>
          </a:p>
          <a:p>
            <a:pPr marL="0" indent="0">
              <a:buFontTx/>
              <a:buNone/>
            </a:pPr>
            <a:endParaRPr lang="en-US" altLang="sv-SE" sz="2000"/>
          </a:p>
          <a:p>
            <a:pPr marL="0" indent="0">
              <a:buFontTx/>
              <a:buNone/>
            </a:pPr>
            <a:r>
              <a:rPr lang="en-US" altLang="sv-SE" sz="1400"/>
              <a:t>John Higgins	&lt;employment startdate="2009-04-15" employer="UPC"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Stephen Hendry	&lt;employment startdate="2003-08-01" employer="UPC"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Stephen Hendry	&lt;employment startdate="2006-11-01" employer="ABB"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Matthew Stevens	&lt;employment startdate="2003-01-10" employer="UPC"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Ronnie O'Sullivan	&lt;employment startdate="2010-08-15" employer="STG"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Ken Doherty	&lt;employment startdate="2008-06-02" employer="STG"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Steve Davis	&lt;employment startdate="2009-02-01" employer="FFD"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Steve Davis	&lt;employment startdate="2009-02-01" employer="XAB"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Neil Robertson	&lt;employment startdate="2008-11-20" employer="ABB" /&gt;</a:t>
            </a:r>
            <a:endParaRPr lang="en-US" altLang="sv-SE" sz="2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346AAA54-F558-4231-BB20-B2C97ED7B2C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3200"/>
              <a:t>SQL Server - nodes() &amp; OUTER APPLY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B048995C-51C3-4685-AF8B-5DD8A7B35DC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sz="1800"/>
              <a:t>SELECT name, c.query('.')</a:t>
            </a:r>
          </a:p>
          <a:p>
            <a:pPr marL="0" indent="0">
              <a:buFontTx/>
              <a:buNone/>
            </a:pPr>
            <a:r>
              <a:rPr lang="en-US" altLang="sv-SE" sz="1800"/>
              <a:t>FROM Person OUTER APPLY </a:t>
            </a:r>
            <a:br>
              <a:rPr lang="en-US" altLang="sv-SE" sz="1800"/>
            </a:br>
            <a:r>
              <a:rPr lang="en-US" altLang="sv-SE" sz="1800"/>
              <a:t>		employments.nodes('//employment[not(@enddate)]') AS X(c)</a:t>
            </a:r>
          </a:p>
          <a:p>
            <a:pPr marL="0" indent="0">
              <a:buFontTx/>
              <a:buNone/>
            </a:pPr>
            <a:endParaRPr lang="en-US" altLang="sv-SE" sz="1800"/>
          </a:p>
          <a:p>
            <a:pPr marL="0" indent="0">
              <a:buFontTx/>
              <a:buNone/>
            </a:pPr>
            <a:r>
              <a:rPr lang="en-US" altLang="sv-SE" sz="1400"/>
              <a:t>John Higgins	&lt;employment startdate="2009-04-15" employer="UPC"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Stephen Hendry	&lt;employment startdate="2003-08-01" employer="UPC"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Stephen Hendry	&lt;employment startdate="2006-11-01" employer="ABB"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Matthew Stevens	&lt;employment startdate="2003-01-10" employer="UPC"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Ronnie O'Sullivan	&lt;employment startdate="2010-08-15" employer="STG"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Ken Doherty	&lt;employment startdate="2008-06-02" employer="STG"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Steve Davis	&lt;employment startdate="2009-02-01" employer="FFD"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Steve Davis	&lt;employment startdate="2009-02-01" employer="XAB" /&gt;</a:t>
            </a:r>
          </a:p>
          <a:p>
            <a:pPr marL="0" indent="0">
              <a:buFontTx/>
              <a:buNone/>
            </a:pPr>
            <a:r>
              <a:rPr lang="en-US" altLang="sv-SE" sz="1400"/>
              <a:t>Paul Hunter	NULL</a:t>
            </a:r>
          </a:p>
          <a:p>
            <a:pPr marL="0" indent="0">
              <a:buFontTx/>
              <a:buNone/>
            </a:pPr>
            <a:r>
              <a:rPr lang="en-US" altLang="sv-SE" sz="1400"/>
              <a:t>Neil Robertson	&lt;employment startdate="2008-11-20" employer="ABB" /&gt;</a:t>
            </a:r>
            <a:endParaRPr lang="en-US" altLang="sv-SE" sz="2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7F5ED45B-049C-4B41-BEDF-B948E8D3C31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exist()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3DE0BD8B-D191-47F0-9087-332D95D745A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Evaluates an XQuery statement and returns</a:t>
            </a:r>
          </a:p>
          <a:p>
            <a:pPr lvl="1"/>
            <a:r>
              <a:rPr lang="en-US" altLang="sv-SE"/>
              <a:t>1 if the result was not empty</a:t>
            </a:r>
          </a:p>
          <a:p>
            <a:pPr lvl="1"/>
            <a:r>
              <a:rPr lang="en-US" altLang="sv-SE"/>
              <a:t>0 if the result was empty</a:t>
            </a:r>
          </a:p>
          <a:p>
            <a:pPr lvl="1"/>
            <a:r>
              <a:rPr lang="en-US" altLang="sv-SE"/>
              <a:t>NULL if the XML object was NULL</a:t>
            </a:r>
          </a:p>
          <a:p>
            <a:pPr lvl="1"/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name</a:t>
            </a:r>
            <a:br>
              <a:rPr lang="en-US" altLang="sv-SE" sz="2000"/>
            </a:br>
            <a:r>
              <a:rPr lang="en-US" altLang="sv-SE" sz="2000"/>
              <a:t>FROM Person</a:t>
            </a:r>
            <a:br>
              <a:rPr lang="en-US" altLang="sv-SE" sz="2000"/>
            </a:br>
            <a:r>
              <a:rPr lang="en-US" altLang="sv-SE" sz="2000"/>
              <a:t>WHERE employments.exist('//employment[@employer="ABB"]') = 1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John Higgins</a:t>
            </a:r>
            <a:br>
              <a:rPr lang="en-US" altLang="sv-SE" sz="2000"/>
            </a:br>
            <a:r>
              <a:rPr lang="en-US" altLang="sv-SE" sz="2000"/>
              <a:t>Stephen Hendry</a:t>
            </a:r>
            <a:br>
              <a:rPr lang="en-US" altLang="sv-SE" sz="2000"/>
            </a:br>
            <a:r>
              <a:rPr lang="en-US" altLang="sv-SE" sz="2000"/>
              <a:t>Ken Doherty</a:t>
            </a:r>
            <a:br>
              <a:rPr lang="en-US" altLang="sv-SE" sz="2000"/>
            </a:br>
            <a:r>
              <a:rPr lang="en-US" altLang="sv-SE" sz="2000"/>
              <a:t>Steve Davis</a:t>
            </a:r>
            <a:br>
              <a:rPr lang="en-US" altLang="sv-SE" sz="2000"/>
            </a:br>
            <a:r>
              <a:rPr lang="en-US" altLang="sv-SE" sz="2000"/>
              <a:t>Neil Robertson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5D9D8052-54F5-4EC1-84FC-1E683E0D4C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modify()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F2AD4F98-BB56-41FD-B415-C1DF3340FC2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Changes an XML object</a:t>
            </a:r>
          </a:p>
          <a:p>
            <a:pPr lvl="1"/>
            <a:r>
              <a:rPr lang="en-US" altLang="sv-SE"/>
              <a:t>Does not return anything</a:t>
            </a:r>
          </a:p>
          <a:p>
            <a:r>
              <a:rPr lang="en-US" altLang="sv-SE"/>
              <a:t>Supported DML operations</a:t>
            </a:r>
          </a:p>
          <a:p>
            <a:pPr lvl="1"/>
            <a:r>
              <a:rPr lang="en-US" altLang="sv-SE"/>
              <a:t>insert</a:t>
            </a:r>
          </a:p>
          <a:p>
            <a:pPr lvl="1"/>
            <a:r>
              <a:rPr lang="en-US" altLang="sv-SE"/>
              <a:t>delete</a:t>
            </a:r>
          </a:p>
          <a:p>
            <a:pPr lvl="1"/>
            <a:r>
              <a:rPr lang="en-US" altLang="sv-SE"/>
              <a:t>replace value of</a:t>
            </a:r>
          </a:p>
          <a:p>
            <a:r>
              <a:rPr lang="en-US" altLang="sv-SE"/>
              <a:t>Automatic validation for typed XML</a:t>
            </a:r>
          </a:p>
          <a:p>
            <a:r>
              <a:rPr lang="en-US" altLang="sv-SE"/>
              <a:t>Used only in the SET clause of UPDATE statements</a:t>
            </a:r>
          </a:p>
          <a:p>
            <a:pPr lvl="1"/>
            <a:r>
              <a:rPr lang="en-US" altLang="sv-SE"/>
              <a:t>or with an object in a variable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FC5A2E35-7261-4B6C-9817-D3E48C245CF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modify() - insert</a:t>
            </a:r>
          </a:p>
        </p:txBody>
      </p:sp>
      <p:sp>
        <p:nvSpPr>
          <p:cNvPr id="132099" name="Content Placeholder 2">
            <a:extLst>
              <a:ext uri="{FF2B5EF4-FFF2-40B4-BE49-F238E27FC236}">
                <a16:creationId xmlns:a16="http://schemas.microsoft.com/office/drawing/2014/main" id="{1D6C465E-EA05-4F48-B975-9B121EAB4F7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3050" y="1000125"/>
            <a:ext cx="9137650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Add new nodes</a:t>
            </a:r>
          </a:p>
          <a:p>
            <a:pPr lvl="1">
              <a:defRPr/>
            </a:pPr>
            <a:r>
              <a:rPr lang="en-US" altLang="sv-SE" dirty="0"/>
              <a:t>as first</a:t>
            </a:r>
          </a:p>
          <a:p>
            <a:pPr lvl="1">
              <a:defRPr/>
            </a:pPr>
            <a:r>
              <a:rPr lang="en-US" altLang="sv-SE" dirty="0"/>
              <a:t>as last</a:t>
            </a:r>
          </a:p>
          <a:p>
            <a:pPr lvl="1">
              <a:defRPr/>
            </a:pPr>
            <a:r>
              <a:rPr lang="en-US" altLang="sv-SE" dirty="0"/>
              <a:t>into</a:t>
            </a:r>
          </a:p>
          <a:p>
            <a:pPr lvl="1">
              <a:defRPr/>
            </a:pPr>
            <a:r>
              <a:rPr lang="en-US" altLang="sv-SE" dirty="0"/>
              <a:t>after</a:t>
            </a:r>
          </a:p>
          <a:p>
            <a:pPr lvl="1">
              <a:defRPr/>
            </a:pPr>
            <a:r>
              <a:rPr lang="en-US" altLang="sv-SE" dirty="0"/>
              <a:t>before</a:t>
            </a:r>
          </a:p>
          <a:p>
            <a:pPr>
              <a:defRPr/>
            </a:pPr>
            <a:r>
              <a:rPr lang="en-US" altLang="sv-SE" dirty="0"/>
              <a:t>The nodes can be created, deserialized or retrieved from a variable.</a:t>
            </a:r>
          </a:p>
          <a:p>
            <a:pPr>
              <a:buFontTx/>
              <a:buNone/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sz="2000" dirty="0"/>
              <a:t>	UPDATE Person</a:t>
            </a:r>
            <a:br>
              <a:rPr lang="en-US" altLang="sv-SE" sz="2000" dirty="0"/>
            </a:br>
            <a:r>
              <a:rPr lang="en-US" altLang="sv-SE" sz="2000" dirty="0"/>
              <a:t>SET </a:t>
            </a:r>
            <a:r>
              <a:rPr lang="en-US" altLang="sv-SE" sz="2000" dirty="0" err="1"/>
              <a:t>employments.modify</a:t>
            </a:r>
            <a:r>
              <a:rPr lang="en-US" altLang="sv-SE" sz="2000" dirty="0"/>
              <a:t>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insert &lt;employment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startdate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="2011-11-12" employer="KFC"/&gt; as last into /root[1]</a:t>
            </a:r>
            <a:r>
              <a:rPr lang="en-US" altLang="sv-SE" sz="2000" dirty="0"/>
              <a:t>')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6</a:t>
            </a:r>
          </a:p>
          <a:p>
            <a:pPr>
              <a:buFontTx/>
              <a:buNone/>
              <a:defRPr/>
            </a:pPr>
            <a:endParaRPr lang="en-US" altLang="sv-SE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B97C1C69-5C37-40DE-9988-9C47472D5DB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modify() - insert</a:t>
            </a:r>
          </a:p>
        </p:txBody>
      </p:sp>
      <p:sp>
        <p:nvSpPr>
          <p:cNvPr id="133123" name="Content Placeholder 2">
            <a:extLst>
              <a:ext uri="{FF2B5EF4-FFF2-40B4-BE49-F238E27FC236}">
                <a16:creationId xmlns:a16="http://schemas.microsoft.com/office/drawing/2014/main" id="{6112231C-DA21-4512-B84F-97B956F8CE1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UPDATE P</a:t>
            </a:r>
            <a:r>
              <a:rPr lang="en-US" altLang="sv-SE" sz="2000" dirty="0" err="1"/>
              <a:t>erson</a:t>
            </a:r>
            <a:br>
              <a:rPr lang="en-US" altLang="sv-SE" sz="2000" dirty="0"/>
            </a:br>
            <a:r>
              <a:rPr lang="en-US" altLang="sv-SE" sz="2000" dirty="0"/>
              <a:t>SET </a:t>
            </a:r>
            <a:r>
              <a:rPr lang="en-US" altLang="sv-SE" sz="2000" dirty="0" err="1"/>
              <a:t>employments.modify</a:t>
            </a:r>
            <a:r>
              <a:rPr lang="en-US" altLang="sv-SE" sz="2000" dirty="0"/>
              <a:t>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insert &lt;!-- new employment added --&gt; before (/root/employment[@employer="KFC"][@startdate="2011-11-12"])[1]</a:t>
            </a:r>
            <a:r>
              <a:rPr lang="en-US" altLang="sv-SE" sz="2000" dirty="0"/>
              <a:t>')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6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UPDATE Person</a:t>
            </a:r>
            <a:br>
              <a:rPr lang="en-US" altLang="sv-SE" sz="2000" dirty="0"/>
            </a:br>
            <a:r>
              <a:rPr lang="en-US" altLang="sv-SE" sz="2000" dirty="0"/>
              <a:t>SET </a:t>
            </a:r>
            <a:r>
              <a:rPr lang="en-US" altLang="sv-SE" sz="2000" dirty="0" err="1"/>
              <a:t>employments.modify</a:t>
            </a:r>
            <a:r>
              <a:rPr lang="en-US" altLang="sv-SE" sz="2000" dirty="0"/>
              <a:t>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insert attribute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enddate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 {"2012-04-12"} into (/root/employment[@employer="KFC"][@startdate="2011-11-12"])[1]</a:t>
            </a:r>
            <a:r>
              <a:rPr lang="en-US" altLang="sv-SE" sz="2000" dirty="0"/>
              <a:t>')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6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if the attribute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 is </a:t>
            </a:r>
            <a:r>
              <a:rPr lang="en-US" altLang="sv-SE" sz="2000" dirty="0" err="1"/>
              <a:t>xs:date</a:t>
            </a:r>
            <a:r>
              <a:rPr lang="en-US" altLang="sv-SE" sz="2000" dirty="0"/>
              <a:t> (in the XML Schema for typed XML):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[@startdate= "2011-11-12" cast as </a:t>
            </a:r>
            <a:r>
              <a:rPr lang="en-US" altLang="sv-SE" sz="2000" dirty="0" err="1"/>
              <a:t>xs:date</a:t>
            </a:r>
            <a:r>
              <a:rPr lang="en-US" altLang="sv-SE" sz="2000" dirty="0"/>
              <a:t>?]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or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[@startdate= </a:t>
            </a:r>
            <a:r>
              <a:rPr lang="en-US" altLang="sv-SE" sz="2000" dirty="0" err="1"/>
              <a:t>xs:date</a:t>
            </a:r>
            <a:r>
              <a:rPr lang="en-US" altLang="sv-SE" sz="2000" dirty="0"/>
              <a:t>("2011-11-12")]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endParaRPr lang="en-US" altLang="sv-SE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C4210347-2115-415E-BA2E-49981B5431A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modify() - delete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FE82C6E6-7A5C-47B5-877E-8523262C344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Removes nodes that match an XPath expression</a:t>
            </a:r>
          </a:p>
          <a:p>
            <a:pPr lvl="1"/>
            <a:r>
              <a:rPr lang="en-US" altLang="sv-SE"/>
              <a:t>The root node may not be removed</a:t>
            </a:r>
          </a:p>
          <a:p>
            <a:pPr lvl="1"/>
            <a:r>
              <a:rPr lang="en-US" altLang="sv-SE"/>
              <a:t>Wildcards are allowed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UPDATE Person</a:t>
            </a:r>
            <a:br>
              <a:rPr lang="en-US" altLang="sv-SE" sz="2000"/>
            </a:br>
            <a:r>
              <a:rPr lang="en-US" altLang="sv-SE" sz="2000"/>
              <a:t>SET employments.modify('delete 	/root/employment[@employer="KFC"]')</a:t>
            </a:r>
            <a:br>
              <a:rPr lang="en-US" altLang="sv-SE" sz="2000"/>
            </a:br>
            <a:r>
              <a:rPr lang="en-US" altLang="sv-SE" sz="2000"/>
              <a:t>WHERE pid = 6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UPDATE Person</a:t>
            </a:r>
            <a:br>
              <a:rPr lang="en-US" altLang="sv-SE" sz="2000"/>
            </a:br>
            <a:r>
              <a:rPr lang="en-US" altLang="sv-SE" sz="2000"/>
              <a:t>SET employments.modify('delete //comment()')</a:t>
            </a:r>
            <a:br>
              <a:rPr lang="en-US" altLang="sv-SE" sz="2000"/>
            </a:br>
            <a:r>
              <a:rPr lang="en-US" altLang="sv-SE" sz="2000"/>
              <a:t>WHERE pid = 6</a:t>
            </a:r>
          </a:p>
          <a:p>
            <a:pPr>
              <a:buFontTx/>
              <a:buNone/>
            </a:pPr>
            <a:endParaRPr lang="en-US" altLang="sv-SE" sz="2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ABE6F8D9-3EF9-4510-9A20-28B7D78E236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modify() - replace</a:t>
            </a:r>
          </a:p>
        </p:txBody>
      </p:sp>
      <p:sp>
        <p:nvSpPr>
          <p:cNvPr id="135171" name="Content Placeholder 2">
            <a:extLst>
              <a:ext uri="{FF2B5EF4-FFF2-40B4-BE49-F238E27FC236}">
                <a16:creationId xmlns:a16="http://schemas.microsoft.com/office/drawing/2014/main" id="{BE452355-7EC8-4009-85AB-6F45E4BEA83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Replaces the value of one node</a:t>
            </a:r>
          </a:p>
          <a:p>
            <a:pPr lvl="1">
              <a:defRPr/>
            </a:pPr>
            <a:r>
              <a:rPr lang="en-US" altLang="sv-SE" dirty="0"/>
              <a:t>replace value of </a:t>
            </a:r>
            <a:r>
              <a:rPr lang="en-US" altLang="sv-SE" dirty="0" err="1"/>
              <a:t>xpath</a:t>
            </a:r>
            <a:r>
              <a:rPr lang="en-US" altLang="sv-SE" dirty="0"/>
              <a:t>-expression with new-value</a:t>
            </a:r>
          </a:p>
          <a:p>
            <a:pPr>
              <a:buFontTx/>
              <a:buNone/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sz="2000" dirty="0"/>
              <a:t>	UPDATE Person</a:t>
            </a:r>
            <a:br>
              <a:rPr lang="en-US" altLang="sv-SE" sz="2000" dirty="0"/>
            </a:br>
            <a:r>
              <a:rPr lang="en-US" altLang="sv-SE" sz="2000" dirty="0"/>
              <a:t>SET </a:t>
            </a:r>
            <a:r>
              <a:rPr lang="en-US" altLang="sv-SE" sz="2000" dirty="0" err="1"/>
              <a:t>employments.modify</a:t>
            </a:r>
            <a:r>
              <a:rPr lang="en-US" altLang="sv-SE" sz="2000" dirty="0"/>
              <a:t>('</a:t>
            </a:r>
            <a:br>
              <a:rPr lang="en-US" altLang="sv-SE" sz="2000" dirty="0"/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replace value of (/root/employment[@employer="ABB"]/@startdate)[1]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with "2001-01-04"</a:t>
            </a:r>
            <a:r>
              <a:rPr lang="en-US" altLang="sv-SE" sz="2000" dirty="0"/>
              <a:t>')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6</a:t>
            </a:r>
          </a:p>
          <a:p>
            <a:pPr>
              <a:buFontTx/>
              <a:buNone/>
              <a:defRPr/>
            </a:pPr>
            <a:endParaRPr lang="en-US" altLang="sv-SE" sz="2000" dirty="0"/>
          </a:p>
          <a:p>
            <a:pPr>
              <a:buFontTx/>
              <a:buNone/>
              <a:defRPr/>
            </a:pPr>
            <a:r>
              <a:rPr lang="en-US" altLang="sv-SE" sz="2000" dirty="0"/>
              <a:t>	For typed XML:</a:t>
            </a:r>
          </a:p>
          <a:p>
            <a:pPr>
              <a:buFontTx/>
              <a:buNone/>
              <a:defRPr/>
            </a:pPr>
            <a:endParaRPr lang="en-US" altLang="sv-SE" sz="2000" dirty="0"/>
          </a:p>
          <a:p>
            <a:pPr>
              <a:buFontTx/>
              <a:buNone/>
              <a:defRPr/>
            </a:pPr>
            <a:r>
              <a:rPr lang="en-US" altLang="sv-SE" sz="2000" dirty="0"/>
              <a:t>	UPDATE person</a:t>
            </a:r>
            <a:br>
              <a:rPr lang="en-US" altLang="sv-SE" sz="2000" dirty="0"/>
            </a:br>
            <a:r>
              <a:rPr lang="en-US" altLang="sv-SE" sz="2000" dirty="0"/>
              <a:t>SET </a:t>
            </a:r>
            <a:r>
              <a:rPr lang="en-US" altLang="sv-SE" sz="2000" dirty="0" err="1"/>
              <a:t>employments.modify</a:t>
            </a:r>
            <a:r>
              <a:rPr lang="en-US" altLang="sv-SE" sz="2000" dirty="0"/>
              <a:t>('</a:t>
            </a:r>
            <a:br>
              <a:rPr lang="en-US" altLang="sv-SE" sz="2000" dirty="0"/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replace value of (/root/employment[@employer="ABB"]/@startdate)[1] with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xs:date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("2001-01-04")</a:t>
            </a:r>
            <a:r>
              <a:rPr lang="en-US" altLang="sv-SE" sz="2000" dirty="0"/>
              <a:t>')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2AA3D9C4-C5CA-4414-B539-41EE3090253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XQuery</a:t>
            </a:r>
          </a:p>
        </p:txBody>
      </p:sp>
      <p:sp>
        <p:nvSpPr>
          <p:cNvPr id="136195" name="Content Placeholder 2">
            <a:extLst>
              <a:ext uri="{FF2B5EF4-FFF2-40B4-BE49-F238E27FC236}">
                <a16:creationId xmlns:a16="http://schemas.microsoft.com/office/drawing/2014/main" id="{C36DD3D1-0328-4BC5-A9AE-FCCA36AFE47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The methods query, nodes, etc. require an XML object</a:t>
            </a:r>
          </a:p>
          <a:p>
            <a:pPr>
              <a:defRPr/>
            </a:pPr>
            <a:r>
              <a:rPr lang="en-US" altLang="sv-SE" dirty="0"/>
              <a:t>In </a:t>
            </a:r>
            <a:r>
              <a:rPr lang="en-US" altLang="sv-SE" dirty="0" err="1"/>
              <a:t>orde</a:t>
            </a:r>
            <a:r>
              <a:rPr lang="en-US" altLang="sv-SE" dirty="0"/>
              <a:t>r to execute XQuery independently of tables, use an XML object in a variable:</a:t>
            </a:r>
          </a:p>
          <a:p>
            <a:pPr>
              <a:defRPr/>
            </a:pPr>
            <a:endParaRPr lang="en-US" altLang="sv-SE" dirty="0"/>
          </a:p>
          <a:p>
            <a:pPr>
              <a:buFontTx/>
              <a:buNone/>
              <a:tabLst>
                <a:tab pos="3228975" algn="l"/>
              </a:tabLst>
              <a:defRPr/>
            </a:pPr>
            <a:r>
              <a:rPr lang="en-US" altLang="sv-SE" dirty="0"/>
              <a:t>	DECLARE @x xml</a:t>
            </a:r>
            <a:br>
              <a:rPr lang="en-US" altLang="sv-SE" dirty="0"/>
            </a:br>
            <a:r>
              <a:rPr lang="en-US" altLang="sv-SE" dirty="0"/>
              <a:t>SET @x=''</a:t>
            </a:r>
            <a:br>
              <a:rPr lang="en-US" altLang="sv-SE" dirty="0"/>
            </a:br>
            <a:r>
              <a:rPr lang="en-US" altLang="sv-SE" dirty="0"/>
              <a:t>SELECT @x.query('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for $a in (2,3,4), $b in (5,6,7) </a:t>
            </a:r>
            <a:b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	where $a+$b = 9 </a:t>
            </a:r>
            <a:b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	return element X {$a*$b}</a:t>
            </a:r>
            <a:r>
              <a:rPr lang="en-US" altLang="sv-SE" dirty="0"/>
              <a:t>') </a:t>
            </a:r>
          </a:p>
          <a:p>
            <a:pPr>
              <a:buFontTx/>
              <a:buNone/>
              <a:defRPr/>
            </a:pPr>
            <a:br>
              <a:rPr lang="en-US" altLang="sv-SE" dirty="0"/>
            </a:br>
            <a:r>
              <a:rPr lang="en-US" altLang="sv-SE" dirty="0"/>
              <a:t>&lt;X&gt;14&lt;/X&gt;&lt;X&gt;18&lt;/X&gt;&lt;X&gt;20&lt;/X&gt;</a:t>
            </a:r>
          </a:p>
          <a:p>
            <a:pPr>
              <a:buFontTx/>
              <a:buNone/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dirty="0"/>
              <a:t>	Or:</a:t>
            </a:r>
          </a:p>
          <a:p>
            <a:pPr>
              <a:buFontTx/>
              <a:buNone/>
              <a:defRPr/>
            </a:pPr>
            <a:r>
              <a:rPr lang="en-US" altLang="sv-SE" dirty="0"/>
              <a:t>	SELECT CONVERT(XML, '').query(…)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83E156C7-D409-441E-A529-4744F176AC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sql:column</a:t>
            </a:r>
          </a:p>
        </p:txBody>
      </p:sp>
      <p:sp>
        <p:nvSpPr>
          <p:cNvPr id="137219" name="Content Placeholder 2">
            <a:extLst>
              <a:ext uri="{FF2B5EF4-FFF2-40B4-BE49-F238E27FC236}">
                <a16:creationId xmlns:a16="http://schemas.microsoft.com/office/drawing/2014/main" id="{4AA6F713-AC2E-422B-AD33-640A54CE9B9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836613"/>
            <a:ext cx="8994775" cy="59055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SQL Server-specific XQuery function</a:t>
            </a:r>
          </a:p>
          <a:p>
            <a:pPr lvl="1">
              <a:defRPr/>
            </a:pPr>
            <a:r>
              <a:rPr lang="en-US" altLang="sv-SE" dirty="0"/>
              <a:t>Makes a column value available to XQuery</a:t>
            </a:r>
          </a:p>
          <a:p>
            <a:pPr lvl="1"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dirty="0"/>
              <a:t>SELECT </a:t>
            </a:r>
            <a:r>
              <a:rPr lang="en-US" altLang="sv-SE" dirty="0" err="1"/>
              <a:t>employments.query</a:t>
            </a:r>
            <a:r>
              <a:rPr lang="en-US" altLang="sv-SE" dirty="0"/>
              <a:t>('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element Person {attribute age {2024-sql:column("</a:t>
            </a:r>
            <a:r>
              <a:rPr lang="en-US" altLang="sv-SE" dirty="0" err="1">
                <a:solidFill>
                  <a:schemeClr val="accent1">
                    <a:lumMod val="75000"/>
                  </a:schemeClr>
                </a:solidFill>
              </a:rPr>
              <a:t>yearofbirth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")}, attribute name {</a:t>
            </a:r>
            <a:r>
              <a:rPr lang="en-US" altLang="sv-SE" dirty="0" err="1">
                <a:solidFill>
                  <a:schemeClr val="accent1">
                    <a:lumMod val="75000"/>
                  </a:schemeClr>
                </a:solidFill>
              </a:rPr>
              <a:t>sql:column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("name")}}</a:t>
            </a:r>
            <a:r>
              <a:rPr lang="en-US" altLang="sv-SE" dirty="0"/>
              <a:t>')</a:t>
            </a:r>
          </a:p>
          <a:p>
            <a:pPr>
              <a:buFontTx/>
              <a:buNone/>
              <a:defRPr/>
            </a:pPr>
            <a:r>
              <a:rPr lang="en-US" altLang="sv-SE" dirty="0"/>
              <a:t>FROM Person </a:t>
            </a:r>
          </a:p>
          <a:p>
            <a:pPr>
              <a:buFontTx/>
              <a:buNone/>
              <a:defRPr/>
            </a:pPr>
            <a:endParaRPr lang="en-US" altLang="sv-SE" sz="24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&lt;Person age="49" name="John Higgins" /&gt;</a:t>
            </a:r>
            <a:br>
              <a:rPr lang="en-US" altLang="sv-SE" sz="2000" dirty="0"/>
            </a:br>
            <a:r>
              <a:rPr lang="en-US" altLang="sv-SE" sz="2000" dirty="0"/>
              <a:t>&lt;Person age="51" name="Stephen Hendry" /&gt;</a:t>
            </a:r>
            <a:br>
              <a:rPr lang="en-US" altLang="sv-SE" sz="2000" dirty="0"/>
            </a:br>
            <a:r>
              <a:rPr lang="en-US" altLang="sv-SE" sz="2000" dirty="0"/>
              <a:t>&lt;Person age="42" name="Matthew Stevens" /&gt;</a:t>
            </a:r>
            <a:br>
              <a:rPr lang="en-US" altLang="sv-SE" sz="2000" dirty="0"/>
            </a:br>
            <a:r>
              <a:rPr lang="en-US" altLang="sv-SE" sz="2000" dirty="0"/>
              <a:t>&lt;Person age="44" name="Ronnie O'Sullivan" /&gt;</a:t>
            </a:r>
            <a:br>
              <a:rPr lang="en-US" altLang="sv-SE" sz="2000" dirty="0"/>
            </a:br>
            <a:r>
              <a:rPr lang="en-US" altLang="sv-SE" sz="2000" dirty="0"/>
              <a:t>&lt;Person age="50" name="Ken Doherty" /&gt;</a:t>
            </a:r>
            <a:br>
              <a:rPr lang="en-US" altLang="sv-SE" sz="2000" dirty="0"/>
            </a:br>
            <a:r>
              <a:rPr lang="en-US" altLang="sv-SE" sz="2000" dirty="0"/>
              <a:t>&lt;Person age="64" name="Steve Davis" /&gt;</a:t>
            </a:r>
            <a:br>
              <a:rPr lang="en-US" altLang="sv-SE" sz="2000" dirty="0"/>
            </a:br>
            <a:r>
              <a:rPr lang="en-US" altLang="sv-SE" sz="2000" dirty="0"/>
              <a:t>&lt;Person age="41" name="Paul Hunter" /&gt;</a:t>
            </a:r>
            <a:br>
              <a:rPr lang="en-US" altLang="sv-SE" sz="2000" dirty="0"/>
            </a:br>
            <a:r>
              <a:rPr lang="en-US" altLang="sv-SE" sz="2000" dirty="0"/>
              <a:t>&lt;Person age="42" name="Neil Robertson" /&gt;</a:t>
            </a:r>
            <a:br>
              <a:rPr lang="en-US" altLang="sv-SE" sz="2400" dirty="0"/>
            </a:br>
            <a:endParaRPr lang="en-US" altLang="sv-SE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18D9FA4A-1188-4757-9F4F-FABAA7BE70B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sql:column</a:t>
            </a:r>
          </a:p>
        </p:txBody>
      </p:sp>
      <p:sp>
        <p:nvSpPr>
          <p:cNvPr id="138243" name="Content Placeholder 2">
            <a:extLst>
              <a:ext uri="{FF2B5EF4-FFF2-40B4-BE49-F238E27FC236}">
                <a16:creationId xmlns:a16="http://schemas.microsoft.com/office/drawing/2014/main" id="{1A674067-6071-49F7-8F48-34FC1BB2E4D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SELECT name, </a:t>
            </a:r>
            <a:r>
              <a:rPr lang="en-US" altLang="sv-SE" sz="2000" dirty="0" err="1"/>
              <a:t>employments.query</a:t>
            </a:r>
            <a:r>
              <a:rPr lang="en-US" altLang="sv-SE" sz="2000" dirty="0"/>
              <a:t>('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for $e in //employment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let $y :=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sql:column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("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p.yearofbirth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"),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$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sy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 := substring($e/@startdate, 1, 4) cast as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xs:integer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?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return element Job {attribute age {$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sy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 - $y},  $e/@employer}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		      </a:t>
            </a:r>
            <a:r>
              <a:rPr lang="en-US" altLang="sv-SE" sz="2000" dirty="0"/>
              <a:t>')</a:t>
            </a:r>
            <a:br>
              <a:rPr lang="en-US" altLang="sv-SE" sz="2000" dirty="0"/>
            </a:br>
            <a:r>
              <a:rPr lang="en-US" altLang="sv-SE" sz="2000" dirty="0"/>
              <a:t>FROM Person p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2</a:t>
            </a:r>
          </a:p>
          <a:p>
            <a:pPr marL="0" indent="0">
              <a:buFontTx/>
              <a:buNone/>
              <a:tabLst>
                <a:tab pos="2695575" algn="l"/>
              </a:tabLst>
              <a:defRPr/>
            </a:pPr>
            <a:br>
              <a:rPr lang="en-US" altLang="sv-SE" dirty="0"/>
            </a:br>
            <a:r>
              <a:rPr lang="en-US" altLang="sv-SE" sz="2000" dirty="0"/>
              <a:t>Stephen Hendry	&lt;Job age="29" employer="ABB" /&gt;</a:t>
            </a:r>
            <a:br>
              <a:rPr lang="en-US" altLang="sv-SE" sz="2000" dirty="0"/>
            </a:br>
            <a:r>
              <a:rPr lang="en-US" altLang="sv-SE" sz="2000" dirty="0"/>
              <a:t>	&lt;Job age="30" employer="UPC" /&gt;</a:t>
            </a:r>
            <a:br>
              <a:rPr lang="en-US" altLang="sv-SE" sz="2000" dirty="0"/>
            </a:br>
            <a:r>
              <a:rPr lang="en-US" altLang="sv-SE" sz="2000" dirty="0"/>
              <a:t>	&lt;Job age="33" employer="ABB" /&gt;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br>
              <a:rPr lang="en-US" altLang="sv-SE" sz="2000" dirty="0"/>
            </a:br>
            <a:r>
              <a:rPr lang="en-US" altLang="sv-SE" sz="2000" dirty="0"/>
              <a:t>SQL Server does not support many XPath/XQuery functions, so we are force to use substring and cast (or number after substring) instead of year-from-date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CD85CC27-6E47-4E7E-8F1F-01A066EDA9D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sql:variable</a:t>
            </a:r>
          </a:p>
        </p:txBody>
      </p:sp>
      <p:sp>
        <p:nvSpPr>
          <p:cNvPr id="139267" name="Content Placeholder 2">
            <a:extLst>
              <a:ext uri="{FF2B5EF4-FFF2-40B4-BE49-F238E27FC236}">
                <a16:creationId xmlns:a16="http://schemas.microsoft.com/office/drawing/2014/main" id="{B83DC253-4107-441C-ABB5-352E3A7E480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SQL Server-specific XQuery function</a:t>
            </a:r>
          </a:p>
          <a:p>
            <a:pPr lvl="1">
              <a:defRPr/>
            </a:pPr>
            <a:r>
              <a:rPr lang="en-US" altLang="sv-SE" dirty="0"/>
              <a:t>Makes an SQL variable available in XQuery</a:t>
            </a:r>
          </a:p>
          <a:p>
            <a:pPr lvl="1"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sz="2400" dirty="0"/>
              <a:t>	DECLARE @x XML</a:t>
            </a:r>
            <a:br>
              <a:rPr lang="en-US" altLang="sv-SE" sz="2400" dirty="0"/>
            </a:br>
            <a:r>
              <a:rPr lang="en-US" altLang="sv-SE" sz="2400" dirty="0"/>
              <a:t>SET @x = ''       </a:t>
            </a:r>
            <a:br>
              <a:rPr lang="en-US" altLang="sv-SE" sz="2400" dirty="0"/>
            </a:br>
            <a:r>
              <a:rPr lang="en-US" altLang="sv-SE" sz="2400" dirty="0"/>
              <a:t>DECLARE @v VARCHAR(10)</a:t>
            </a:r>
            <a:br>
              <a:rPr lang="en-US" altLang="sv-SE" sz="2400" dirty="0"/>
            </a:br>
            <a:r>
              <a:rPr lang="en-US" altLang="sv-SE" sz="2400" dirty="0"/>
              <a:t>SET @v = 'Course'</a:t>
            </a:r>
            <a:br>
              <a:rPr lang="en-US" altLang="sv-SE" sz="2400" dirty="0"/>
            </a:br>
            <a:r>
              <a:rPr lang="en-US" altLang="sv-SE" sz="2400" dirty="0"/>
              <a:t>SELECT @x.query('</a:t>
            </a:r>
            <a:r>
              <a:rPr lang="en-US" altLang="sv-SE" sz="2400" dirty="0">
                <a:solidFill>
                  <a:schemeClr val="accent1">
                    <a:lumMod val="75000"/>
                  </a:schemeClr>
                </a:solidFill>
              </a:rPr>
              <a:t>for $x in (1,2,3) </a:t>
            </a:r>
            <a:br>
              <a:rPr lang="en-US" altLang="sv-SE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400" dirty="0">
                <a:solidFill>
                  <a:schemeClr val="accent1">
                    <a:lumMod val="75000"/>
                  </a:schemeClr>
                </a:solidFill>
              </a:rPr>
              <a:t>			return element X {</a:t>
            </a:r>
            <a:r>
              <a:rPr lang="en-US" altLang="sv-SE" sz="2400" dirty="0" err="1">
                <a:solidFill>
                  <a:schemeClr val="accent1">
                    <a:lumMod val="75000"/>
                  </a:schemeClr>
                </a:solidFill>
              </a:rPr>
              <a:t>sql:variable</a:t>
            </a:r>
            <a:r>
              <a:rPr lang="en-US" altLang="sv-SE" sz="2400" dirty="0">
                <a:solidFill>
                  <a:schemeClr val="accent1">
                    <a:lumMod val="75000"/>
                  </a:schemeClr>
                </a:solidFill>
              </a:rPr>
              <a:t>("@v"), $x}</a:t>
            </a:r>
            <a:r>
              <a:rPr lang="en-US" altLang="sv-SE" sz="2400" dirty="0"/>
              <a:t>') </a:t>
            </a:r>
          </a:p>
          <a:p>
            <a:pPr>
              <a:buFontTx/>
              <a:buNone/>
              <a:defRPr/>
            </a:pPr>
            <a:endParaRPr lang="en-US" altLang="sv-SE" sz="2400" dirty="0"/>
          </a:p>
          <a:p>
            <a:pPr>
              <a:buFontTx/>
              <a:buNone/>
              <a:defRPr/>
            </a:pPr>
            <a:r>
              <a:rPr lang="en-US" altLang="sv-SE" dirty="0"/>
              <a:t>&lt;X&gt;Course 1&lt;/X&gt;&lt;X&gt;Course 2&lt;/X&gt;&lt;X&gt;Course 3&lt;/X&gt;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CD3F85D3-FEA4-465E-A6E9-714058FD9F5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combinations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328C7-209C-4C8F-8BF4-412136FEF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7150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Almost everything can be combined.</a:t>
            </a:r>
          </a:p>
          <a:p>
            <a:pPr marL="0" indent="0">
              <a:buFontTx/>
              <a:buNone/>
              <a:tabLst>
                <a:tab pos="895350" algn="l"/>
                <a:tab pos="2238375" algn="l"/>
              </a:tabLst>
              <a:defRPr/>
            </a:pPr>
            <a:br>
              <a:rPr lang="en-US" sz="1050" dirty="0"/>
            </a:br>
            <a:r>
              <a:rPr lang="en-US" sz="1800" dirty="0"/>
              <a:t>SELECT name AS "@</a:t>
            </a:r>
            <a:r>
              <a:rPr lang="en-US" sz="1800" dirty="0" err="1"/>
              <a:t>Namn</a:t>
            </a:r>
            <a:r>
              <a:rPr lang="en-US" sz="1800" dirty="0"/>
              <a:t>", </a:t>
            </a:r>
            <a:r>
              <a:rPr lang="en-US" sz="1800" dirty="0" err="1"/>
              <a:t>employments.query</a:t>
            </a:r>
            <a:r>
              <a:rPr lang="en-US" sz="1800" dirty="0"/>
              <a:t>('</a:t>
            </a:r>
            <a:br>
              <a:rPr lang="en-US" sz="1800" dirty="0"/>
            </a:br>
            <a:r>
              <a:rPr lang="en-US" sz="1800" dirty="0"/>
              <a:t>		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for $e in //employment</a:t>
            </a:r>
            <a:br>
              <a:rPr lang="en-US" sz="1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		let $y :=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sql:column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("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p.yearofbirth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"),</a:t>
            </a:r>
            <a:br>
              <a:rPr lang="en-US" sz="1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		$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sy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:= substring($e/@startdate, 1, 4) cast as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xs:integer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?</a:t>
            </a:r>
            <a:br>
              <a:rPr lang="en-US" sz="1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		return element Job {attribute Age {$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sy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- $y},</a:t>
            </a:r>
            <a:br>
              <a:rPr lang="en-US" sz="1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		attribute Company  {$e/@employer}}</a:t>
            </a:r>
            <a:r>
              <a:rPr lang="en-US" sz="1800" dirty="0"/>
              <a:t>') </a:t>
            </a:r>
            <a:br>
              <a:rPr lang="en-US" sz="1800" dirty="0"/>
            </a:br>
            <a:r>
              <a:rPr lang="en-US" sz="1800" dirty="0"/>
              <a:t>FROM Person p </a:t>
            </a:r>
            <a:br>
              <a:rPr lang="en-US" sz="1800" dirty="0"/>
            </a:br>
            <a:r>
              <a:rPr lang="en-US" sz="1800" dirty="0"/>
              <a:t>WHERE </a:t>
            </a:r>
            <a:r>
              <a:rPr lang="en-US" sz="1800" dirty="0" err="1"/>
              <a:t>pid</a:t>
            </a:r>
            <a:r>
              <a:rPr lang="en-US" sz="1800" dirty="0"/>
              <a:t> &lt; 3 </a:t>
            </a:r>
            <a:br>
              <a:rPr lang="en-US" sz="1800" dirty="0"/>
            </a:br>
            <a:r>
              <a:rPr lang="en-US" sz="1800" dirty="0"/>
              <a:t>FOR XML PATH ('Person'), ROOT ('People')</a:t>
            </a:r>
          </a:p>
          <a:p>
            <a:pPr marL="0" indent="0">
              <a:buFontTx/>
              <a:buNone/>
              <a:tabLst>
                <a:tab pos="361950" algn="l"/>
                <a:tab pos="714375" algn="l"/>
              </a:tabLst>
              <a:defRPr/>
            </a:pPr>
            <a:br>
              <a:rPr lang="en-US" sz="1050" dirty="0"/>
            </a:br>
            <a:r>
              <a:rPr lang="en-US" sz="1600" dirty="0"/>
              <a:t>&lt;People&gt;</a:t>
            </a:r>
            <a:br>
              <a:rPr lang="en-US" sz="1600" dirty="0"/>
            </a:br>
            <a:r>
              <a:rPr lang="en-US" sz="1600" dirty="0"/>
              <a:t>	&lt;Person </a:t>
            </a:r>
            <a:r>
              <a:rPr lang="en-US" sz="1600" dirty="0" err="1"/>
              <a:t>Namn</a:t>
            </a:r>
            <a:r>
              <a:rPr lang="en-US" sz="1600" dirty="0"/>
              <a:t>="John Higgins"&gt;</a:t>
            </a:r>
            <a:br>
              <a:rPr lang="en-US" sz="1600" dirty="0"/>
            </a:br>
            <a:r>
              <a:rPr lang="en-US" sz="1600" dirty="0"/>
              <a:t>		&lt;Job Age="26" Company="ABB" /&gt;</a:t>
            </a:r>
            <a:br>
              <a:rPr lang="en-US" sz="1600" dirty="0"/>
            </a:br>
            <a:r>
              <a:rPr lang="en-US" sz="1600" dirty="0"/>
              <a:t>		&lt;Job Age="34" Company="UPC" /&gt;</a:t>
            </a:r>
            <a:br>
              <a:rPr lang="en-US" sz="1600" dirty="0"/>
            </a:br>
            <a:r>
              <a:rPr lang="en-US" sz="1600" dirty="0"/>
              <a:t>	&lt;/Person&gt;</a:t>
            </a:r>
            <a:br>
              <a:rPr lang="en-US" sz="1600" dirty="0"/>
            </a:br>
            <a:r>
              <a:rPr lang="en-US" sz="1600" dirty="0"/>
              <a:t>	&lt;Person </a:t>
            </a:r>
            <a:r>
              <a:rPr lang="en-US" sz="1600" dirty="0" err="1"/>
              <a:t>Namn</a:t>
            </a:r>
            <a:r>
              <a:rPr lang="en-US" sz="1600" dirty="0"/>
              <a:t>="Stephen Hendry"&gt;</a:t>
            </a:r>
            <a:br>
              <a:rPr lang="en-US" sz="1600" dirty="0"/>
            </a:br>
            <a:r>
              <a:rPr lang="en-US" sz="1600" dirty="0"/>
              <a:t>		&lt;Job Age="29" Company="ABB" /&gt;</a:t>
            </a:r>
            <a:br>
              <a:rPr lang="en-US" sz="1600" dirty="0"/>
            </a:br>
            <a:r>
              <a:rPr lang="en-US" sz="1600" dirty="0"/>
              <a:t>		&lt;Job Age="30" Company="UPC" /&gt;</a:t>
            </a:r>
            <a:br>
              <a:rPr lang="en-US" sz="1600" dirty="0"/>
            </a:br>
            <a:r>
              <a:rPr lang="en-US" sz="1600" dirty="0"/>
              <a:t>		&lt;Job Age="33" Company="ABB" /&gt;</a:t>
            </a:r>
            <a:br>
              <a:rPr lang="en-US" sz="1600" dirty="0"/>
            </a:br>
            <a:r>
              <a:rPr lang="en-US" sz="1600" dirty="0"/>
              <a:t>	&lt;/Person&gt;</a:t>
            </a:r>
            <a:br>
              <a:rPr lang="en-US" sz="1600" dirty="0"/>
            </a:br>
            <a:r>
              <a:rPr lang="en-US" sz="1600" dirty="0"/>
              <a:t>&lt;/People&gt;</a:t>
            </a:r>
            <a:endParaRPr lang="en-US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5F8CA6FF-378F-4551-AA32-A6E3CD4A11D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- combinations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1379A-3197-463C-9A09-8C7369185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1800" dirty="0"/>
              <a:t>SELECT (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SELECT name AS "@Name", COUNT(*) AS "@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</a:rPr>
              <a:t>NrOfCars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", 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	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</a:rPr>
              <a:t>jobcount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AS "@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</a:rPr>
              <a:t>NrOfJobs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"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	FROM (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SELECT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</a:rPr>
              <a:t>pid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, name, </a:t>
            </a:r>
            <a:br>
              <a:rPr lang="en-US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		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</a:rPr>
              <a:t>employments.value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('count(//employment)', 'integer') as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</a:rPr>
              <a:t>jobcount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en-US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		FROM Person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) AS p, Car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	WHERE 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</a:rPr>
              <a:t>pid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= owner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	GROUP BY name, 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</a:rPr>
              <a:t>jobcount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	FOR XML PATH ('Person'), 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		ROOT ('People'), 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		TYPE</a:t>
            </a:r>
            <a:r>
              <a:rPr lang="en-US" sz="1800" dirty="0"/>
              <a:t>).query('element Root {//Person[@NrOfCars = 1]}')</a:t>
            </a:r>
          </a:p>
          <a:p>
            <a:pPr marL="0" indent="0">
              <a:buFontTx/>
              <a:buNone/>
              <a:defRPr/>
            </a:pP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1800" dirty="0"/>
              <a:t>&lt;Root&gt;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&lt;Person Name="Ronnie O'Sullivan" </a:t>
            </a:r>
            <a:r>
              <a:rPr lang="en-US" sz="1800" dirty="0" err="1"/>
              <a:t>NrOfCars</a:t>
            </a:r>
            <a:r>
              <a:rPr lang="en-US" sz="1800" dirty="0"/>
              <a:t>="1" </a:t>
            </a:r>
            <a:r>
              <a:rPr lang="en-US" sz="1800" dirty="0" err="1"/>
              <a:t>NrOfJobs</a:t>
            </a:r>
            <a:r>
              <a:rPr lang="en-US" sz="1800" dirty="0"/>
              <a:t>="2" /&gt;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&lt;Person Name="Stephen Hendry" </a:t>
            </a:r>
            <a:r>
              <a:rPr lang="en-US" sz="1800" dirty="0" err="1"/>
              <a:t>NrOfCars</a:t>
            </a:r>
            <a:r>
              <a:rPr lang="en-US" sz="1800" dirty="0"/>
              <a:t>="1" </a:t>
            </a:r>
            <a:r>
              <a:rPr lang="en-US" sz="1800" dirty="0" err="1"/>
              <a:t>NrOfJobs</a:t>
            </a:r>
            <a:r>
              <a:rPr lang="en-US" sz="1800" dirty="0"/>
              <a:t>="3" /&gt;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&lt;Person Name="Ken Doherty" </a:t>
            </a:r>
            <a:r>
              <a:rPr lang="en-US" sz="1800" dirty="0" err="1"/>
              <a:t>NrOfCars</a:t>
            </a:r>
            <a:r>
              <a:rPr lang="en-US" sz="1800" dirty="0"/>
              <a:t>="1" </a:t>
            </a:r>
            <a:r>
              <a:rPr lang="en-US" sz="1800" dirty="0" err="1"/>
              <a:t>NrOfJobs</a:t>
            </a:r>
            <a:r>
              <a:rPr lang="en-US" sz="1800" dirty="0"/>
              <a:t>="5" /&gt;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&lt;/Root&gt;</a:t>
            </a:r>
            <a:endParaRPr lang="en-US" sz="2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0C2D062D-6ABF-44D8-BE0F-69FD623EA5E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&amp; JSON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E42B09AB-095D-47B4-9BA9-9D413057109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FOR JSON</a:t>
            </a:r>
          </a:p>
          <a:p>
            <a:pPr lvl="1"/>
            <a:r>
              <a:rPr lang="en-US" altLang="sv-SE"/>
              <a:t>Similar to FOR XML</a:t>
            </a:r>
          </a:p>
          <a:p>
            <a:pPr lvl="1"/>
            <a:r>
              <a:rPr lang="en-US" altLang="sv-SE"/>
              <a:t>PATH and AUTO</a:t>
            </a:r>
          </a:p>
          <a:p>
            <a:r>
              <a:rPr lang="en-US" altLang="sv-SE"/>
              <a:t>Functions</a:t>
            </a:r>
          </a:p>
          <a:p>
            <a:pPr lvl="1"/>
            <a:r>
              <a:rPr lang="en-US" altLang="sv-SE"/>
              <a:t>JSON_VALUE, JSON_QUERY, JSON_MODIFY, JSON_PATH_EXISTS</a:t>
            </a:r>
          </a:p>
          <a:p>
            <a:r>
              <a:rPr lang="en-US" altLang="sv-SE"/>
              <a:t>OPENJSON</a:t>
            </a:r>
          </a:p>
          <a:p>
            <a:pPr lvl="1"/>
            <a:r>
              <a:rPr lang="en-US" altLang="sv-SE"/>
              <a:t>Similar to OPENXML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12AAF5CD-225D-4399-A238-57C1EDBC618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Summary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DFE4EFAE-1F39-43FF-BEC4-A7EE08A612C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Server does not follow the SQL standard</a:t>
            </a:r>
          </a:p>
          <a:p>
            <a:pPr lvl="1"/>
            <a:r>
              <a:rPr lang="en-US" altLang="sv-SE"/>
              <a:t>No functions</a:t>
            </a:r>
          </a:p>
          <a:p>
            <a:pPr lvl="1"/>
            <a:r>
              <a:rPr lang="en-US" altLang="sv-SE"/>
              <a:t>Maybe in the future (all SQL/XML keywords are reserved words)</a:t>
            </a:r>
          </a:p>
          <a:p>
            <a:r>
              <a:rPr lang="en-US" altLang="sv-SE"/>
              <a:t>Limited support for XQuery 1 and XPath</a:t>
            </a:r>
          </a:p>
          <a:p>
            <a:r>
              <a:rPr lang="en-US" altLang="sv-SE"/>
              <a:t>Still possible to achieve approximately the same functionality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70357754-1151-4AA5-8CCA-C6A2A588C5A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6DF4CCD7-960E-4B16-B9FB-1E0D2C45652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Quiz about SQL Server &amp; SQLXML (Quiz 8)</a:t>
            </a:r>
          </a:p>
          <a:p>
            <a:r>
              <a:rPr lang="en-US" altLang="sv-SE"/>
              <a:t>Introduction to SQL Server &amp; XML (compendium)</a:t>
            </a:r>
          </a:p>
          <a:p>
            <a:pPr lvl="1"/>
            <a:r>
              <a:rPr lang="en-US" altLang="sv-SE"/>
              <a:t>Introduction to SQL Server and SQL Server Management Studio</a:t>
            </a:r>
          </a:p>
          <a:p>
            <a:pPr lvl="1"/>
            <a:r>
              <a:rPr lang="en-US" altLang="sv-SE"/>
              <a:t>Examples</a:t>
            </a:r>
          </a:p>
          <a:p>
            <a:r>
              <a:rPr lang="en-US" altLang="sv-SE"/>
              <a:t>Assignment 8 (SQL Server &amp; XML)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24711</TotalTime>
  <Words>6168</Words>
  <Application>Microsoft Office PowerPoint</Application>
  <PresentationFormat>A4 Paper (210x297 mm)</PresentationFormat>
  <Paragraphs>487</Paragraphs>
  <Slides>48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Times New Roman</vt:lpstr>
      <vt:lpstr>Arial Unicode MS</vt:lpstr>
      <vt:lpstr>Arial Rounded MT Bold</vt:lpstr>
      <vt:lpstr>Default Design</vt:lpstr>
      <vt:lpstr>SDXML VT2024 Models and languages for  semi-structured data and XML  </vt:lpstr>
      <vt:lpstr>Microsoft SQL Server 2022</vt:lpstr>
      <vt:lpstr>Sample data</vt:lpstr>
      <vt:lpstr>Sample data</vt:lpstr>
      <vt:lpstr>SQL Server - data type</vt:lpstr>
      <vt:lpstr>SQL Server - typed XML</vt:lpstr>
      <vt:lpstr>SQL Server - typed XML</vt:lpstr>
      <vt:lpstr>SQL Server - typed XML</vt:lpstr>
      <vt:lpstr>SQL Server &amp; SQL/XML</vt:lpstr>
      <vt:lpstr>SQL Server - OPENXML</vt:lpstr>
      <vt:lpstr>SQL Server - FOR XML</vt:lpstr>
      <vt:lpstr>SQL Server - FOR XML RAW</vt:lpstr>
      <vt:lpstr>SQL Server - FOR XML RAW</vt:lpstr>
      <vt:lpstr>SQL Server - FOR XML RAW</vt:lpstr>
      <vt:lpstr>SQL Server - FOR XML AUTO</vt:lpstr>
      <vt:lpstr>SQL Server - FOR XML AUTO</vt:lpstr>
      <vt:lpstr>SQL Server - FOR XML AUTO</vt:lpstr>
      <vt:lpstr>SQL Server - FOR XML AUTO</vt:lpstr>
      <vt:lpstr>SQL Server - FOR XML AUTO</vt:lpstr>
      <vt:lpstr>SQL Server - FOR XML AUTO</vt:lpstr>
      <vt:lpstr>SQL Server - FOR XML PATH</vt:lpstr>
      <vt:lpstr>SQL Server - FOR XML PATH</vt:lpstr>
      <vt:lpstr>SQL Server - FOR XML PATH</vt:lpstr>
      <vt:lpstr>SQL Server - FOR XML PATH</vt:lpstr>
      <vt:lpstr>SQL Server - FOR XML PATH</vt:lpstr>
      <vt:lpstr>SQL Server - FOR XML PATH</vt:lpstr>
      <vt:lpstr>SQL Server - FOR XML</vt:lpstr>
      <vt:lpstr>SQL Server - value()</vt:lpstr>
      <vt:lpstr>SQL Server - query()</vt:lpstr>
      <vt:lpstr>SQL Server - value() vs query()</vt:lpstr>
      <vt:lpstr>SQL Server - nodes()</vt:lpstr>
      <vt:lpstr>SQL Server - nodes() &amp; CROSS APPLY</vt:lpstr>
      <vt:lpstr>SQL Server - nodes() &amp; OUTER APPLY</vt:lpstr>
      <vt:lpstr>SQL Server - exist()</vt:lpstr>
      <vt:lpstr>SQL Server - modify()</vt:lpstr>
      <vt:lpstr>SQL Server - modify() - insert</vt:lpstr>
      <vt:lpstr>SQL Server - modify() - insert</vt:lpstr>
      <vt:lpstr>SQL Server - modify() - delete</vt:lpstr>
      <vt:lpstr>SQL Server - modify() - replace</vt:lpstr>
      <vt:lpstr>SQL Server - XQuery</vt:lpstr>
      <vt:lpstr>SQL Server - sql:column</vt:lpstr>
      <vt:lpstr>SQL Server - sql:column</vt:lpstr>
      <vt:lpstr>SQL Server - sql:variable</vt:lpstr>
      <vt:lpstr>SQL Server - combinations</vt:lpstr>
      <vt:lpstr>SQL Server - combinations</vt:lpstr>
      <vt:lpstr>SQL Server &amp; JSON</vt:lpstr>
      <vt:lpstr>Summary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 SQL Server</dc:title>
  <dc:creator>nikos dimitrakas</dc:creator>
  <cp:lastModifiedBy>nikos dimitrakas</cp:lastModifiedBy>
  <cp:revision>603</cp:revision>
  <cp:lastPrinted>2022-02-21T13:32:22Z</cp:lastPrinted>
  <dcterms:created xsi:type="dcterms:W3CDTF">1999-01-06T15:00:23Z</dcterms:created>
  <dcterms:modified xsi:type="dcterms:W3CDTF">2024-03-07T08:20:41Z</dcterms:modified>
</cp:coreProperties>
</file>