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03" r:id="rId2"/>
    <p:sldId id="304" r:id="rId3"/>
    <p:sldId id="306" r:id="rId4"/>
    <p:sldId id="305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19" r:id="rId16"/>
    <p:sldId id="335" r:id="rId17"/>
    <p:sldId id="334" r:id="rId18"/>
    <p:sldId id="336" r:id="rId19"/>
    <p:sldId id="337" r:id="rId20"/>
    <p:sldId id="341" r:id="rId21"/>
    <p:sldId id="348" r:id="rId22"/>
    <p:sldId id="338" r:id="rId23"/>
    <p:sldId id="339" r:id="rId24"/>
    <p:sldId id="340" r:id="rId25"/>
  </p:sldIdLst>
  <p:sldSz cx="9906000" cy="6858000" type="A4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2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99"/>
    <a:srgbClr val="99FF66"/>
    <a:srgbClr val="99FFCC"/>
    <a:srgbClr val="FF66CC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354" autoAdjust="0"/>
    <p:restoredTop sz="94595" autoAdjust="0"/>
  </p:normalViewPr>
  <p:slideViewPr>
    <p:cSldViewPr>
      <p:cViewPr varScale="1">
        <p:scale>
          <a:sx n="108" d="100"/>
          <a:sy n="108" d="100"/>
        </p:scale>
        <p:origin x="1002" y="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365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26" d="100"/>
          <a:sy n="126" d="100"/>
        </p:scale>
        <p:origin x="-1950" y="-84"/>
      </p:cViewPr>
      <p:guideLst>
        <p:guide orient="horz" pos="3222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D5BAE4-6EB4-4060-8C6E-5278237FEF3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30664" y="9705975"/>
            <a:ext cx="30511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0000"/>
              </a:lnSpc>
              <a:defRPr sz="1200"/>
            </a:lvl1pPr>
          </a:lstStyle>
          <a:p>
            <a:pPr>
              <a:defRPr/>
            </a:pPr>
            <a:fld id="{95467927-65FF-4384-B883-371DEDBC8E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FA4F8FA-0FD3-4F16-AEF9-BC35F9F56A4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89025" y="1062038"/>
            <a:ext cx="4946650" cy="342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FC3B2BF6-1EBA-4A20-8915-0D3E71D240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738" y="4829176"/>
            <a:ext cx="4479925" cy="4460875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altLang="sv-SE" sz="7200"/>
          </a:p>
        </p:txBody>
      </p:sp>
      <p:sp>
        <p:nvSpPr>
          <p:cNvPr id="48132" name="Rectangle 4">
            <a:extLst>
              <a:ext uri="{FF2B5EF4-FFF2-40B4-BE49-F238E27FC236}">
                <a16:creationId xmlns:a16="http://schemas.microsoft.com/office/drawing/2014/main" id="{2D567B61-021E-4B6C-A892-F79538F415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2975" y="4959351"/>
            <a:ext cx="2640018" cy="295081"/>
          </a:xfrm>
          <a:prstGeom prst="rect">
            <a:avLst/>
          </a:prstGeom>
          <a:noFill/>
          <a:ln>
            <a:noFill/>
          </a:ln>
        </p:spPr>
        <p:txBody>
          <a:bodyPr wrap="none" lIns="63500" tIns="25400" rIns="63500" bIns="25400">
            <a:spAutoFit/>
          </a:bodyPr>
          <a:lstStyle>
            <a:lvl1pPr defTabSz="76200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76200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620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620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620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8000"/>
              </a:lnSpc>
              <a:defRPr/>
            </a:pPr>
            <a:r>
              <a:rPr lang="sv-SE" altLang="sv-SE" sz="1800">
                <a:latin typeface="Times New Roman" pitchFamily="18" charset="0"/>
              </a:rPr>
              <a:t>A N T E C K N I N G A R</a:t>
            </a:r>
          </a:p>
        </p:txBody>
      </p:sp>
      <p:sp>
        <p:nvSpPr>
          <p:cNvPr id="48133" name="Rectangle 5">
            <a:extLst>
              <a:ext uri="{FF2B5EF4-FFF2-40B4-BE49-F238E27FC236}">
                <a16:creationId xmlns:a16="http://schemas.microsoft.com/office/drawing/2014/main" id="{77433141-75C2-4CA0-A649-AB24CB0D38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3338" y="9671051"/>
            <a:ext cx="25400" cy="184150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altLang="sv-SE" sz="7200"/>
          </a:p>
        </p:txBody>
      </p:sp>
      <p:sp>
        <p:nvSpPr>
          <p:cNvPr id="48134" name="Rectangle 6">
            <a:extLst>
              <a:ext uri="{FF2B5EF4-FFF2-40B4-BE49-F238E27FC236}">
                <a16:creationId xmlns:a16="http://schemas.microsoft.com/office/drawing/2014/main" id="{8866CBB2-3C24-4C91-89EC-34A05EAE0B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6463" y="9459914"/>
            <a:ext cx="1823513" cy="383695"/>
          </a:xfrm>
          <a:prstGeom prst="rect">
            <a:avLst/>
          </a:prstGeom>
          <a:noFill/>
          <a:ln>
            <a:noFill/>
          </a:ln>
        </p:spPr>
        <p:txBody>
          <a:bodyPr wrap="none" lIns="63500" tIns="25400" rIns="63500" bIns="25400">
            <a:spAutoFit/>
          </a:bodyPr>
          <a:lstStyle>
            <a:lvl1pPr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sv-SE" altLang="sv-SE" sz="1200">
                <a:latin typeface="Times New Roman" panose="02020603050405020304" pitchFamily="18" charset="0"/>
              </a:rPr>
              <a:t>Datum för presentationen</a:t>
            </a:r>
          </a:p>
          <a:p>
            <a:pPr algn="ctr">
              <a:lnSpc>
                <a:spcPct val="90000"/>
              </a:lnSpc>
              <a:defRPr/>
            </a:pPr>
            <a:r>
              <a:rPr lang="sv-SE" altLang="sv-SE" sz="1200">
                <a:latin typeface="Times New Roman" panose="02020603050405020304" pitchFamily="18" charset="0"/>
              </a:rPr>
              <a:t>Sida  </a:t>
            </a:r>
            <a:fld id="{0F1C6C53-FCF8-4EF6-9B69-EE0F094389E7}" type="slidenum">
              <a:rPr lang="sv-SE" altLang="sv-SE" sz="1200" smtClean="0">
                <a:latin typeface="Times New Roman" panose="02020603050405020304" pitchFamily="18" charset="0"/>
              </a:rPr>
              <a:pPr algn="ctr">
                <a:lnSpc>
                  <a:spcPct val="90000"/>
                </a:lnSpc>
                <a:defRPr/>
              </a:pPr>
              <a:t>‹#›</a:t>
            </a:fld>
            <a:endParaRPr lang="sv-SE" altLang="sv-SE" sz="120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01D2CB79-AA21-4056-AEBF-E2872C06799E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1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F3ADC01E-D77A-45E0-9ECB-8958B24CA901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8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459A43B7-CBC4-4896-93A7-6E4E3DED8E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89458DFF-B0B3-458A-9EA9-899DFA620D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>
            <a:extLst>
              <a:ext uri="{FF2B5EF4-FFF2-40B4-BE49-F238E27FC236}">
                <a16:creationId xmlns:a16="http://schemas.microsoft.com/office/drawing/2014/main" id="{9BDC87C4-A638-4A55-AC74-3440B8CD8E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7107" name="Notes Placeholder 2">
            <a:extLst>
              <a:ext uri="{FF2B5EF4-FFF2-40B4-BE49-F238E27FC236}">
                <a16:creationId xmlns:a16="http://schemas.microsoft.com/office/drawing/2014/main" id="{1B880ABA-2703-45AD-81FA-67987F96A1E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>
            <a:extLst>
              <a:ext uri="{FF2B5EF4-FFF2-40B4-BE49-F238E27FC236}">
                <a16:creationId xmlns:a16="http://schemas.microsoft.com/office/drawing/2014/main" id="{C322E7C5-CE5D-4DFB-969B-FBE72D0181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9155" name="Notes Placeholder 2">
            <a:extLst>
              <a:ext uri="{FF2B5EF4-FFF2-40B4-BE49-F238E27FC236}">
                <a16:creationId xmlns:a16="http://schemas.microsoft.com/office/drawing/2014/main" id="{98EFAFFE-D355-49E5-A70F-C38915B4157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8158" y="1142984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000372"/>
            <a:ext cx="6934200" cy="26384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95246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8356" y="142852"/>
            <a:ext cx="7667644" cy="64294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406" y="1000108"/>
            <a:ext cx="8958294" cy="550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3846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2282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ext Box 29">
            <a:extLst>
              <a:ext uri="{FF2B5EF4-FFF2-40B4-BE49-F238E27FC236}">
                <a16:creationId xmlns:a16="http://schemas.microsoft.com/office/drawing/2014/main" id="{8AC78349-B5CF-4B98-9D30-AF0500E285D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60388" y="115888"/>
            <a:ext cx="998537" cy="4254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sv-SE" sz="800" dirty="0"/>
              <a:t>SDXML VT2024</a:t>
            </a:r>
          </a:p>
          <a:p>
            <a:pPr>
              <a:lnSpc>
                <a:spcPct val="90000"/>
              </a:lnSpc>
              <a:defRPr/>
            </a:pPr>
            <a:r>
              <a:rPr lang="sv-SE" sz="800" dirty="0"/>
              <a:t>nikos </a:t>
            </a:r>
            <a:r>
              <a:rPr lang="sv-SE" sz="800" dirty="0" err="1"/>
              <a:t>dimitrakas</a:t>
            </a:r>
            <a:endParaRPr lang="sv-SE" sz="800" dirty="0"/>
          </a:p>
          <a:p>
            <a:pPr>
              <a:lnSpc>
                <a:spcPct val="90000"/>
              </a:lnSpc>
              <a:defRPr/>
            </a:pPr>
            <a:r>
              <a:rPr lang="sv-SE" sz="800" dirty="0"/>
              <a:t>SU/DSV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274BC20E-0E1B-455F-AD01-98137AFF45A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0354" y="541338"/>
            <a:ext cx="438150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l">
              <a:lnSpc>
                <a:spcPct val="90000"/>
              </a:lnSpc>
              <a:defRPr/>
            </a:pPr>
            <a:fld id="{AAC4DAEB-31D7-447B-A68E-2F3444A88BFE}" type="slidenum">
              <a:rPr lang="sv-SE" altLang="en-US" sz="1000" smtClean="0"/>
              <a:pPr marL="0" indent="0" algn="l">
                <a:lnSpc>
                  <a:spcPct val="90000"/>
                </a:lnSpc>
                <a:defRPr/>
              </a:pPr>
              <a:t>‹#›</a:t>
            </a:fld>
            <a:endParaRPr lang="sv-SE" altLang="en-US" sz="1000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81B54710-EE10-4F58-B167-B869C2E5D0C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15888"/>
            <a:ext cx="4381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+mj-lt"/>
          <a:ea typeface="+mj-ea"/>
          <a:cs typeface="+mj-cs"/>
        </a:defRPr>
      </a:lvl1pPr>
      <a:lvl2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2pPr>
      <a:lvl3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3pPr>
      <a:lvl4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4pPr>
      <a:lvl5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5pPr>
      <a:lvl6pPr marL="4572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6pPr>
      <a:lvl7pPr marL="9144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7pPr>
      <a:lvl8pPr marL="13716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8pPr>
      <a:lvl9pPr marL="18288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9pPr>
    </p:titleStyle>
    <p:bodyStyle>
      <a:lvl1pPr marL="296863" indent="-296863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500" b="1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38125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900" b="1">
          <a:solidFill>
            <a:schemeClr val="tx1"/>
          </a:solidFill>
          <a:latin typeface="+mn-lt"/>
        </a:defRPr>
      </a:lvl2pPr>
      <a:lvl3pPr marL="1187450" indent="-238125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900" b="1">
          <a:solidFill>
            <a:schemeClr val="tx1"/>
          </a:solidFill>
          <a:latin typeface="+mn-lt"/>
        </a:defRPr>
      </a:lvl3pPr>
      <a:lvl4pPr marL="1601788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500" b="1">
          <a:solidFill>
            <a:schemeClr val="tx1"/>
          </a:solidFill>
          <a:latin typeface="+mn-lt"/>
        </a:defRPr>
      </a:lvl4pPr>
      <a:lvl5pPr marL="20764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5pPr>
      <a:lvl6pPr marL="25336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6pPr>
      <a:lvl7pPr marL="29908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7pPr>
      <a:lvl8pPr marL="34480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8pPr>
      <a:lvl9pPr marL="39052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585F1372-7655-47CD-AA5C-4BC9813FDF8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Data - Metadata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DD7D50C9-1DE2-4FD2-95C1-EFBDE2E6918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Data</a:t>
            </a:r>
          </a:p>
          <a:p>
            <a:pPr lvl="1"/>
            <a:r>
              <a:rPr lang="en-US" altLang="sv-SE"/>
              <a:t>Johnny, Pasta, Lund, 2001-02-12, true, 677</a:t>
            </a:r>
          </a:p>
          <a:p>
            <a:r>
              <a:rPr lang="en-US" altLang="sv-SE"/>
              <a:t>Metadata</a:t>
            </a:r>
          </a:p>
          <a:p>
            <a:pPr lvl="1"/>
            <a:r>
              <a:rPr lang="en-US" altLang="sv-SE"/>
              <a:t>name, name, city, start date, sent, weight</a:t>
            </a:r>
          </a:p>
          <a:p>
            <a:r>
              <a:rPr lang="en-US" altLang="sv-SE"/>
              <a:t>Types of metadata</a:t>
            </a:r>
          </a:p>
          <a:p>
            <a:pPr lvl="1"/>
            <a:r>
              <a:rPr lang="en-US" altLang="sv-SE"/>
              <a:t>Structural</a:t>
            </a:r>
          </a:p>
          <a:p>
            <a:pPr lvl="1"/>
            <a:r>
              <a:rPr lang="en-US" altLang="sv-SE"/>
              <a:t>Semantic</a:t>
            </a:r>
          </a:p>
          <a:p>
            <a:pPr lvl="1"/>
            <a:r>
              <a:rPr lang="en-US" altLang="sv-SE"/>
              <a:t>Catalog (classification)</a:t>
            </a:r>
          </a:p>
          <a:p>
            <a:pPr lvl="1"/>
            <a:r>
              <a:rPr lang="en-US" altLang="sv-SE"/>
              <a:t>Integration (mapping)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10AD11BB-24DE-42C3-A216-1405EFD2947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Structure</a:t>
            </a:r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E39A0C15-E66B-4AD6-BB62-8DC458DB0F5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Modeling</a:t>
            </a:r>
          </a:p>
          <a:p>
            <a:pPr lvl="1"/>
            <a:r>
              <a:rPr lang="en-US" altLang="sv-SE" sz="1800" b="0"/>
              <a:t>TechTarget: </a:t>
            </a:r>
            <a:r>
              <a:rPr lang="en-US" altLang="sv-SE" sz="1800" b="0">
                <a:solidFill>
                  <a:srgbClr val="000000"/>
                </a:solidFill>
                <a:cs typeface="Arial" panose="020B0604020202020204" pitchFamily="34" charset="0"/>
              </a:rPr>
              <a:t>Data modeling is the analysis of data objects that are used in a business or other context and the identification of the relationships among these data objects.</a:t>
            </a:r>
            <a:endParaRPr lang="en-US" altLang="sv-SE" sz="1800" b="0"/>
          </a:p>
          <a:p>
            <a:r>
              <a:rPr lang="en-US" altLang="sv-SE"/>
              <a:t>Database solutions</a:t>
            </a:r>
          </a:p>
          <a:p>
            <a:pPr lvl="1"/>
            <a:r>
              <a:rPr lang="en-US" altLang="sv-SE"/>
              <a:t>Relational model</a:t>
            </a:r>
          </a:p>
          <a:p>
            <a:pPr lvl="2"/>
            <a:r>
              <a:rPr lang="en-US" altLang="sv-SE"/>
              <a:t>Tables, columns, domains, keys, integrity constraints</a:t>
            </a:r>
          </a:p>
          <a:p>
            <a:pPr lvl="1"/>
            <a:r>
              <a:rPr lang="en-US" altLang="sv-SE"/>
              <a:t>Object-oriented, Object databases</a:t>
            </a:r>
          </a:p>
          <a:p>
            <a:pPr lvl="2"/>
            <a:r>
              <a:rPr lang="en-US" altLang="sv-SE"/>
              <a:t>Classes, attributes, references, rules</a:t>
            </a:r>
          </a:p>
          <a:p>
            <a:pPr lvl="1"/>
            <a:r>
              <a:rPr lang="en-US" altLang="sv-SE"/>
              <a:t>XML</a:t>
            </a:r>
          </a:p>
          <a:p>
            <a:pPr lvl="2"/>
            <a:r>
              <a:rPr lang="en-US" altLang="sv-SE"/>
              <a:t>Elements, attributes, rules</a:t>
            </a:r>
          </a:p>
          <a:p>
            <a:pPr lvl="1"/>
            <a:r>
              <a:rPr lang="en-US" altLang="sv-SE"/>
              <a:t>Other</a:t>
            </a:r>
          </a:p>
          <a:p>
            <a:pPr lvl="2"/>
            <a:r>
              <a:rPr lang="en-US" altLang="sv-SE"/>
              <a:t>?</a:t>
            </a:r>
          </a:p>
          <a:p>
            <a:pPr lvl="2"/>
            <a:endParaRPr lang="en-US" altLang="sv-S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F041B0DE-C338-43AB-812D-7CF0291586A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Semantics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12912689-A3F9-4D86-A1E1-ACC509DB180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109075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The meaning of the data and metadata</a:t>
            </a:r>
          </a:p>
          <a:p>
            <a:pPr lvl="1">
              <a:defRPr/>
            </a:pPr>
            <a:r>
              <a:rPr lang="en-US" altLang="sv-SE" dirty="0"/>
              <a:t>Metadata</a:t>
            </a:r>
          </a:p>
          <a:p>
            <a:pPr lvl="2">
              <a:defRPr/>
            </a:pPr>
            <a:r>
              <a:rPr lang="en-US" altLang="sv-SE" dirty="0"/>
              <a:t>name</a:t>
            </a:r>
          </a:p>
          <a:p>
            <a:pPr lvl="2">
              <a:defRPr/>
            </a:pPr>
            <a:r>
              <a:rPr lang="en-US" altLang="sv-SE" dirty="0"/>
              <a:t>price</a:t>
            </a:r>
          </a:p>
          <a:p>
            <a:pPr lvl="2">
              <a:defRPr/>
            </a:pPr>
            <a:r>
              <a:rPr lang="en-US" altLang="sv-SE" dirty="0"/>
              <a:t>weight</a:t>
            </a:r>
          </a:p>
          <a:p>
            <a:pPr lvl="2">
              <a:defRPr/>
            </a:pPr>
            <a:r>
              <a:rPr lang="en-US" altLang="sv-SE" dirty="0"/>
              <a:t>sent</a:t>
            </a:r>
          </a:p>
          <a:p>
            <a:pPr lvl="1">
              <a:defRPr/>
            </a:pPr>
            <a:r>
              <a:rPr lang="en-US" altLang="sv-SE" dirty="0"/>
              <a:t>Semantics</a:t>
            </a:r>
          </a:p>
          <a:p>
            <a:pPr lvl="2">
              <a:defRPr/>
            </a:pPr>
            <a:r>
              <a:rPr lang="en-US" altLang="sv-SE" dirty="0"/>
              <a:t>The thing that identifies each product type uniquely</a:t>
            </a:r>
          </a:p>
          <a:p>
            <a:pPr lvl="2">
              <a:defRPr/>
            </a:pPr>
            <a:r>
              <a:rPr lang="en-US" altLang="sv-SE" dirty="0"/>
              <a:t>The number of SEK the customer pays including VAT for one piece</a:t>
            </a:r>
          </a:p>
          <a:p>
            <a:pPr lvl="2">
              <a:defRPr/>
            </a:pPr>
            <a:r>
              <a:rPr lang="en-US" altLang="sv-SE" dirty="0"/>
              <a:t>Specifies the weight of the product including packaging in grams</a:t>
            </a:r>
          </a:p>
          <a:p>
            <a:pPr lvl="2">
              <a:defRPr/>
            </a:pPr>
            <a:r>
              <a:rPr lang="en-US" altLang="sv-SE" dirty="0"/>
              <a:t>True if the order has been sent from our storage, otherwise false</a:t>
            </a:r>
          </a:p>
          <a:p>
            <a:pPr marL="949325" lvl="2" indent="0">
              <a:buFontTx/>
              <a:buNone/>
              <a:defRPr/>
            </a:pPr>
            <a:endParaRPr lang="en-US" altLang="sv-SE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0DEF572A-978D-4B74-BFB7-F520BAD2049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Semi-structured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17E07B-08C7-4CDA-972C-377944D14B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8" y="1000125"/>
            <a:ext cx="8958262" cy="5500688"/>
          </a:xfrm>
        </p:spPr>
        <p:txBody>
          <a:bodyPr/>
          <a:lstStyle/>
          <a:p>
            <a:pPr>
              <a:defRPr/>
            </a:pPr>
            <a:r>
              <a:rPr lang="en-US" dirty="0"/>
              <a:t>No structure (</a:t>
            </a:r>
            <a:r>
              <a:rPr lang="en-US" dirty="0" err="1"/>
              <a:t>schemaless</a:t>
            </a:r>
            <a:r>
              <a:rPr lang="en-US" dirty="0"/>
              <a:t>)</a:t>
            </a:r>
          </a:p>
          <a:p>
            <a:pPr>
              <a:defRPr/>
            </a:pPr>
            <a:r>
              <a:rPr lang="en-US" dirty="0"/>
              <a:t>Implicit structure (self-describing)</a:t>
            </a:r>
          </a:p>
          <a:p>
            <a:pPr lvl="1">
              <a:defRPr/>
            </a:pPr>
            <a:r>
              <a:rPr lang="en-US" dirty="0"/>
              <a:t>metadata built-in to the data</a:t>
            </a:r>
          </a:p>
          <a:p>
            <a:pPr lvl="2">
              <a:defRPr/>
            </a:pPr>
            <a:r>
              <a:rPr lang="en-US" dirty="0"/>
              <a:t>no data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no metadata</a:t>
            </a:r>
          </a:p>
          <a:p>
            <a:pPr>
              <a:defRPr/>
            </a:pPr>
            <a:r>
              <a:rPr lang="en-US" dirty="0"/>
              <a:t>SSD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{</a:t>
            </a:r>
            <a:r>
              <a:rPr lang="en-US" dirty="0">
                <a:solidFill>
                  <a:srgbClr val="7030A0"/>
                </a:solidFill>
              </a:rPr>
              <a:t>name</a:t>
            </a:r>
            <a:r>
              <a:rPr lang="en-US" dirty="0"/>
              <a:t>:{</a:t>
            </a:r>
            <a:r>
              <a:rPr lang="en-US" dirty="0">
                <a:solidFill>
                  <a:srgbClr val="7030A0"/>
                </a:solidFill>
              </a:rPr>
              <a:t>first:</a:t>
            </a:r>
            <a:r>
              <a:rPr lang="en-US" dirty="0"/>
              <a:t>"</a:t>
            </a:r>
            <a:r>
              <a:rPr lang="en-US" dirty="0" err="1"/>
              <a:t>Kalle</a:t>
            </a:r>
            <a:r>
              <a:rPr lang="en-US" dirty="0"/>
              <a:t>", </a:t>
            </a:r>
            <a:r>
              <a:rPr lang="en-US" dirty="0" err="1"/>
              <a:t>last:"Lind</a:t>
            </a:r>
            <a:r>
              <a:rPr lang="en-US" dirty="0"/>
              <a:t>"}, 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 </a:t>
            </a:r>
            <a:r>
              <a:rPr lang="en-US" dirty="0" err="1">
                <a:solidFill>
                  <a:srgbClr val="7030A0"/>
                </a:solidFill>
              </a:rPr>
              <a:t>email</a:t>
            </a:r>
            <a:r>
              <a:rPr lang="en-US" dirty="0" err="1"/>
              <a:t>:"kalle@lind.nu</a:t>
            </a:r>
            <a:r>
              <a:rPr lang="en-US" dirty="0"/>
              <a:t>",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 </a:t>
            </a:r>
            <a:r>
              <a:rPr lang="en-US" dirty="0">
                <a:solidFill>
                  <a:srgbClr val="7030A0"/>
                </a:solidFill>
              </a:rPr>
              <a:t>mobile</a:t>
            </a:r>
            <a:r>
              <a:rPr lang="en-US" dirty="0"/>
              <a:t>:"07012345678"}</a:t>
            </a:r>
          </a:p>
          <a:p>
            <a:pPr marL="0" indent="0">
              <a:buFontTx/>
              <a:buNone/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dirty="0"/>
              <a:t>{</a:t>
            </a:r>
            <a:r>
              <a:rPr lang="en-US" dirty="0" err="1">
                <a:solidFill>
                  <a:srgbClr val="7030A0"/>
                </a:solidFill>
              </a:rPr>
              <a:t>name</a:t>
            </a:r>
            <a:r>
              <a:rPr lang="en-US" dirty="0" err="1"/>
              <a:t>:"Lisa</a:t>
            </a:r>
            <a:r>
              <a:rPr lang="en-US" dirty="0"/>
              <a:t>", </a:t>
            </a:r>
          </a:p>
          <a:p>
            <a:pPr marL="0" indent="0">
              <a:buFontTx/>
              <a:buNone/>
              <a:defRPr/>
            </a:pPr>
            <a:r>
              <a:rPr lang="en-US" dirty="0">
                <a:solidFill>
                  <a:srgbClr val="7030A0"/>
                </a:solidFill>
              </a:rPr>
              <a:t> phone</a:t>
            </a:r>
            <a:r>
              <a:rPr lang="en-US" dirty="0"/>
              <a:t>:"0709999999"}</a:t>
            </a:r>
          </a:p>
          <a:p>
            <a:pPr marL="0" indent="0">
              <a:buFontTx/>
              <a:buNone/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9886A7C8-C275-46FA-B105-AE0FF4E9D94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Representations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31331-1F09-48B9-B128-0A136B85D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8" y="1000125"/>
            <a:ext cx="8958262" cy="5500688"/>
          </a:xfrm>
        </p:spPr>
        <p:txBody>
          <a:bodyPr/>
          <a:lstStyle/>
          <a:p>
            <a:pPr>
              <a:defRPr/>
            </a:pPr>
            <a:r>
              <a:rPr lang="en-US" dirty="0"/>
              <a:t>SSD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{</a:t>
            </a:r>
            <a:r>
              <a:rPr lang="en-US" sz="2000" dirty="0">
                <a:solidFill>
                  <a:srgbClr val="7030A0"/>
                </a:solidFill>
              </a:rPr>
              <a:t>name</a:t>
            </a:r>
            <a:r>
              <a:rPr lang="en-US" sz="2000" dirty="0"/>
              <a:t>:{</a:t>
            </a:r>
            <a:r>
              <a:rPr lang="en-US" sz="2000" dirty="0">
                <a:solidFill>
                  <a:srgbClr val="7030A0"/>
                </a:solidFill>
              </a:rPr>
              <a:t>first</a:t>
            </a:r>
            <a:r>
              <a:rPr lang="en-US" sz="2000" dirty="0"/>
              <a:t>:"</a:t>
            </a:r>
            <a:r>
              <a:rPr lang="en-US" sz="2000" dirty="0" err="1"/>
              <a:t>Kalle</a:t>
            </a:r>
            <a:r>
              <a:rPr lang="en-US" sz="2000" dirty="0"/>
              <a:t>", </a:t>
            </a:r>
            <a:r>
              <a:rPr lang="en-US" sz="2000" dirty="0" err="1">
                <a:solidFill>
                  <a:srgbClr val="7030A0"/>
                </a:solidFill>
              </a:rPr>
              <a:t>last</a:t>
            </a:r>
            <a:r>
              <a:rPr lang="en-US" sz="2000" dirty="0" err="1"/>
              <a:t>:"Lind</a:t>
            </a:r>
            <a:r>
              <a:rPr lang="en-US" sz="2000" dirty="0"/>
              <a:t>"}, 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 </a:t>
            </a:r>
            <a:r>
              <a:rPr lang="en-US" sz="2000" dirty="0" err="1">
                <a:solidFill>
                  <a:srgbClr val="7030A0"/>
                </a:solidFill>
              </a:rPr>
              <a:t>email</a:t>
            </a:r>
            <a:r>
              <a:rPr lang="en-US" sz="2000" dirty="0" err="1"/>
              <a:t>:"kalle@lind.nu</a:t>
            </a:r>
            <a:r>
              <a:rPr lang="en-US" sz="2000" dirty="0"/>
              <a:t>",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 </a:t>
            </a:r>
            <a:r>
              <a:rPr lang="en-US" sz="2000" dirty="0">
                <a:solidFill>
                  <a:srgbClr val="7030A0"/>
                </a:solidFill>
              </a:rPr>
              <a:t>mobile</a:t>
            </a:r>
            <a:r>
              <a:rPr lang="en-US" sz="2000" dirty="0"/>
              <a:t>:"07012345678"}</a:t>
            </a:r>
          </a:p>
          <a:p>
            <a:pPr>
              <a:defRPr/>
            </a:pPr>
            <a:r>
              <a:rPr lang="en-US" dirty="0"/>
              <a:t>Graph</a:t>
            </a:r>
          </a:p>
          <a:p>
            <a:pPr marL="0" indent="0">
              <a:buFontTx/>
              <a:buNone/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XML</a:t>
            </a:r>
          </a:p>
          <a:p>
            <a:pPr marL="0" indent="0">
              <a:buFontTx/>
              <a:buNone/>
              <a:defRPr/>
            </a:pPr>
            <a:r>
              <a:rPr lang="en-US" sz="1800" dirty="0"/>
              <a:t>&lt;Root&gt;</a:t>
            </a:r>
          </a:p>
          <a:p>
            <a:pPr marL="0" indent="0">
              <a:buFontTx/>
              <a:buNone/>
              <a:defRPr/>
            </a:pPr>
            <a:r>
              <a:rPr lang="en-US" sz="1800" dirty="0"/>
              <a:t>	&lt;</a:t>
            </a:r>
            <a:r>
              <a:rPr lang="en-US" sz="1800" dirty="0">
                <a:solidFill>
                  <a:srgbClr val="7030A0"/>
                </a:solidFill>
              </a:rPr>
              <a:t>name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7030A0"/>
                </a:solidFill>
              </a:rPr>
              <a:t>first=</a:t>
            </a:r>
            <a:r>
              <a:rPr lang="en-US" sz="1800" dirty="0"/>
              <a:t>"</a:t>
            </a:r>
            <a:r>
              <a:rPr lang="en-US" sz="1800" dirty="0" err="1"/>
              <a:t>Kalle</a:t>
            </a:r>
            <a:r>
              <a:rPr lang="en-US" sz="1800" dirty="0"/>
              <a:t>" </a:t>
            </a:r>
            <a:r>
              <a:rPr lang="en-US" sz="1800" dirty="0">
                <a:solidFill>
                  <a:srgbClr val="7030A0"/>
                </a:solidFill>
              </a:rPr>
              <a:t>last</a:t>
            </a:r>
            <a:r>
              <a:rPr lang="en-US" sz="1800" dirty="0"/>
              <a:t>="Lind" /&gt;</a:t>
            </a:r>
          </a:p>
          <a:p>
            <a:pPr marL="0" indent="0">
              <a:buFontTx/>
              <a:buNone/>
              <a:defRPr/>
            </a:pPr>
            <a:r>
              <a:rPr lang="en-US" sz="1800" dirty="0"/>
              <a:t>	&lt;</a:t>
            </a:r>
            <a:r>
              <a:rPr lang="en-US" sz="1800" dirty="0">
                <a:solidFill>
                  <a:srgbClr val="7030A0"/>
                </a:solidFill>
              </a:rPr>
              <a:t>email</a:t>
            </a:r>
            <a:r>
              <a:rPr lang="en-US" sz="1800" dirty="0"/>
              <a:t>&gt;kalle@lind.nu&lt;/email&gt;</a:t>
            </a:r>
          </a:p>
          <a:p>
            <a:pPr marL="0" indent="0">
              <a:buFontTx/>
              <a:buNone/>
              <a:defRPr/>
            </a:pPr>
            <a:r>
              <a:rPr lang="en-US" sz="1800" dirty="0"/>
              <a:t>	&lt;</a:t>
            </a:r>
            <a:r>
              <a:rPr lang="en-US" sz="1800" dirty="0">
                <a:solidFill>
                  <a:srgbClr val="7030A0"/>
                </a:solidFill>
              </a:rPr>
              <a:t>mobile</a:t>
            </a:r>
            <a:r>
              <a:rPr lang="en-US" sz="1800" dirty="0"/>
              <a:t>&gt;07012345678&lt;/mobile&gt;</a:t>
            </a:r>
          </a:p>
          <a:p>
            <a:pPr marL="0" indent="0">
              <a:buFontTx/>
              <a:buNone/>
              <a:defRPr/>
            </a:pPr>
            <a:r>
              <a:rPr lang="en-US" sz="1800" dirty="0"/>
              <a:t>&lt;/Root&gt;</a:t>
            </a:r>
          </a:p>
        </p:txBody>
      </p:sp>
      <p:grpSp>
        <p:nvGrpSpPr>
          <p:cNvPr id="27652" name="Group 33">
            <a:extLst>
              <a:ext uri="{FF2B5EF4-FFF2-40B4-BE49-F238E27FC236}">
                <a16:creationId xmlns:a16="http://schemas.microsoft.com/office/drawing/2014/main" id="{99EFD374-B329-4C0D-A793-9E7DD706B2B3}"/>
              </a:ext>
            </a:extLst>
          </p:cNvPr>
          <p:cNvGrpSpPr>
            <a:grpSpLocks/>
          </p:cNvGrpSpPr>
          <p:nvPr/>
        </p:nvGrpSpPr>
        <p:grpSpPr bwMode="auto">
          <a:xfrm>
            <a:off x="1281113" y="2921000"/>
            <a:ext cx="3959225" cy="1660525"/>
            <a:chOff x="1280592" y="2920616"/>
            <a:chExt cx="3960441" cy="1660512"/>
          </a:xfrm>
        </p:grpSpPr>
        <p:cxnSp>
          <p:nvCxnSpPr>
            <p:cNvPr id="27654" name="Straight Connector 7">
              <a:extLst>
                <a:ext uri="{FF2B5EF4-FFF2-40B4-BE49-F238E27FC236}">
                  <a16:creationId xmlns:a16="http://schemas.microsoft.com/office/drawing/2014/main" id="{35A25091-42D1-480B-A307-3928FB8638F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568624" y="3212976"/>
              <a:ext cx="1152128" cy="288032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55" name="Straight Connector 9">
              <a:extLst>
                <a:ext uri="{FF2B5EF4-FFF2-40B4-BE49-F238E27FC236}">
                  <a16:creationId xmlns:a16="http://schemas.microsoft.com/office/drawing/2014/main" id="{13EF7B31-8923-4691-A546-6FCAC5A6ABB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568624" y="3501008"/>
              <a:ext cx="1152128" cy="288032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56" name="Straight Connector 11">
              <a:extLst>
                <a:ext uri="{FF2B5EF4-FFF2-40B4-BE49-F238E27FC236}">
                  <a16:creationId xmlns:a16="http://schemas.microsoft.com/office/drawing/2014/main" id="{311AEBB6-ADE8-4755-8786-ECA615A7148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568624" y="3501008"/>
              <a:ext cx="1152128" cy="936104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657" name="Oval 12">
              <a:extLst>
                <a:ext uri="{FF2B5EF4-FFF2-40B4-BE49-F238E27FC236}">
                  <a16:creationId xmlns:a16="http://schemas.microsoft.com/office/drawing/2014/main" id="{6A52CCE5-A242-4EC1-9B03-23A563A9A2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0752" y="3068960"/>
              <a:ext cx="288032" cy="288032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sv-SE" altLang="sv-SE" sz="7200"/>
            </a:p>
          </p:txBody>
        </p:sp>
        <p:sp>
          <p:nvSpPr>
            <p:cNvPr id="27658" name="Oval 13">
              <a:extLst>
                <a:ext uri="{FF2B5EF4-FFF2-40B4-BE49-F238E27FC236}">
                  <a16:creationId xmlns:a16="http://schemas.microsoft.com/office/drawing/2014/main" id="{2A82152E-7522-46E2-9347-CCF88141FF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0752" y="4293096"/>
              <a:ext cx="288032" cy="288032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sv-SE" altLang="sv-SE" sz="7200"/>
            </a:p>
          </p:txBody>
        </p:sp>
        <p:sp>
          <p:nvSpPr>
            <p:cNvPr id="27659" name="Oval 14">
              <a:extLst>
                <a:ext uri="{FF2B5EF4-FFF2-40B4-BE49-F238E27FC236}">
                  <a16:creationId xmlns:a16="http://schemas.microsoft.com/office/drawing/2014/main" id="{7ECBE35B-214B-47A6-990C-65197CA1E4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7520" y="3645024"/>
              <a:ext cx="288032" cy="288032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sv-SE" altLang="sv-SE" sz="7200"/>
            </a:p>
          </p:txBody>
        </p:sp>
        <p:sp>
          <p:nvSpPr>
            <p:cNvPr id="27660" name="TextBox 15">
              <a:extLst>
                <a:ext uri="{FF2B5EF4-FFF2-40B4-BE49-F238E27FC236}">
                  <a16:creationId xmlns:a16="http://schemas.microsoft.com/office/drawing/2014/main" id="{A3F75535-9EB9-4B67-9972-D8B82F0952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8664" y="3068960"/>
              <a:ext cx="698367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sv-SE" altLang="sv-SE" sz="1400">
                  <a:solidFill>
                    <a:srgbClr val="7030A0"/>
                  </a:solidFill>
                </a:rPr>
                <a:t>name</a:t>
              </a:r>
            </a:p>
          </p:txBody>
        </p:sp>
        <p:sp>
          <p:nvSpPr>
            <p:cNvPr id="27661" name="TextBox 16">
              <a:extLst>
                <a:ext uri="{FF2B5EF4-FFF2-40B4-BE49-F238E27FC236}">
                  <a16:creationId xmlns:a16="http://schemas.microsoft.com/office/drawing/2014/main" id="{EB87CD04-B057-4059-939C-CBB0922601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9153" y="3496816"/>
              <a:ext cx="698367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sv-SE" altLang="sv-SE" sz="1400">
                  <a:solidFill>
                    <a:srgbClr val="7030A0"/>
                  </a:solidFill>
                </a:rPr>
                <a:t>email</a:t>
              </a:r>
            </a:p>
          </p:txBody>
        </p:sp>
        <p:sp>
          <p:nvSpPr>
            <p:cNvPr id="27662" name="TextBox 17">
              <a:extLst>
                <a:ext uri="{FF2B5EF4-FFF2-40B4-BE49-F238E27FC236}">
                  <a16:creationId xmlns:a16="http://schemas.microsoft.com/office/drawing/2014/main" id="{D6D4B3AA-4BFC-4BFA-A75C-C5A47A7F1B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2385" y="3964868"/>
              <a:ext cx="779769" cy="286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sv-SE" altLang="sv-SE" sz="1400">
                  <a:solidFill>
                    <a:srgbClr val="7030A0"/>
                  </a:solidFill>
                </a:rPr>
                <a:t>mobile</a:t>
              </a:r>
            </a:p>
          </p:txBody>
        </p:sp>
        <p:cxnSp>
          <p:nvCxnSpPr>
            <p:cNvPr id="27663" name="Straight Connector 19">
              <a:extLst>
                <a:ext uri="{FF2B5EF4-FFF2-40B4-BE49-F238E27FC236}">
                  <a16:creationId xmlns:a16="http://schemas.microsoft.com/office/drawing/2014/main" id="{B732CF79-4FB5-4430-85F3-2E6B8E856852}"/>
                </a:ext>
              </a:extLst>
            </p:cNvPr>
            <p:cNvCxnSpPr>
              <a:cxnSpLocks noChangeShapeType="1"/>
              <a:stCxn id="27657" idx="6"/>
            </p:cNvCxnSpPr>
            <p:nvPr/>
          </p:nvCxnSpPr>
          <p:spPr bwMode="auto">
            <a:xfrm flipV="1">
              <a:off x="3008784" y="3068960"/>
              <a:ext cx="1080120" cy="144016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64" name="Straight Connector 22">
              <a:extLst>
                <a:ext uri="{FF2B5EF4-FFF2-40B4-BE49-F238E27FC236}">
                  <a16:creationId xmlns:a16="http://schemas.microsoft.com/office/drawing/2014/main" id="{CB50C4FA-9406-4F7E-A08D-6BAF0DDB662C}"/>
                </a:ext>
              </a:extLst>
            </p:cNvPr>
            <p:cNvCxnSpPr>
              <a:cxnSpLocks noChangeShapeType="1"/>
              <a:stCxn id="27657" idx="6"/>
            </p:cNvCxnSpPr>
            <p:nvPr/>
          </p:nvCxnSpPr>
          <p:spPr bwMode="auto">
            <a:xfrm>
              <a:off x="3008784" y="3212976"/>
              <a:ext cx="1080120" cy="28384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665" name="Oval 23">
              <a:extLst>
                <a:ext uri="{FF2B5EF4-FFF2-40B4-BE49-F238E27FC236}">
                  <a16:creationId xmlns:a16="http://schemas.microsoft.com/office/drawing/2014/main" id="{AE79814F-E624-4268-83FB-E92B038A37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4076" y="3351900"/>
              <a:ext cx="288032" cy="288032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sv-SE" altLang="sv-SE" sz="7200"/>
            </a:p>
          </p:txBody>
        </p:sp>
        <p:sp>
          <p:nvSpPr>
            <p:cNvPr id="27666" name="Oval 24">
              <a:extLst>
                <a:ext uri="{FF2B5EF4-FFF2-40B4-BE49-F238E27FC236}">
                  <a16:creationId xmlns:a16="http://schemas.microsoft.com/office/drawing/2014/main" id="{1353A7E7-7278-481F-BE4A-D1169933F8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8904" y="2920616"/>
              <a:ext cx="288032" cy="288032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sv-SE" altLang="sv-SE" sz="7200"/>
            </a:p>
          </p:txBody>
        </p:sp>
        <p:sp>
          <p:nvSpPr>
            <p:cNvPr id="27667" name="TextBox 25">
              <a:extLst>
                <a:ext uri="{FF2B5EF4-FFF2-40B4-BE49-F238E27FC236}">
                  <a16:creationId xmlns:a16="http://schemas.microsoft.com/office/drawing/2014/main" id="{9CAB3562-797F-44A7-940C-F1808103F1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96816" y="2935128"/>
              <a:ext cx="698367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sv-SE" altLang="sv-SE" sz="1400">
                  <a:solidFill>
                    <a:srgbClr val="7030A0"/>
                  </a:solidFill>
                </a:rPr>
                <a:t>first</a:t>
              </a:r>
            </a:p>
          </p:txBody>
        </p:sp>
        <p:sp>
          <p:nvSpPr>
            <p:cNvPr id="27668" name="TextBox 26">
              <a:extLst>
                <a:ext uri="{FF2B5EF4-FFF2-40B4-BE49-F238E27FC236}">
                  <a16:creationId xmlns:a16="http://schemas.microsoft.com/office/drawing/2014/main" id="{84289FBA-E857-4452-93A1-AB4877BD56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96815" y="3208648"/>
              <a:ext cx="698367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sv-SE" altLang="sv-SE" sz="1400">
                  <a:solidFill>
                    <a:srgbClr val="7030A0"/>
                  </a:solidFill>
                </a:rPr>
                <a:t>last</a:t>
              </a:r>
            </a:p>
          </p:txBody>
        </p:sp>
        <p:sp>
          <p:nvSpPr>
            <p:cNvPr id="27669" name="TextBox 27">
              <a:extLst>
                <a:ext uri="{FF2B5EF4-FFF2-40B4-BE49-F238E27FC236}">
                  <a16:creationId xmlns:a16="http://schemas.microsoft.com/office/drawing/2014/main" id="{057ECFA7-9AC6-4304-BDDC-BB9B74F092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38923" y="3646825"/>
              <a:ext cx="1410021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sv-SE" altLang="sv-SE" sz="1400"/>
                <a:t>kalle@lind.nu</a:t>
              </a:r>
            </a:p>
          </p:txBody>
        </p:sp>
        <p:sp>
          <p:nvSpPr>
            <p:cNvPr id="27670" name="TextBox 28">
              <a:extLst>
                <a:ext uri="{FF2B5EF4-FFF2-40B4-BE49-F238E27FC236}">
                  <a16:creationId xmlns:a16="http://schemas.microsoft.com/office/drawing/2014/main" id="{B5AC6C45-13DA-45D2-8D44-75E7DB7F7D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0187" y="4293096"/>
              <a:ext cx="1410021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sv-SE" altLang="sv-SE" sz="1400"/>
                <a:t>07012345678</a:t>
              </a:r>
            </a:p>
          </p:txBody>
        </p:sp>
        <p:sp>
          <p:nvSpPr>
            <p:cNvPr id="27671" name="TextBox 29">
              <a:extLst>
                <a:ext uri="{FF2B5EF4-FFF2-40B4-BE49-F238E27FC236}">
                  <a16:creationId xmlns:a16="http://schemas.microsoft.com/office/drawing/2014/main" id="{6183A2C8-5177-442E-8FB5-22E2B6A3E9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6937" y="2935128"/>
              <a:ext cx="864096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sv-SE" altLang="sv-SE" sz="1400"/>
                <a:t>Kalle</a:t>
              </a:r>
            </a:p>
          </p:txBody>
        </p:sp>
        <p:sp>
          <p:nvSpPr>
            <p:cNvPr id="27672" name="TextBox 30">
              <a:extLst>
                <a:ext uri="{FF2B5EF4-FFF2-40B4-BE49-F238E27FC236}">
                  <a16:creationId xmlns:a16="http://schemas.microsoft.com/office/drawing/2014/main" id="{ACE15F14-BFCC-49FE-A5AA-3F0F050AB3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6937" y="3347472"/>
              <a:ext cx="864096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sv-SE" altLang="sv-SE" sz="1400"/>
                <a:t>Lind</a:t>
              </a:r>
            </a:p>
          </p:txBody>
        </p:sp>
        <p:sp>
          <p:nvSpPr>
            <p:cNvPr id="27673" name="Oval 32">
              <a:extLst>
                <a:ext uri="{FF2B5EF4-FFF2-40B4-BE49-F238E27FC236}">
                  <a16:creationId xmlns:a16="http://schemas.microsoft.com/office/drawing/2014/main" id="{DF877C49-EE7E-466D-9899-2B366422C3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0592" y="3350864"/>
              <a:ext cx="288032" cy="288032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sv-SE" altLang="sv-SE" sz="7200"/>
            </a:p>
          </p:txBody>
        </p:sp>
      </p:grp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61EC412D-17FE-4B4B-8703-6D888C7E170D}"/>
              </a:ext>
            </a:extLst>
          </p:cNvPr>
          <p:cNvSpPr txBox="1">
            <a:spLocks/>
          </p:cNvSpPr>
          <p:nvPr/>
        </p:nvSpPr>
        <p:spPr>
          <a:xfrm>
            <a:off x="5276850" y="4437063"/>
            <a:ext cx="4500563" cy="2216150"/>
          </a:xfrm>
          <a:prstGeom prst="rect">
            <a:avLst/>
          </a:prstGeom>
        </p:spPr>
        <p:txBody>
          <a:bodyPr/>
          <a:lstStyle>
            <a:lvl1pPr marL="296863" indent="-296863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5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38125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900" b="1">
                <a:solidFill>
                  <a:schemeClr val="tx1"/>
                </a:solidFill>
                <a:latin typeface="+mn-lt"/>
              </a:defRPr>
            </a:lvl2pPr>
            <a:lvl3pPr marL="1187450" indent="-238125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1900" b="1">
                <a:solidFill>
                  <a:schemeClr val="tx1"/>
                </a:solidFill>
                <a:latin typeface="+mn-lt"/>
              </a:defRPr>
            </a:lvl3pPr>
            <a:lvl4pPr marL="1601788" indent="-177800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1500" b="1">
                <a:solidFill>
                  <a:schemeClr val="tx1"/>
                </a:solidFill>
                <a:latin typeface="+mn-lt"/>
              </a:defRPr>
            </a:lvl4pPr>
            <a:lvl5pPr marL="2076450" indent="-177800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500" b="1">
                <a:solidFill>
                  <a:schemeClr val="tx1"/>
                </a:solidFill>
                <a:latin typeface="+mn-lt"/>
              </a:defRPr>
            </a:lvl5pPr>
            <a:lvl6pPr marL="2533650" indent="-177800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500" b="1">
                <a:solidFill>
                  <a:schemeClr val="tx1"/>
                </a:solidFill>
                <a:latin typeface="+mn-lt"/>
              </a:defRPr>
            </a:lvl6pPr>
            <a:lvl7pPr marL="2990850" indent="-177800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500" b="1">
                <a:solidFill>
                  <a:schemeClr val="tx1"/>
                </a:solidFill>
                <a:latin typeface="+mn-lt"/>
              </a:defRPr>
            </a:lvl7pPr>
            <a:lvl8pPr marL="3448050" indent="-177800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500" b="1">
                <a:solidFill>
                  <a:schemeClr val="tx1"/>
                </a:solidFill>
                <a:latin typeface="+mn-lt"/>
              </a:defRPr>
            </a:lvl8pPr>
            <a:lvl9pPr marL="3905250" indent="-177800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500" b="1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kern="0" dirty="0"/>
              <a:t>JSON</a:t>
            </a:r>
          </a:p>
          <a:p>
            <a:pPr marL="0" indent="0">
              <a:buFontTx/>
              <a:buNone/>
              <a:defRPr/>
            </a:pPr>
            <a:r>
              <a:rPr lang="en-US" sz="2000" kern="0" dirty="0"/>
              <a:t>{"</a:t>
            </a:r>
            <a:r>
              <a:rPr lang="en-US" sz="2000" kern="0" dirty="0">
                <a:solidFill>
                  <a:srgbClr val="7030A0"/>
                </a:solidFill>
              </a:rPr>
              <a:t>name" </a:t>
            </a:r>
            <a:r>
              <a:rPr lang="en-US" sz="2000" kern="0" dirty="0"/>
              <a:t>: {"</a:t>
            </a:r>
            <a:r>
              <a:rPr lang="en-US" sz="2000" kern="0" dirty="0">
                <a:solidFill>
                  <a:srgbClr val="7030A0"/>
                </a:solidFill>
              </a:rPr>
              <a:t>first" </a:t>
            </a:r>
            <a:r>
              <a:rPr lang="en-US" sz="2000" kern="0" dirty="0"/>
              <a:t>: "</a:t>
            </a:r>
            <a:r>
              <a:rPr lang="en-US" sz="2000" kern="0" dirty="0" err="1"/>
              <a:t>Kalle</a:t>
            </a:r>
            <a:r>
              <a:rPr lang="en-US" sz="2000" kern="0" dirty="0"/>
              <a:t>", </a:t>
            </a:r>
          </a:p>
          <a:p>
            <a:pPr marL="0" indent="0">
              <a:buFontTx/>
              <a:buNone/>
              <a:defRPr/>
            </a:pPr>
            <a:r>
              <a:rPr lang="en-US" sz="2000" kern="0" dirty="0"/>
              <a:t>                   "</a:t>
            </a:r>
            <a:r>
              <a:rPr lang="en-US" sz="2000" kern="0" dirty="0">
                <a:solidFill>
                  <a:srgbClr val="7030A0"/>
                </a:solidFill>
              </a:rPr>
              <a:t>last" </a:t>
            </a:r>
            <a:r>
              <a:rPr lang="en-US" sz="2000" kern="0" dirty="0"/>
              <a:t>: "Lind"}, </a:t>
            </a:r>
          </a:p>
          <a:p>
            <a:pPr marL="0" indent="0">
              <a:buFontTx/>
              <a:buNone/>
              <a:defRPr/>
            </a:pPr>
            <a:r>
              <a:rPr lang="en-US" sz="2000" kern="0" dirty="0"/>
              <a:t> "</a:t>
            </a:r>
            <a:r>
              <a:rPr lang="en-US" sz="2000" kern="0" dirty="0">
                <a:solidFill>
                  <a:srgbClr val="7030A0"/>
                </a:solidFill>
              </a:rPr>
              <a:t>email" </a:t>
            </a:r>
            <a:r>
              <a:rPr lang="en-US" sz="2000" kern="0" dirty="0"/>
              <a:t>: "kalle@lind.nu",</a:t>
            </a:r>
          </a:p>
          <a:p>
            <a:pPr marL="0" indent="0">
              <a:buFontTx/>
              <a:buNone/>
              <a:defRPr/>
            </a:pPr>
            <a:r>
              <a:rPr lang="en-US" sz="2000" kern="0" dirty="0"/>
              <a:t> "</a:t>
            </a:r>
            <a:r>
              <a:rPr lang="en-US" sz="2000" kern="0" dirty="0">
                <a:solidFill>
                  <a:srgbClr val="7030A0"/>
                </a:solidFill>
              </a:rPr>
              <a:t>mobile" </a:t>
            </a:r>
            <a:r>
              <a:rPr lang="en-US" sz="2000" kern="0" dirty="0"/>
              <a:t>: "07012345678"}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900F8CD5-01E9-4B1E-8DBA-307DB96AC84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Tree vs.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F509F-7640-45CB-A021-5383123B2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8" y="1000125"/>
            <a:ext cx="8958262" cy="5500688"/>
          </a:xfrm>
        </p:spPr>
        <p:txBody>
          <a:bodyPr/>
          <a:lstStyle/>
          <a:p>
            <a:pPr>
              <a:defRPr/>
            </a:pPr>
            <a:r>
              <a:rPr lang="en-US" dirty="0"/>
              <a:t>SSD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{</a:t>
            </a:r>
            <a:r>
              <a:rPr lang="en-US" sz="2000" dirty="0">
                <a:solidFill>
                  <a:srgbClr val="7030A0"/>
                </a:solidFill>
              </a:rPr>
              <a:t>person</a:t>
            </a:r>
            <a:r>
              <a:rPr lang="en-US" sz="2000" dirty="0"/>
              <a:t>: &amp;1{</a:t>
            </a:r>
            <a:r>
              <a:rPr lang="en-US" sz="2000" dirty="0">
                <a:solidFill>
                  <a:srgbClr val="7030A0"/>
                </a:solidFill>
              </a:rPr>
              <a:t>name</a:t>
            </a:r>
            <a:r>
              <a:rPr lang="en-US" sz="2000" dirty="0"/>
              <a:t>:{</a:t>
            </a:r>
            <a:r>
              <a:rPr lang="en-US" sz="2000" dirty="0">
                <a:solidFill>
                  <a:srgbClr val="7030A0"/>
                </a:solidFill>
              </a:rPr>
              <a:t>first</a:t>
            </a:r>
            <a:r>
              <a:rPr lang="en-US" sz="2000" dirty="0"/>
              <a:t>:"</a:t>
            </a:r>
            <a:r>
              <a:rPr lang="en-US" sz="2000" dirty="0" err="1"/>
              <a:t>Kalle</a:t>
            </a:r>
            <a:r>
              <a:rPr lang="en-US" sz="2000" dirty="0"/>
              <a:t>", </a:t>
            </a:r>
            <a:r>
              <a:rPr lang="en-US" sz="2000" dirty="0" err="1">
                <a:solidFill>
                  <a:srgbClr val="7030A0"/>
                </a:solidFill>
              </a:rPr>
              <a:t>last</a:t>
            </a:r>
            <a:r>
              <a:rPr lang="en-US" sz="2000" dirty="0" err="1"/>
              <a:t>:"Lind</a:t>
            </a:r>
            <a:r>
              <a:rPr lang="en-US" sz="2000" dirty="0"/>
              <a:t>"}, 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		</a:t>
            </a:r>
            <a:r>
              <a:rPr lang="en-US" sz="2000" dirty="0" err="1">
                <a:solidFill>
                  <a:srgbClr val="7030A0"/>
                </a:solidFill>
              </a:rPr>
              <a:t>email</a:t>
            </a:r>
            <a:r>
              <a:rPr lang="en-US" sz="2000" dirty="0" err="1"/>
              <a:t>:"kalle@lind.nu</a:t>
            </a:r>
            <a:r>
              <a:rPr lang="en-US" sz="2000" dirty="0"/>
              <a:t>",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		</a:t>
            </a:r>
            <a:r>
              <a:rPr lang="en-US" sz="2000" dirty="0">
                <a:solidFill>
                  <a:srgbClr val="7030A0"/>
                </a:solidFill>
              </a:rPr>
              <a:t>mobile</a:t>
            </a:r>
            <a:r>
              <a:rPr lang="en-US" sz="2000" dirty="0"/>
              <a:t>:"07012345678"},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 </a:t>
            </a:r>
            <a:r>
              <a:rPr lang="en-US" sz="2000" dirty="0">
                <a:solidFill>
                  <a:srgbClr val="7030A0"/>
                </a:solidFill>
              </a:rPr>
              <a:t>person</a:t>
            </a:r>
            <a:r>
              <a:rPr lang="en-US" sz="2000" dirty="0"/>
              <a:t>: &amp;2{</a:t>
            </a:r>
            <a:r>
              <a:rPr lang="en-US" sz="2000" dirty="0">
                <a:solidFill>
                  <a:srgbClr val="7030A0"/>
                </a:solidFill>
              </a:rPr>
              <a:t>name</a:t>
            </a:r>
            <a:r>
              <a:rPr lang="en-US" sz="2000" dirty="0"/>
              <a:t>:{</a:t>
            </a:r>
            <a:r>
              <a:rPr lang="en-US" sz="2000" dirty="0" err="1">
                <a:solidFill>
                  <a:srgbClr val="7030A0"/>
                </a:solidFill>
              </a:rPr>
              <a:t>first</a:t>
            </a:r>
            <a:r>
              <a:rPr lang="en-US" sz="2000" dirty="0" err="1"/>
              <a:t>:"Mia</a:t>
            </a:r>
            <a:r>
              <a:rPr lang="en-US" sz="2000" dirty="0"/>
              <a:t>", </a:t>
            </a:r>
            <a:r>
              <a:rPr lang="en-US" sz="2000" dirty="0" err="1">
                <a:solidFill>
                  <a:srgbClr val="7030A0"/>
                </a:solidFill>
              </a:rPr>
              <a:t>last</a:t>
            </a:r>
            <a:r>
              <a:rPr lang="en-US" sz="2000" dirty="0" err="1"/>
              <a:t>:"Dahl</a:t>
            </a:r>
            <a:r>
              <a:rPr lang="en-US" sz="2000" dirty="0"/>
              <a:t>"}, 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		</a:t>
            </a:r>
            <a:r>
              <a:rPr lang="en-US" sz="2000" dirty="0">
                <a:solidFill>
                  <a:srgbClr val="7030A0"/>
                </a:solidFill>
              </a:rPr>
              <a:t>mobile</a:t>
            </a:r>
            <a:r>
              <a:rPr lang="en-US" sz="2000" dirty="0"/>
              <a:t>:"0709090909",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		</a:t>
            </a:r>
            <a:r>
              <a:rPr lang="en-US" sz="2000" dirty="0">
                <a:solidFill>
                  <a:srgbClr val="7030A0"/>
                </a:solidFill>
              </a:rPr>
              <a:t>boss</a:t>
            </a:r>
            <a:r>
              <a:rPr lang="en-US" sz="2000" dirty="0"/>
              <a:t>: &amp;1}</a:t>
            </a:r>
          </a:p>
          <a:p>
            <a:pPr>
              <a:defRPr/>
            </a:pPr>
            <a:r>
              <a:rPr lang="en-US" dirty="0"/>
              <a:t>Graph</a:t>
            </a:r>
          </a:p>
        </p:txBody>
      </p:sp>
      <p:grpSp>
        <p:nvGrpSpPr>
          <p:cNvPr id="28676" name="Group 70">
            <a:extLst>
              <a:ext uri="{FF2B5EF4-FFF2-40B4-BE49-F238E27FC236}">
                <a16:creationId xmlns:a16="http://schemas.microsoft.com/office/drawing/2014/main" id="{937987F5-8367-46E5-ABEC-4FB194F6BB17}"/>
              </a:ext>
            </a:extLst>
          </p:cNvPr>
          <p:cNvGrpSpPr>
            <a:grpSpLocks/>
          </p:cNvGrpSpPr>
          <p:nvPr/>
        </p:nvGrpSpPr>
        <p:grpSpPr bwMode="auto">
          <a:xfrm>
            <a:off x="704850" y="3603625"/>
            <a:ext cx="6669088" cy="2994025"/>
            <a:chOff x="704528" y="3602874"/>
            <a:chExt cx="6670134" cy="2994519"/>
          </a:xfrm>
        </p:grpSpPr>
        <p:cxnSp>
          <p:nvCxnSpPr>
            <p:cNvPr id="28677" name="Straight Connector 7">
              <a:extLst>
                <a:ext uri="{FF2B5EF4-FFF2-40B4-BE49-F238E27FC236}">
                  <a16:creationId xmlns:a16="http://schemas.microsoft.com/office/drawing/2014/main" id="{D01B2AF2-5288-4D1F-98E3-621768E3CF3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620850" y="3895234"/>
              <a:ext cx="1152128" cy="288032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78" name="Straight Connector 9">
              <a:extLst>
                <a:ext uri="{FF2B5EF4-FFF2-40B4-BE49-F238E27FC236}">
                  <a16:creationId xmlns:a16="http://schemas.microsoft.com/office/drawing/2014/main" id="{3A21A385-B529-4DDD-9680-18179DFAD2B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620850" y="4183266"/>
              <a:ext cx="1152128" cy="288032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79" name="Straight Connector 11">
              <a:extLst>
                <a:ext uri="{FF2B5EF4-FFF2-40B4-BE49-F238E27FC236}">
                  <a16:creationId xmlns:a16="http://schemas.microsoft.com/office/drawing/2014/main" id="{63329441-10BD-4251-847F-306EA7D9C19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620850" y="4183266"/>
              <a:ext cx="1152128" cy="936104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680" name="Oval 12">
              <a:extLst>
                <a:ext uri="{FF2B5EF4-FFF2-40B4-BE49-F238E27FC236}">
                  <a16:creationId xmlns:a16="http://schemas.microsoft.com/office/drawing/2014/main" id="{65F2874E-21F6-44A1-847F-90EFFEA4A2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2978" y="3751218"/>
              <a:ext cx="288032" cy="288032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sv-SE" altLang="sv-SE" sz="7200"/>
            </a:p>
          </p:txBody>
        </p:sp>
        <p:sp>
          <p:nvSpPr>
            <p:cNvPr id="28681" name="Oval 13">
              <a:extLst>
                <a:ext uri="{FF2B5EF4-FFF2-40B4-BE49-F238E27FC236}">
                  <a16:creationId xmlns:a16="http://schemas.microsoft.com/office/drawing/2014/main" id="{20D49585-1C2F-4DD2-ABA7-817D97A254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2978" y="4975354"/>
              <a:ext cx="288032" cy="288032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sv-SE" altLang="sv-SE" sz="7200"/>
            </a:p>
          </p:txBody>
        </p:sp>
        <p:sp>
          <p:nvSpPr>
            <p:cNvPr id="28682" name="Oval 14">
              <a:extLst>
                <a:ext uri="{FF2B5EF4-FFF2-40B4-BE49-F238E27FC236}">
                  <a16:creationId xmlns:a16="http://schemas.microsoft.com/office/drawing/2014/main" id="{A00EFCFB-AA07-4093-957E-D1CF6885B4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9746" y="4327282"/>
              <a:ext cx="288032" cy="288032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sv-SE" altLang="sv-SE" sz="7200"/>
            </a:p>
          </p:txBody>
        </p:sp>
        <p:sp>
          <p:nvSpPr>
            <p:cNvPr id="28683" name="TextBox 15">
              <a:extLst>
                <a:ext uri="{FF2B5EF4-FFF2-40B4-BE49-F238E27FC236}">
                  <a16:creationId xmlns:a16="http://schemas.microsoft.com/office/drawing/2014/main" id="{0E13C5D2-4577-488F-9213-F5065C14F4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0890" y="3751218"/>
              <a:ext cx="698367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sv-SE" altLang="sv-SE" sz="1400">
                  <a:solidFill>
                    <a:srgbClr val="7030A0"/>
                  </a:solidFill>
                </a:rPr>
                <a:t>name</a:t>
              </a:r>
            </a:p>
          </p:txBody>
        </p:sp>
        <p:sp>
          <p:nvSpPr>
            <p:cNvPr id="28684" name="TextBox 16">
              <a:extLst>
                <a:ext uri="{FF2B5EF4-FFF2-40B4-BE49-F238E27FC236}">
                  <a16:creationId xmlns:a16="http://schemas.microsoft.com/office/drawing/2014/main" id="{94F7D363-6ECA-424E-94A0-540F64645C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1379" y="4179074"/>
              <a:ext cx="698367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sv-SE" altLang="sv-SE" sz="1400">
                  <a:solidFill>
                    <a:srgbClr val="7030A0"/>
                  </a:solidFill>
                </a:rPr>
                <a:t>email</a:t>
              </a:r>
            </a:p>
          </p:txBody>
        </p:sp>
        <p:sp>
          <p:nvSpPr>
            <p:cNvPr id="28685" name="TextBox 17">
              <a:extLst>
                <a:ext uri="{FF2B5EF4-FFF2-40B4-BE49-F238E27FC236}">
                  <a16:creationId xmlns:a16="http://schemas.microsoft.com/office/drawing/2014/main" id="{BFD8B0A8-2212-41EE-A71F-68A42A2E49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4611" y="4647126"/>
              <a:ext cx="760980" cy="286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sv-SE" altLang="sv-SE" sz="1400">
                  <a:solidFill>
                    <a:srgbClr val="7030A0"/>
                  </a:solidFill>
                </a:rPr>
                <a:t>mobile</a:t>
              </a:r>
            </a:p>
          </p:txBody>
        </p:sp>
        <p:cxnSp>
          <p:nvCxnSpPr>
            <p:cNvPr id="28686" name="Straight Connector 19">
              <a:extLst>
                <a:ext uri="{FF2B5EF4-FFF2-40B4-BE49-F238E27FC236}">
                  <a16:creationId xmlns:a16="http://schemas.microsoft.com/office/drawing/2014/main" id="{DDBC59DC-16F8-4C0B-94DE-A0596B6DA292}"/>
                </a:ext>
              </a:extLst>
            </p:cNvPr>
            <p:cNvCxnSpPr>
              <a:cxnSpLocks noChangeShapeType="1"/>
              <a:stCxn id="28680" idx="6"/>
            </p:cNvCxnSpPr>
            <p:nvPr/>
          </p:nvCxnSpPr>
          <p:spPr bwMode="auto">
            <a:xfrm flipV="1">
              <a:off x="5061010" y="3751218"/>
              <a:ext cx="1080120" cy="144016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87" name="Straight Connector 22">
              <a:extLst>
                <a:ext uri="{FF2B5EF4-FFF2-40B4-BE49-F238E27FC236}">
                  <a16:creationId xmlns:a16="http://schemas.microsoft.com/office/drawing/2014/main" id="{DCF0FCAF-83D3-4706-8866-877D06DFF251}"/>
                </a:ext>
              </a:extLst>
            </p:cNvPr>
            <p:cNvCxnSpPr>
              <a:cxnSpLocks noChangeShapeType="1"/>
              <a:stCxn id="28680" idx="6"/>
            </p:cNvCxnSpPr>
            <p:nvPr/>
          </p:nvCxnSpPr>
          <p:spPr bwMode="auto">
            <a:xfrm>
              <a:off x="5061010" y="3895234"/>
              <a:ext cx="1080120" cy="28384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688" name="Oval 23">
              <a:extLst>
                <a:ext uri="{FF2B5EF4-FFF2-40B4-BE49-F238E27FC236}">
                  <a16:creationId xmlns:a16="http://schemas.microsoft.com/office/drawing/2014/main" id="{0A1D85E9-A621-459B-AEAC-912247A85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6302" y="4034158"/>
              <a:ext cx="288032" cy="288032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sv-SE" altLang="sv-SE" sz="7200"/>
            </a:p>
          </p:txBody>
        </p:sp>
        <p:sp>
          <p:nvSpPr>
            <p:cNvPr id="28689" name="Oval 24">
              <a:extLst>
                <a:ext uri="{FF2B5EF4-FFF2-40B4-BE49-F238E27FC236}">
                  <a16:creationId xmlns:a16="http://schemas.microsoft.com/office/drawing/2014/main" id="{35134215-D6F5-4D60-9007-717C1CCB66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1130" y="3602874"/>
              <a:ext cx="288032" cy="288032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sv-SE" altLang="sv-SE" sz="7200"/>
            </a:p>
          </p:txBody>
        </p:sp>
        <p:sp>
          <p:nvSpPr>
            <p:cNvPr id="28690" name="TextBox 25">
              <a:extLst>
                <a:ext uri="{FF2B5EF4-FFF2-40B4-BE49-F238E27FC236}">
                  <a16:creationId xmlns:a16="http://schemas.microsoft.com/office/drawing/2014/main" id="{CDDBF5E5-A605-4FEA-BB1F-FC6C67C8C0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9042" y="3617386"/>
              <a:ext cx="698367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sv-SE" altLang="sv-SE" sz="1400">
                  <a:solidFill>
                    <a:srgbClr val="7030A0"/>
                  </a:solidFill>
                </a:rPr>
                <a:t>first</a:t>
              </a:r>
            </a:p>
          </p:txBody>
        </p:sp>
        <p:sp>
          <p:nvSpPr>
            <p:cNvPr id="28691" name="TextBox 26">
              <a:extLst>
                <a:ext uri="{FF2B5EF4-FFF2-40B4-BE49-F238E27FC236}">
                  <a16:creationId xmlns:a16="http://schemas.microsoft.com/office/drawing/2014/main" id="{3D38B2A3-534B-460D-B8D7-63D8386BA1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9041" y="3890906"/>
              <a:ext cx="698367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sv-SE" altLang="sv-SE" sz="1400">
                  <a:solidFill>
                    <a:srgbClr val="7030A0"/>
                  </a:solidFill>
                </a:rPr>
                <a:t>last</a:t>
              </a:r>
            </a:p>
          </p:txBody>
        </p:sp>
        <p:sp>
          <p:nvSpPr>
            <p:cNvPr id="28692" name="TextBox 27">
              <a:extLst>
                <a:ext uri="{FF2B5EF4-FFF2-40B4-BE49-F238E27FC236}">
                  <a16:creationId xmlns:a16="http://schemas.microsoft.com/office/drawing/2014/main" id="{7B015953-295D-4D13-9907-09A1674FAE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1149" y="4329083"/>
              <a:ext cx="1410021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sv-SE" altLang="sv-SE" sz="1400"/>
                <a:t>kalle@lind.nu</a:t>
              </a:r>
            </a:p>
          </p:txBody>
        </p:sp>
        <p:sp>
          <p:nvSpPr>
            <p:cNvPr id="28693" name="TextBox 28">
              <a:extLst>
                <a:ext uri="{FF2B5EF4-FFF2-40B4-BE49-F238E27FC236}">
                  <a16:creationId xmlns:a16="http://schemas.microsoft.com/office/drawing/2014/main" id="{FD7DC775-BD05-47C7-8F88-A987C3318F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42413" y="4975354"/>
              <a:ext cx="1410021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sv-SE" altLang="sv-SE" sz="1400"/>
                <a:t>07012345678</a:t>
              </a:r>
            </a:p>
          </p:txBody>
        </p:sp>
        <p:sp>
          <p:nvSpPr>
            <p:cNvPr id="28694" name="TextBox 29">
              <a:extLst>
                <a:ext uri="{FF2B5EF4-FFF2-40B4-BE49-F238E27FC236}">
                  <a16:creationId xmlns:a16="http://schemas.microsoft.com/office/drawing/2014/main" id="{6F9EDF01-801B-41ED-95DB-71A0A34DE2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29163" y="3617386"/>
              <a:ext cx="864096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sv-SE" altLang="sv-SE" sz="1400"/>
                <a:t>Kalle</a:t>
              </a:r>
            </a:p>
          </p:txBody>
        </p:sp>
        <p:sp>
          <p:nvSpPr>
            <p:cNvPr id="28695" name="TextBox 30">
              <a:extLst>
                <a:ext uri="{FF2B5EF4-FFF2-40B4-BE49-F238E27FC236}">
                  <a16:creationId xmlns:a16="http://schemas.microsoft.com/office/drawing/2014/main" id="{BCB90BBF-39E1-49DA-8674-35D3917E90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29163" y="4029730"/>
              <a:ext cx="864096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sv-SE" altLang="sv-SE" sz="1400"/>
                <a:t>Lind</a:t>
              </a:r>
            </a:p>
          </p:txBody>
        </p:sp>
        <p:sp>
          <p:nvSpPr>
            <p:cNvPr id="28696" name="Oval 32">
              <a:extLst>
                <a:ext uri="{FF2B5EF4-FFF2-40B4-BE49-F238E27FC236}">
                  <a16:creationId xmlns:a16="http://schemas.microsoft.com/office/drawing/2014/main" id="{305404A3-CB2B-41BA-A1CE-08E9ED72E6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2818" y="4033122"/>
              <a:ext cx="288032" cy="288032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sv-SE" altLang="sv-SE" sz="7200"/>
            </a:p>
          </p:txBody>
        </p:sp>
        <p:cxnSp>
          <p:nvCxnSpPr>
            <p:cNvPr id="28697" name="Straight Connector 31">
              <a:extLst>
                <a:ext uri="{FF2B5EF4-FFF2-40B4-BE49-F238E27FC236}">
                  <a16:creationId xmlns:a16="http://schemas.microsoft.com/office/drawing/2014/main" id="{021DE72E-A703-45AD-8049-398B7FC6CB6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702253" y="5765141"/>
              <a:ext cx="1152128" cy="288032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98" name="Straight Connector 35">
              <a:extLst>
                <a:ext uri="{FF2B5EF4-FFF2-40B4-BE49-F238E27FC236}">
                  <a16:creationId xmlns:a16="http://schemas.microsoft.com/office/drawing/2014/main" id="{AE9F6AB5-69B6-4D52-99FC-9887523AE01D}"/>
                </a:ext>
              </a:extLst>
            </p:cNvPr>
            <p:cNvCxnSpPr>
              <a:cxnSpLocks noChangeShapeType="1"/>
              <a:endCxn id="28700" idx="2"/>
            </p:cNvCxnSpPr>
            <p:nvPr/>
          </p:nvCxnSpPr>
          <p:spPr bwMode="auto">
            <a:xfrm>
              <a:off x="3702253" y="6053173"/>
              <a:ext cx="1152128" cy="38822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699" name="Oval 36">
              <a:extLst>
                <a:ext uri="{FF2B5EF4-FFF2-40B4-BE49-F238E27FC236}">
                  <a16:creationId xmlns:a16="http://schemas.microsoft.com/office/drawing/2014/main" id="{B1F0961A-221A-48A4-AAE4-036202CA47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4381" y="5621125"/>
              <a:ext cx="288032" cy="288032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sv-SE" altLang="sv-SE" sz="7200"/>
            </a:p>
          </p:txBody>
        </p:sp>
        <p:sp>
          <p:nvSpPr>
            <p:cNvPr id="28700" name="Oval 37">
              <a:extLst>
                <a:ext uri="{FF2B5EF4-FFF2-40B4-BE49-F238E27FC236}">
                  <a16:creationId xmlns:a16="http://schemas.microsoft.com/office/drawing/2014/main" id="{A40D6AAF-4714-417F-BDF9-DC0E44D656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4381" y="6297377"/>
              <a:ext cx="288032" cy="288032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sv-SE" altLang="sv-SE" sz="7200"/>
            </a:p>
          </p:txBody>
        </p:sp>
        <p:sp>
          <p:nvSpPr>
            <p:cNvPr id="28701" name="Oval 38">
              <a:extLst>
                <a:ext uri="{FF2B5EF4-FFF2-40B4-BE49-F238E27FC236}">
                  <a16:creationId xmlns:a16="http://schemas.microsoft.com/office/drawing/2014/main" id="{EB4529D5-0E48-476F-B5A0-5A2C65CA5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528" y="4363286"/>
              <a:ext cx="288032" cy="288032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sv-SE" altLang="sv-SE" sz="7200"/>
            </a:p>
          </p:txBody>
        </p:sp>
        <p:sp>
          <p:nvSpPr>
            <p:cNvPr id="28702" name="TextBox 39">
              <a:extLst>
                <a:ext uri="{FF2B5EF4-FFF2-40B4-BE49-F238E27FC236}">
                  <a16:creationId xmlns:a16="http://schemas.microsoft.com/office/drawing/2014/main" id="{E3BB2864-6750-41F4-80CC-8BFD68C61A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2293" y="5621125"/>
              <a:ext cx="698367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sv-SE" altLang="sv-SE" sz="1400">
                  <a:solidFill>
                    <a:srgbClr val="7030A0"/>
                  </a:solidFill>
                </a:rPr>
                <a:t>name</a:t>
              </a:r>
            </a:p>
          </p:txBody>
        </p:sp>
        <p:sp>
          <p:nvSpPr>
            <p:cNvPr id="28703" name="TextBox 41">
              <a:extLst>
                <a:ext uri="{FF2B5EF4-FFF2-40B4-BE49-F238E27FC236}">
                  <a16:creationId xmlns:a16="http://schemas.microsoft.com/office/drawing/2014/main" id="{EF9D04A1-7296-4E8C-B986-5492F27211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0890" y="6104167"/>
              <a:ext cx="779769" cy="286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sv-SE" altLang="sv-SE" sz="1400">
                  <a:solidFill>
                    <a:srgbClr val="7030A0"/>
                  </a:solidFill>
                </a:rPr>
                <a:t>mobile</a:t>
              </a:r>
            </a:p>
          </p:txBody>
        </p:sp>
        <p:cxnSp>
          <p:nvCxnSpPr>
            <p:cNvPr id="28704" name="Straight Connector 42">
              <a:extLst>
                <a:ext uri="{FF2B5EF4-FFF2-40B4-BE49-F238E27FC236}">
                  <a16:creationId xmlns:a16="http://schemas.microsoft.com/office/drawing/2014/main" id="{88496100-1984-40EE-9B62-BBB181579C92}"/>
                </a:ext>
              </a:extLst>
            </p:cNvPr>
            <p:cNvCxnSpPr>
              <a:cxnSpLocks noChangeShapeType="1"/>
              <a:stCxn id="28699" idx="6"/>
            </p:cNvCxnSpPr>
            <p:nvPr/>
          </p:nvCxnSpPr>
          <p:spPr bwMode="auto">
            <a:xfrm flipV="1">
              <a:off x="5142413" y="5621125"/>
              <a:ext cx="1080120" cy="144016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705" name="Straight Connector 43">
              <a:extLst>
                <a:ext uri="{FF2B5EF4-FFF2-40B4-BE49-F238E27FC236}">
                  <a16:creationId xmlns:a16="http://schemas.microsoft.com/office/drawing/2014/main" id="{B8A66951-3ED0-4247-B021-FF757FF449CD}"/>
                </a:ext>
              </a:extLst>
            </p:cNvPr>
            <p:cNvCxnSpPr>
              <a:cxnSpLocks noChangeShapeType="1"/>
              <a:stCxn id="28699" idx="6"/>
            </p:cNvCxnSpPr>
            <p:nvPr/>
          </p:nvCxnSpPr>
          <p:spPr bwMode="auto">
            <a:xfrm>
              <a:off x="5142413" y="5765141"/>
              <a:ext cx="1080120" cy="28384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706" name="Oval 44">
              <a:extLst>
                <a:ext uri="{FF2B5EF4-FFF2-40B4-BE49-F238E27FC236}">
                  <a16:creationId xmlns:a16="http://schemas.microsoft.com/office/drawing/2014/main" id="{94B9B11F-46A4-484E-8BD4-4A1F6D52ED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7705" y="5904065"/>
              <a:ext cx="288032" cy="288032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sv-SE" altLang="sv-SE" sz="7200"/>
            </a:p>
          </p:txBody>
        </p:sp>
        <p:sp>
          <p:nvSpPr>
            <p:cNvPr id="28707" name="Oval 45">
              <a:extLst>
                <a:ext uri="{FF2B5EF4-FFF2-40B4-BE49-F238E27FC236}">
                  <a16:creationId xmlns:a16="http://schemas.microsoft.com/office/drawing/2014/main" id="{C50026F5-8E99-4577-BC0A-7E82456D15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2533" y="5472781"/>
              <a:ext cx="288032" cy="288032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sv-SE" altLang="sv-SE" sz="7200"/>
            </a:p>
          </p:txBody>
        </p:sp>
        <p:sp>
          <p:nvSpPr>
            <p:cNvPr id="28708" name="TextBox 46">
              <a:extLst>
                <a:ext uri="{FF2B5EF4-FFF2-40B4-BE49-F238E27FC236}">
                  <a16:creationId xmlns:a16="http://schemas.microsoft.com/office/drawing/2014/main" id="{B83B7835-757B-498F-AF07-4143960306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30445" y="5487293"/>
              <a:ext cx="698367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sv-SE" altLang="sv-SE" sz="1400">
                  <a:solidFill>
                    <a:srgbClr val="7030A0"/>
                  </a:solidFill>
                </a:rPr>
                <a:t>first</a:t>
              </a:r>
            </a:p>
          </p:txBody>
        </p:sp>
        <p:sp>
          <p:nvSpPr>
            <p:cNvPr id="28709" name="TextBox 47">
              <a:extLst>
                <a:ext uri="{FF2B5EF4-FFF2-40B4-BE49-F238E27FC236}">
                  <a16:creationId xmlns:a16="http://schemas.microsoft.com/office/drawing/2014/main" id="{8956F4B0-895E-4DA2-8864-FE1BD3C6F7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30444" y="5760813"/>
              <a:ext cx="698367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sv-SE" altLang="sv-SE" sz="1400">
                  <a:solidFill>
                    <a:srgbClr val="7030A0"/>
                  </a:solidFill>
                </a:rPr>
                <a:t>last</a:t>
              </a:r>
            </a:p>
          </p:txBody>
        </p:sp>
        <p:sp>
          <p:nvSpPr>
            <p:cNvPr id="28710" name="TextBox 49">
              <a:extLst>
                <a:ext uri="{FF2B5EF4-FFF2-40B4-BE49-F238E27FC236}">
                  <a16:creationId xmlns:a16="http://schemas.microsoft.com/office/drawing/2014/main" id="{BAB68790-0F19-42D8-A81F-924197AE91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3815" y="6311161"/>
              <a:ext cx="1410021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sv-SE" altLang="sv-SE" sz="1400"/>
                <a:t>0709090909</a:t>
              </a:r>
            </a:p>
          </p:txBody>
        </p:sp>
        <p:sp>
          <p:nvSpPr>
            <p:cNvPr id="28711" name="TextBox 50">
              <a:extLst>
                <a:ext uri="{FF2B5EF4-FFF2-40B4-BE49-F238E27FC236}">
                  <a16:creationId xmlns:a16="http://schemas.microsoft.com/office/drawing/2014/main" id="{EBF0E248-A9F9-4D2E-9840-0CC20E2518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10566" y="5487293"/>
              <a:ext cx="864096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sv-SE" altLang="sv-SE" sz="1400"/>
                <a:t>Mia</a:t>
              </a:r>
            </a:p>
          </p:txBody>
        </p:sp>
        <p:sp>
          <p:nvSpPr>
            <p:cNvPr id="28712" name="TextBox 51">
              <a:extLst>
                <a:ext uri="{FF2B5EF4-FFF2-40B4-BE49-F238E27FC236}">
                  <a16:creationId xmlns:a16="http://schemas.microsoft.com/office/drawing/2014/main" id="{443FC301-9382-4193-B036-B7EA0FBA89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10566" y="5899637"/>
              <a:ext cx="864096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sv-SE" altLang="sv-SE" sz="1400"/>
                <a:t>Dahl</a:t>
              </a:r>
            </a:p>
          </p:txBody>
        </p:sp>
        <p:sp>
          <p:nvSpPr>
            <p:cNvPr id="28713" name="Oval 52">
              <a:extLst>
                <a:ext uri="{FF2B5EF4-FFF2-40B4-BE49-F238E27FC236}">
                  <a16:creationId xmlns:a16="http://schemas.microsoft.com/office/drawing/2014/main" id="{89B0A121-605B-4DF1-A612-18B78C8234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4221" y="5903029"/>
              <a:ext cx="288032" cy="288032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sv-SE" altLang="sv-SE" sz="7200"/>
            </a:p>
          </p:txBody>
        </p:sp>
        <p:cxnSp>
          <p:nvCxnSpPr>
            <p:cNvPr id="28714" name="Straight Connector 6">
              <a:extLst>
                <a:ext uri="{FF2B5EF4-FFF2-40B4-BE49-F238E27FC236}">
                  <a16:creationId xmlns:a16="http://schemas.microsoft.com/office/drawing/2014/main" id="{107A594A-2C50-401B-A0AD-CBC5AA364575}"/>
                </a:ext>
              </a:extLst>
            </p:cNvPr>
            <p:cNvCxnSpPr>
              <a:cxnSpLocks noChangeShapeType="1"/>
              <a:stCxn id="28701" idx="6"/>
              <a:endCxn id="28696" idx="2"/>
            </p:cNvCxnSpPr>
            <p:nvPr/>
          </p:nvCxnSpPr>
          <p:spPr bwMode="auto">
            <a:xfrm flipV="1">
              <a:off x="992560" y="4177138"/>
              <a:ext cx="2340258" cy="330164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715" name="TextBox 53">
              <a:extLst>
                <a:ext uri="{FF2B5EF4-FFF2-40B4-BE49-F238E27FC236}">
                  <a16:creationId xmlns:a16="http://schemas.microsoft.com/office/drawing/2014/main" id="{F07F0411-B672-4F58-91D0-3FC2A32500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4206" y="4189850"/>
              <a:ext cx="794538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sv-SE" altLang="sv-SE" sz="1400">
                  <a:solidFill>
                    <a:srgbClr val="7030A0"/>
                  </a:solidFill>
                </a:rPr>
                <a:t>person</a:t>
              </a:r>
            </a:p>
          </p:txBody>
        </p:sp>
        <p:sp>
          <p:nvSpPr>
            <p:cNvPr id="28716" name="TextBox 54">
              <a:extLst>
                <a:ext uri="{FF2B5EF4-FFF2-40B4-BE49-F238E27FC236}">
                  <a16:creationId xmlns:a16="http://schemas.microsoft.com/office/drawing/2014/main" id="{D8DF14AD-6884-44B0-A5B5-C6CC0E9B4C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6606" y="5186549"/>
              <a:ext cx="794538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sv-SE" altLang="sv-SE" sz="1400">
                  <a:solidFill>
                    <a:srgbClr val="7030A0"/>
                  </a:solidFill>
                </a:rPr>
                <a:t>person</a:t>
              </a:r>
            </a:p>
          </p:txBody>
        </p:sp>
        <p:sp>
          <p:nvSpPr>
            <p:cNvPr id="28717" name="TextBox 55">
              <a:extLst>
                <a:ext uri="{FF2B5EF4-FFF2-40B4-BE49-F238E27FC236}">
                  <a16:creationId xmlns:a16="http://schemas.microsoft.com/office/drawing/2014/main" id="{07039B8C-CFDC-47B0-9467-1DA8FAE7EC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09176" y="4058103"/>
              <a:ext cx="498122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sv-SE" altLang="sv-SE" sz="1200">
                  <a:solidFill>
                    <a:srgbClr val="7030A0"/>
                  </a:solidFill>
                </a:rPr>
                <a:t>&amp;1</a:t>
              </a:r>
            </a:p>
          </p:txBody>
        </p:sp>
        <p:sp>
          <p:nvSpPr>
            <p:cNvPr id="28718" name="TextBox 56">
              <a:extLst>
                <a:ext uri="{FF2B5EF4-FFF2-40B4-BE49-F238E27FC236}">
                  <a16:creationId xmlns:a16="http://schemas.microsoft.com/office/drawing/2014/main" id="{97E79AD0-E05F-4176-B406-2D655D97C9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1788" y="5914073"/>
              <a:ext cx="429083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sv-SE" altLang="sv-SE" sz="1200">
                  <a:solidFill>
                    <a:srgbClr val="7030A0"/>
                  </a:solidFill>
                </a:rPr>
                <a:t>&amp;2</a:t>
              </a:r>
            </a:p>
          </p:txBody>
        </p:sp>
        <p:cxnSp>
          <p:nvCxnSpPr>
            <p:cNvPr id="28719" name="Straight Arrow Connector 10">
              <a:extLst>
                <a:ext uri="{FF2B5EF4-FFF2-40B4-BE49-F238E27FC236}">
                  <a16:creationId xmlns:a16="http://schemas.microsoft.com/office/drawing/2014/main" id="{2C896964-1D01-455A-AE2A-77C4DD31EA66}"/>
                </a:ext>
              </a:extLst>
            </p:cNvPr>
            <p:cNvCxnSpPr>
              <a:cxnSpLocks noChangeShapeType="1"/>
              <a:stCxn id="28713" idx="0"/>
              <a:endCxn id="28696" idx="4"/>
            </p:cNvCxnSpPr>
            <p:nvPr/>
          </p:nvCxnSpPr>
          <p:spPr bwMode="auto">
            <a:xfrm flipH="1" flipV="1">
              <a:off x="3476834" y="4321154"/>
              <a:ext cx="81403" cy="1581875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720" name="TextBox 57">
              <a:extLst>
                <a:ext uri="{FF2B5EF4-FFF2-40B4-BE49-F238E27FC236}">
                  <a16:creationId xmlns:a16="http://schemas.microsoft.com/office/drawing/2014/main" id="{C7D5ACC3-6458-4C5D-8007-F4BFB05A3A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1666" y="4933358"/>
              <a:ext cx="698367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sv-SE" altLang="sv-SE" sz="1400">
                  <a:solidFill>
                    <a:srgbClr val="7030A0"/>
                  </a:solidFill>
                </a:rPr>
                <a:t>boss</a:t>
              </a:r>
            </a:p>
          </p:txBody>
        </p:sp>
        <p:cxnSp>
          <p:nvCxnSpPr>
            <p:cNvPr id="28721" name="Straight Arrow Connector 59">
              <a:extLst>
                <a:ext uri="{FF2B5EF4-FFF2-40B4-BE49-F238E27FC236}">
                  <a16:creationId xmlns:a16="http://schemas.microsoft.com/office/drawing/2014/main" id="{A5B7E588-D402-40A9-82D8-27D09E709248}"/>
                </a:ext>
              </a:extLst>
            </p:cNvPr>
            <p:cNvCxnSpPr>
              <a:cxnSpLocks noChangeShapeType="1"/>
              <a:stCxn id="28701" idx="6"/>
              <a:endCxn id="28713" idx="2"/>
            </p:cNvCxnSpPr>
            <p:nvPr/>
          </p:nvCxnSpPr>
          <p:spPr bwMode="auto">
            <a:xfrm>
              <a:off x="992560" y="4507302"/>
              <a:ext cx="2421661" cy="1539743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F643C353-995F-4E36-878A-6350E8B948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68450" y="142875"/>
            <a:ext cx="8337550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28516B55-D683-40E0-A3D5-17B3F8A9892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Stands for Extensible Markup Language</a:t>
            </a:r>
          </a:p>
          <a:p>
            <a:r>
              <a:rPr lang="en-US" altLang="sv-SE"/>
              <a:t>A language for defining document structures</a:t>
            </a:r>
          </a:p>
          <a:p>
            <a:r>
              <a:rPr lang="en-US" altLang="sv-SE"/>
              <a:t>XML provides a textual representation of data</a:t>
            </a:r>
          </a:p>
          <a:p>
            <a:r>
              <a:rPr lang="en-US" altLang="sv-SE"/>
              <a:t>Is used within different areas:</a:t>
            </a:r>
          </a:p>
          <a:p>
            <a:pPr lvl="1"/>
            <a:r>
              <a:rPr lang="en-US" altLang="sv-SE"/>
              <a:t>Data storage</a:t>
            </a:r>
          </a:p>
          <a:p>
            <a:pPr lvl="1"/>
            <a:r>
              <a:rPr lang="en-US" altLang="sv-SE"/>
              <a:t>Web pages (XHTML)</a:t>
            </a:r>
          </a:p>
          <a:p>
            <a:pPr lvl="1"/>
            <a:r>
              <a:rPr lang="en-US" altLang="sv-SE"/>
              <a:t>Configuration files</a:t>
            </a:r>
          </a:p>
          <a:p>
            <a:pPr lvl="1"/>
            <a:r>
              <a:rPr lang="en-US" altLang="sv-SE"/>
              <a:t>Transport format (integrations, conversions)</a:t>
            </a:r>
          </a:p>
          <a:p>
            <a:r>
              <a:rPr lang="en-US" altLang="sv-SE"/>
              <a:t>Rules can be specified through</a:t>
            </a:r>
          </a:p>
          <a:p>
            <a:pPr lvl="1"/>
            <a:r>
              <a:rPr lang="en-US" altLang="sv-SE"/>
              <a:t>DTD (Document Type Definition)</a:t>
            </a:r>
          </a:p>
          <a:p>
            <a:pPr lvl="1"/>
            <a:r>
              <a:rPr lang="en-US" altLang="sv-SE"/>
              <a:t>XML Schema</a:t>
            </a:r>
          </a:p>
          <a:p>
            <a:r>
              <a:rPr lang="en-US" altLang="sv-SE"/>
              <a:t>Case sensitive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>
            <a:extLst>
              <a:ext uri="{FF2B5EF4-FFF2-40B4-BE49-F238E27FC236}">
                <a16:creationId xmlns:a16="http://schemas.microsoft.com/office/drawing/2014/main" id="{70E7CBE9-14CA-4357-8FD6-563FFBE0D5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/>
              <a:t>XML - Syntax</a:t>
            </a:r>
          </a:p>
        </p:txBody>
      </p:sp>
      <p:sp>
        <p:nvSpPr>
          <p:cNvPr id="30723" name="Rectangle 5">
            <a:extLst>
              <a:ext uri="{FF2B5EF4-FFF2-40B4-BE49-F238E27FC236}">
                <a16:creationId xmlns:a16="http://schemas.microsoft.com/office/drawing/2014/main" id="{EEA09091-8CFD-4AB1-B123-51DB4CC738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6213" indent="-176213" eaLnBrk="1" hangingPunct="1">
              <a:lnSpc>
                <a:spcPct val="70000"/>
              </a:lnSpc>
              <a:tabLst>
                <a:tab pos="1077913" algn="l"/>
              </a:tabLst>
            </a:pPr>
            <a:r>
              <a:rPr lang="en-US" altLang="sv-SE" sz="2100"/>
              <a:t>Element</a:t>
            </a:r>
          </a:p>
          <a:p>
            <a:pPr marL="742950" lvl="1" indent="-268288" eaLnBrk="1" hangingPunct="1">
              <a:lnSpc>
                <a:spcPct val="70000"/>
              </a:lnSpc>
              <a:buFontTx/>
              <a:buNone/>
              <a:tabLst>
                <a:tab pos="1077913" algn="l"/>
              </a:tabLst>
            </a:pPr>
            <a:r>
              <a:rPr lang="en-US" altLang="sv-SE" sz="1700"/>
              <a:t>&lt;Person&gt;Kalle&lt;/Person&gt;</a:t>
            </a:r>
          </a:p>
          <a:p>
            <a:pPr marL="176213" indent="-176213" eaLnBrk="1" hangingPunct="1">
              <a:lnSpc>
                <a:spcPct val="70000"/>
              </a:lnSpc>
              <a:tabLst>
                <a:tab pos="1077913" algn="l"/>
              </a:tabLst>
            </a:pPr>
            <a:r>
              <a:rPr lang="en-US" altLang="sv-SE" sz="2100"/>
              <a:t>Attribute</a:t>
            </a:r>
          </a:p>
          <a:p>
            <a:pPr marL="742950" lvl="1" indent="-268288" eaLnBrk="1" hangingPunct="1">
              <a:lnSpc>
                <a:spcPct val="70000"/>
              </a:lnSpc>
              <a:buFontTx/>
              <a:buNone/>
              <a:tabLst>
                <a:tab pos="1077913" algn="l"/>
              </a:tabLst>
            </a:pPr>
            <a:r>
              <a:rPr lang="en-US" altLang="sv-SE" sz="1700"/>
              <a:t>&lt;Person name="Kalle"&gt;&lt;/Person&gt;</a:t>
            </a:r>
          </a:p>
          <a:p>
            <a:pPr marL="176213" indent="-176213" eaLnBrk="1" hangingPunct="1">
              <a:lnSpc>
                <a:spcPct val="70000"/>
              </a:lnSpc>
              <a:tabLst>
                <a:tab pos="1077913" algn="l"/>
              </a:tabLst>
            </a:pPr>
            <a:endParaRPr lang="en-US" altLang="sv-SE" sz="2100"/>
          </a:p>
          <a:p>
            <a:pPr marL="176213" indent="-176213" eaLnBrk="1" hangingPunct="1">
              <a:lnSpc>
                <a:spcPct val="70000"/>
              </a:lnSpc>
              <a:tabLst>
                <a:tab pos="1077913" algn="l"/>
              </a:tabLst>
            </a:pPr>
            <a:r>
              <a:rPr lang="en-US" altLang="sv-SE" sz="2100"/>
              <a:t>Nested elements</a:t>
            </a:r>
          </a:p>
          <a:p>
            <a:pPr marL="742950" lvl="1" indent="-268288" eaLnBrk="1" hangingPunct="1">
              <a:lnSpc>
                <a:spcPct val="70000"/>
              </a:lnSpc>
              <a:buFontTx/>
              <a:buNone/>
              <a:tabLst>
                <a:tab pos="1077913" algn="l"/>
              </a:tabLst>
            </a:pPr>
            <a:r>
              <a:rPr lang="en-US" altLang="sv-SE" sz="1700"/>
              <a:t>&lt;Person id="59"&gt;</a:t>
            </a:r>
          </a:p>
          <a:p>
            <a:pPr marL="742950" lvl="1" indent="-268288" eaLnBrk="1" hangingPunct="1">
              <a:lnSpc>
                <a:spcPct val="70000"/>
              </a:lnSpc>
              <a:buFontTx/>
              <a:buNone/>
              <a:tabLst>
                <a:tab pos="1077913" algn="l"/>
              </a:tabLst>
            </a:pPr>
            <a:r>
              <a:rPr lang="en-US" altLang="sv-SE" sz="1700"/>
              <a:t>	&lt;Fname&gt;Kalle&lt;/Fname&gt;</a:t>
            </a:r>
          </a:p>
          <a:p>
            <a:pPr marL="742950" lvl="1" indent="-268288" eaLnBrk="1" hangingPunct="1">
              <a:lnSpc>
                <a:spcPct val="70000"/>
              </a:lnSpc>
              <a:buFontTx/>
              <a:buNone/>
              <a:tabLst>
                <a:tab pos="1077913" algn="l"/>
              </a:tabLst>
            </a:pPr>
            <a:r>
              <a:rPr lang="en-US" altLang="sv-SE" sz="1700"/>
              <a:t>	&lt;Lname&gt;Lind&lt;/Lname&gt;</a:t>
            </a:r>
          </a:p>
          <a:p>
            <a:pPr marL="742950" lvl="1" indent="-268288" eaLnBrk="1" hangingPunct="1">
              <a:lnSpc>
                <a:spcPct val="70000"/>
              </a:lnSpc>
              <a:buFontTx/>
              <a:buNone/>
              <a:tabLst>
                <a:tab pos="1077913" algn="l"/>
              </a:tabLst>
            </a:pPr>
            <a:r>
              <a:rPr lang="en-US" altLang="sv-SE" sz="1700"/>
              <a:t>	&lt;Address&gt;</a:t>
            </a:r>
          </a:p>
          <a:p>
            <a:pPr marL="742950" lvl="1" indent="-268288" eaLnBrk="1" hangingPunct="1">
              <a:lnSpc>
                <a:spcPct val="70000"/>
              </a:lnSpc>
              <a:buFontTx/>
              <a:buNone/>
              <a:tabLst>
                <a:tab pos="1077913" algn="l"/>
              </a:tabLst>
            </a:pPr>
            <a:r>
              <a:rPr lang="en-US" altLang="sv-SE" sz="1700"/>
              <a:t>		&lt;Street&gt;Kungsgatan 53&lt;/Street&gt;</a:t>
            </a:r>
          </a:p>
          <a:p>
            <a:pPr marL="742950" lvl="1" indent="-268288" eaLnBrk="1" hangingPunct="1">
              <a:lnSpc>
                <a:spcPct val="70000"/>
              </a:lnSpc>
              <a:buFontTx/>
              <a:buNone/>
              <a:tabLst>
                <a:tab pos="1077913" algn="l"/>
              </a:tabLst>
            </a:pPr>
            <a:r>
              <a:rPr lang="en-US" altLang="sv-SE" sz="1700"/>
              <a:t>		&lt;PostalCode&gt;12332&lt;/PostalCode&gt;</a:t>
            </a:r>
          </a:p>
          <a:p>
            <a:pPr marL="742950" lvl="1" indent="-268288" eaLnBrk="1" hangingPunct="1">
              <a:lnSpc>
                <a:spcPct val="70000"/>
              </a:lnSpc>
              <a:buFontTx/>
              <a:buNone/>
              <a:tabLst>
                <a:tab pos="1077913" algn="l"/>
              </a:tabLst>
            </a:pPr>
            <a:r>
              <a:rPr lang="en-US" altLang="sv-SE" sz="1700"/>
              <a:t>		&lt;City&gt;Stockholm&lt;/City&gt;</a:t>
            </a:r>
          </a:p>
          <a:p>
            <a:pPr marL="742950" lvl="1" indent="-268288" eaLnBrk="1" hangingPunct="1">
              <a:lnSpc>
                <a:spcPct val="70000"/>
              </a:lnSpc>
              <a:buFontTx/>
              <a:buNone/>
              <a:tabLst>
                <a:tab pos="1077913" algn="l"/>
              </a:tabLst>
            </a:pPr>
            <a:r>
              <a:rPr lang="en-US" altLang="sv-SE" sz="1700"/>
              <a:t>	&lt;/Address&gt;</a:t>
            </a:r>
          </a:p>
          <a:p>
            <a:pPr marL="742950" lvl="1" indent="-268288" eaLnBrk="1" hangingPunct="1">
              <a:lnSpc>
                <a:spcPct val="70000"/>
              </a:lnSpc>
              <a:buFontTx/>
              <a:buNone/>
              <a:tabLst>
                <a:tab pos="1077913" algn="l"/>
              </a:tabLst>
            </a:pPr>
            <a:r>
              <a:rPr lang="en-US" altLang="sv-SE" sz="1700"/>
              <a:t>&lt;/Person&gt;</a:t>
            </a:r>
          </a:p>
          <a:p>
            <a:pPr marL="742950" lvl="1" indent="-268288" eaLnBrk="1" hangingPunct="1">
              <a:lnSpc>
                <a:spcPct val="70000"/>
              </a:lnSpc>
              <a:buFontTx/>
              <a:buNone/>
              <a:tabLst>
                <a:tab pos="1077913" algn="l"/>
              </a:tabLst>
            </a:pPr>
            <a:endParaRPr lang="en-US" altLang="sv-SE" sz="1700"/>
          </a:p>
          <a:p>
            <a:pPr marL="176213" indent="-176213" eaLnBrk="1" hangingPunct="1">
              <a:lnSpc>
                <a:spcPct val="70000"/>
              </a:lnSpc>
              <a:tabLst>
                <a:tab pos="1077913" algn="l"/>
              </a:tabLst>
            </a:pPr>
            <a:r>
              <a:rPr lang="en-US" altLang="sv-SE" sz="2100"/>
              <a:t>Empty element</a:t>
            </a:r>
          </a:p>
          <a:p>
            <a:pPr marL="742950" lvl="1" indent="-268288" eaLnBrk="1" hangingPunct="1">
              <a:lnSpc>
                <a:spcPct val="70000"/>
              </a:lnSpc>
              <a:buFontTx/>
              <a:buNone/>
              <a:tabLst>
                <a:tab pos="1077913" algn="l"/>
              </a:tabLst>
            </a:pPr>
            <a:r>
              <a:rPr lang="en-US" altLang="sv-SE" sz="1700"/>
              <a:t>&lt;Person name="Kalle"&gt;&lt;/Person&gt;</a:t>
            </a:r>
          </a:p>
          <a:p>
            <a:pPr marL="742950" lvl="1" indent="-268288" eaLnBrk="1" hangingPunct="1">
              <a:lnSpc>
                <a:spcPct val="70000"/>
              </a:lnSpc>
              <a:buFontTx/>
              <a:buNone/>
              <a:tabLst>
                <a:tab pos="1077913" algn="l"/>
              </a:tabLst>
            </a:pPr>
            <a:r>
              <a:rPr lang="en-US" altLang="sv-SE" sz="1700"/>
              <a:t>&lt;Person name="Kalle" /&gt;</a:t>
            </a:r>
          </a:p>
          <a:p>
            <a:pPr marL="742950" lvl="1" indent="-268288" eaLnBrk="1" hangingPunct="1">
              <a:lnSpc>
                <a:spcPct val="70000"/>
              </a:lnSpc>
              <a:buFontTx/>
              <a:buNone/>
              <a:tabLst>
                <a:tab pos="1077913" algn="l"/>
              </a:tabLst>
            </a:pPr>
            <a:endParaRPr lang="en-US" altLang="sv-SE" sz="17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75A5014F-E8B0-4D5B-A9A6-4AD07715F0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/>
              <a:t>XML Document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5330EE36-0C87-4919-8D2B-85113EA09B7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/>
              <a:t>XML declaration</a:t>
            </a:r>
          </a:p>
          <a:p>
            <a:pPr lvl="1" eaLnBrk="1" hangingPunct="1">
              <a:buFontTx/>
              <a:buNone/>
            </a:pPr>
            <a:r>
              <a:rPr lang="en-US" altLang="sv-SE"/>
              <a:t>&lt;?xml version="1.1" encoding="UTF-8" ?&gt;</a:t>
            </a:r>
          </a:p>
          <a:p>
            <a:pPr eaLnBrk="1" hangingPunct="1"/>
            <a:r>
              <a:rPr lang="en-US" altLang="sv-SE"/>
              <a:t>DOCTYPE – reference to rules</a:t>
            </a:r>
          </a:p>
          <a:p>
            <a:pPr lvl="1" eaLnBrk="1" hangingPunct="1">
              <a:buFontTx/>
              <a:buNone/>
            </a:pPr>
            <a:r>
              <a:rPr lang="en-US" altLang="sv-SE"/>
              <a:t>&lt;!DOCTYPE Person SYSTEM "Person.dtd"&gt;</a:t>
            </a:r>
          </a:p>
          <a:p>
            <a:pPr eaLnBrk="1" hangingPunct="1"/>
            <a:r>
              <a:rPr lang="en-US" altLang="sv-SE"/>
              <a:t>Namespaces</a:t>
            </a:r>
          </a:p>
          <a:p>
            <a:pPr lvl="1" eaLnBrk="1" hangingPunct="1"/>
            <a:r>
              <a:rPr lang="en-US" altLang="sv-SE"/>
              <a:t>qualification of element and attribute names</a:t>
            </a:r>
          </a:p>
          <a:p>
            <a:pPr lvl="1" eaLnBrk="1" hangingPunct="1">
              <a:buFontTx/>
              <a:buNone/>
            </a:pPr>
            <a:r>
              <a:rPr lang="en-US" altLang="sv-SE"/>
              <a:t>&lt;sdxml:Person sdxml:name="Kalle"&gt;&lt;/sdxml:Person&gt;</a:t>
            </a:r>
          </a:p>
          <a:p>
            <a:pPr lvl="1" eaLnBrk="1" hangingPunct="1"/>
            <a:r>
              <a:rPr lang="en-US" altLang="sv-SE"/>
              <a:t>default and other namespaces</a:t>
            </a:r>
          </a:p>
          <a:p>
            <a:pPr lvl="1" eaLnBrk="1" hangingPunct="1">
              <a:buFontTx/>
              <a:buNone/>
            </a:pPr>
            <a:r>
              <a:rPr lang="en-US" altLang="sv-SE"/>
              <a:t>&lt;Root xmlns="default ns URI" xmlns:sdxml="sdxml ns URI"&gt;</a:t>
            </a:r>
          </a:p>
          <a:p>
            <a:pPr lvl="1" eaLnBrk="1" hangingPunct="1">
              <a:buFontTx/>
              <a:buNone/>
            </a:pPr>
            <a:r>
              <a:rPr lang="en-US" altLang="sv-SE"/>
              <a:t>…</a:t>
            </a:r>
          </a:p>
          <a:p>
            <a:pPr lvl="1" eaLnBrk="1" hangingPunct="1">
              <a:buFontTx/>
              <a:buNone/>
            </a:pPr>
            <a:r>
              <a:rPr lang="en-US" altLang="sv-SE"/>
              <a:t>&lt;/Root&gt;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E6A72407-4DB0-4649-942A-6BCBA50AB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 - References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E9719541-297E-4AFC-B8DE-AC5C4266C7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ID</a:t>
            </a:r>
          </a:p>
          <a:p>
            <a:pPr marL="474663" lvl="1" indent="0">
              <a:buFontTx/>
              <a:buNone/>
            </a:pPr>
            <a:r>
              <a:rPr lang="en-US" altLang="sv-SE"/>
              <a:t>&lt;Person name="Kalle" id="39"&gt;&lt;/Person&gt;</a:t>
            </a:r>
          </a:p>
          <a:p>
            <a:r>
              <a:rPr lang="en-US" altLang="sv-SE"/>
              <a:t>IDREF</a:t>
            </a:r>
          </a:p>
          <a:p>
            <a:pPr marL="474663" lvl="1" indent="0">
              <a:buFontTx/>
              <a:buNone/>
            </a:pPr>
            <a:r>
              <a:rPr lang="en-US" altLang="sv-SE"/>
              <a:t>&lt;Organization name="IBM" boss="39"&gt;&lt;/Organization&gt;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8B7AC8C6-C99D-44E2-830F-0A5C654EB9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DTD (Document Type Definition)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C099F3D0-B3ED-4C1A-BEC4-80D908D2D8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2438" y="1000125"/>
            <a:ext cx="8958262" cy="5500688"/>
          </a:xfrm>
        </p:spPr>
        <p:txBody>
          <a:bodyPr/>
          <a:lstStyle/>
          <a:p>
            <a:pPr>
              <a:defRPr/>
            </a:pPr>
            <a:r>
              <a:rPr lang="en-US" dirty="0"/>
              <a:t>Defines the XML structure (elements and attributes)</a:t>
            </a:r>
          </a:p>
          <a:p>
            <a:pPr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sz="2000" dirty="0"/>
              <a:t>&lt;!ELEMENT </a:t>
            </a:r>
            <a:r>
              <a:rPr lang="en-US" sz="2000" dirty="0" err="1"/>
              <a:t>db</a:t>
            </a:r>
            <a:r>
              <a:rPr lang="en-US" sz="2000" dirty="0"/>
              <a:t> (Person*)&gt;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&lt;!ELEMENT Person (Address)&gt;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&lt;!ELEMENT Address EMPTY&gt;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&lt;!ATTLIST Person</a:t>
            </a:r>
            <a:br>
              <a:rPr lang="en-US" sz="2000" dirty="0"/>
            </a:br>
            <a:r>
              <a:rPr lang="en-US" sz="2000" dirty="0"/>
              <a:t>	name CDATA #REQUIRED</a:t>
            </a:r>
            <a:br>
              <a:rPr lang="en-US" sz="2000" dirty="0"/>
            </a:br>
            <a:r>
              <a:rPr lang="en-US" sz="2000" dirty="0"/>
              <a:t>	id </a:t>
            </a:r>
            <a:r>
              <a:rPr lang="en-US" sz="2000" dirty="0" err="1"/>
              <a:t>ID</a:t>
            </a:r>
            <a:r>
              <a:rPr lang="en-US" sz="2000" dirty="0"/>
              <a:t> #REQUIRED</a:t>
            </a:r>
            <a:br>
              <a:rPr lang="en-US" sz="2000" dirty="0"/>
            </a:br>
            <a:r>
              <a:rPr lang="en-US" sz="2000" dirty="0"/>
              <a:t>	birthdate CDATA #IMPLIED</a:t>
            </a:r>
            <a:br>
              <a:rPr lang="en-US" sz="2000" dirty="0"/>
            </a:br>
            <a:r>
              <a:rPr lang="en-US" sz="2000" dirty="0"/>
              <a:t>	father IDREF #IMPLIED&gt;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&lt;!ATTLIST Address </a:t>
            </a:r>
            <a:br>
              <a:rPr lang="en-US" sz="2000" dirty="0"/>
            </a:br>
            <a:r>
              <a:rPr lang="en-US" sz="2000" dirty="0"/>
              <a:t>	street CDATA #REQUIRED</a:t>
            </a:r>
            <a:br>
              <a:rPr lang="en-US" sz="2000" dirty="0"/>
            </a:br>
            <a:r>
              <a:rPr lang="en-US" sz="2000" dirty="0"/>
              <a:t>	code CDATA #REQUIRED</a:t>
            </a:r>
            <a:br>
              <a:rPr lang="en-US" sz="2000" dirty="0"/>
            </a:br>
            <a:r>
              <a:rPr lang="en-US" sz="2000" dirty="0"/>
              <a:t>	city CDATA #REQUIRED&gt;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200C69A1-89BD-4487-B94F-00790E96BE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833563" y="274638"/>
            <a:ext cx="7577137" cy="633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/>
              <a:t>XML Schema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6773BFAD-3FBA-4B3C-9C77-8B3C6C7BB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196975"/>
            <a:ext cx="9410700" cy="54006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sv-SE" sz="2100"/>
              <a:t>Stronger than DTD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sv-SE" sz="1700"/>
              <a:t>More flexible structures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sv-SE" sz="1700"/>
              <a:t>data types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sv-SE" sz="2100"/>
              <a:t>XML syntax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sv-SE" sz="21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sv-SE" sz="1200"/>
              <a:t>&lt;element name="db" type="dbType"/&gt;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sv-SE" sz="1200"/>
              <a:t>&lt;complexType name="dbType"&gt;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sv-SE" sz="1200"/>
              <a:t>	&lt;sequence&gt;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sv-SE" sz="1200"/>
              <a:t>		&lt;element name="Person" type="PersonType" minOccurs="0" maxOccurs="unbounded"/&gt;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sv-SE" sz="1200"/>
              <a:t>	&lt;/sequence&gt;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sv-SE" sz="1200"/>
              <a:t>&lt;/complexType&gt;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sv-SE" sz="1200"/>
              <a:t>&lt;complexType name="PersonType"&gt;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sv-SE" sz="1200"/>
              <a:t>	&lt;sequence&gt;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sv-SE" sz="1200"/>
              <a:t>		&lt;element name="Address" type="AddressType" /&gt;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sv-SE" sz="1200"/>
              <a:t>	&lt;/sequence&gt;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sv-SE" sz="1200"/>
              <a:t>	&lt;attribute name="name" type="string" use="required"/&gt;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sv-SE" sz="1200"/>
              <a:t>	&lt;attribute name="id" type="id" use="required"/&gt;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sv-SE" sz="1200"/>
              <a:t>	&lt;attribute name="birthdate" type="date" use="optional"/&gt;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sv-SE" sz="1200"/>
              <a:t>	&lt;attribute name="father" type="idref" use="optional"/&gt;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sv-SE" sz="1200"/>
              <a:t>&lt;/complexType&gt;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sv-SE" sz="1200"/>
              <a:t>&lt;complexType name="AddressType"&gt;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sv-SE" sz="1200"/>
              <a:t>…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8494A425-6591-4739-8DC3-825DBF2744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Well-formed &amp; Valid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9C97474E-33B8-40B8-9729-DCAD2174B9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Well-formed XML</a:t>
            </a:r>
          </a:p>
          <a:p>
            <a:pPr lvl="1"/>
            <a:r>
              <a:rPr lang="en-US" altLang="sv-SE"/>
              <a:t>Syntactically correct</a:t>
            </a:r>
          </a:p>
          <a:p>
            <a:pPr lvl="1"/>
            <a:r>
              <a:rPr lang="en-US" altLang="sv-SE"/>
              <a:t>Starts with an XML declaration</a:t>
            </a:r>
          </a:p>
          <a:p>
            <a:pPr lvl="1"/>
            <a:r>
              <a:rPr lang="en-US" altLang="sv-SE"/>
              <a:t>Contains only one root element</a:t>
            </a:r>
          </a:p>
          <a:p>
            <a:pPr lvl="1"/>
            <a:r>
              <a:rPr lang="en-US" altLang="sv-SE"/>
              <a:t>Matching opening and closing tags</a:t>
            </a:r>
          </a:p>
          <a:p>
            <a:r>
              <a:rPr lang="en-US" altLang="sv-SE"/>
              <a:t>Valid XML</a:t>
            </a:r>
          </a:p>
          <a:p>
            <a:pPr lvl="1"/>
            <a:r>
              <a:rPr lang="en-US" altLang="sv-SE"/>
              <a:t>Is well-formed</a:t>
            </a:r>
          </a:p>
          <a:p>
            <a:pPr lvl="1"/>
            <a:r>
              <a:rPr lang="en-US" altLang="sv-SE"/>
              <a:t>Follows the rules of the associated DTD or XML Schema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64F1EF1F-11D7-4437-AB2A-A5362525ABD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XML-based languages</a:t>
            </a:r>
          </a:p>
        </p:txBody>
      </p:sp>
      <p:sp>
        <p:nvSpPr>
          <p:cNvPr id="37891" name="Content Placeholder 2">
            <a:extLst>
              <a:ext uri="{FF2B5EF4-FFF2-40B4-BE49-F238E27FC236}">
                <a16:creationId xmlns:a16="http://schemas.microsoft.com/office/drawing/2014/main" id="{117364E3-608E-45E0-832D-38B56BC05478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Definition of structure</a:t>
            </a:r>
          </a:p>
          <a:p>
            <a:r>
              <a:rPr lang="en-US" altLang="sv-SE"/>
              <a:t>Definition of semantics</a:t>
            </a:r>
          </a:p>
          <a:p>
            <a:endParaRPr lang="en-US" altLang="sv-SE"/>
          </a:p>
          <a:p>
            <a:r>
              <a:rPr lang="en-US" altLang="sv-SE"/>
              <a:t>XML basic rules</a:t>
            </a:r>
          </a:p>
          <a:p>
            <a:pPr lvl="1"/>
            <a:r>
              <a:rPr lang="en-US" altLang="sv-SE"/>
              <a:t>Alphabet, vocabulary</a:t>
            </a:r>
          </a:p>
          <a:p>
            <a:r>
              <a:rPr lang="en-US" altLang="sv-SE"/>
              <a:t>XML Schema (or DTD)</a:t>
            </a:r>
          </a:p>
          <a:p>
            <a:pPr lvl="1"/>
            <a:r>
              <a:rPr lang="en-US" altLang="sv-SE"/>
              <a:t>Grammar, syntax</a:t>
            </a:r>
          </a:p>
          <a:p>
            <a:r>
              <a:rPr lang="en-US" altLang="sv-SE"/>
              <a:t>XML Schema explanation (for humans)</a:t>
            </a:r>
          </a:p>
          <a:p>
            <a:pPr lvl="1"/>
            <a:r>
              <a:rPr lang="en-US" altLang="sv-SE"/>
              <a:t>Semantics, meaning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7BB32054-49A4-4F65-B78C-7C96CC8973F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 - Representations</a:t>
            </a:r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280F2CC9-6892-4B46-8E8B-82D2C49F204E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Textual representation (serialized XML document)</a:t>
            </a:r>
          </a:p>
          <a:p>
            <a:r>
              <a:rPr lang="en-US" altLang="sv-SE"/>
              <a:t>Abstract node structure representation</a:t>
            </a:r>
          </a:p>
          <a:p>
            <a:pPr lvl="1"/>
            <a:r>
              <a:rPr lang="en-US" altLang="sv-SE"/>
              <a:t>XML Infoset</a:t>
            </a:r>
          </a:p>
          <a:p>
            <a:pPr lvl="1"/>
            <a:r>
              <a:rPr lang="en-US" altLang="sv-SE"/>
              <a:t>PSVI (Post-schema-validation Infoset)</a:t>
            </a:r>
          </a:p>
          <a:p>
            <a:pPr lvl="1"/>
            <a:r>
              <a:rPr lang="en-US" altLang="sv-SE"/>
              <a:t>XPath 1.0 model</a:t>
            </a:r>
          </a:p>
          <a:p>
            <a:pPr lvl="1"/>
            <a:r>
              <a:rPr lang="en-US" altLang="sv-SE"/>
              <a:t>XQuery 1.0 model</a:t>
            </a:r>
          </a:p>
          <a:p>
            <a:pPr lvl="2"/>
            <a:r>
              <a:rPr lang="en-US" altLang="sv-SE"/>
              <a:t>XQuery 3.0 model</a:t>
            </a:r>
          </a:p>
          <a:p>
            <a:pPr lvl="2"/>
            <a:r>
              <a:rPr lang="en-US" altLang="sv-SE"/>
              <a:t>XQuery 3.1 model</a:t>
            </a:r>
          </a:p>
          <a:p>
            <a:pPr lvl="1"/>
            <a:endParaRPr lang="en-US" altLang="sv-SE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94418FA4-3487-4E73-89FE-B9E397D4B93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 Infoset</a:t>
            </a:r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50D4BCCA-3B25-43D4-825A-FE360525A9B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Representation of the significant parts of the content of an XML document</a:t>
            </a:r>
          </a:p>
          <a:p>
            <a:pPr lvl="1"/>
            <a:r>
              <a:rPr lang="en-US" altLang="sv-SE"/>
              <a:t>Some syntactical details are ignored</a:t>
            </a:r>
          </a:p>
          <a:p>
            <a:pPr lvl="1"/>
            <a:r>
              <a:rPr lang="en-US" altLang="sv-SE"/>
              <a:t>Does not care about XML Schema or data types</a:t>
            </a:r>
          </a:p>
          <a:p>
            <a:r>
              <a:rPr lang="en-US" altLang="sv-SE"/>
              <a:t>11 information items, among them</a:t>
            </a:r>
          </a:p>
          <a:p>
            <a:pPr lvl="1"/>
            <a:r>
              <a:rPr lang="en-US" altLang="sv-SE"/>
              <a:t>Document Information Item ("the root")</a:t>
            </a:r>
          </a:p>
          <a:p>
            <a:pPr lvl="1"/>
            <a:r>
              <a:rPr lang="en-US" altLang="sv-SE"/>
              <a:t>Element Information Item</a:t>
            </a:r>
          </a:p>
          <a:p>
            <a:pPr lvl="1"/>
            <a:r>
              <a:rPr lang="en-US" altLang="sv-SE"/>
              <a:t>Attribute Information Item</a:t>
            </a:r>
          </a:p>
          <a:p>
            <a:pPr lvl="1"/>
            <a:r>
              <a:rPr lang="en-US" altLang="sv-SE"/>
              <a:t>Comment Information Item</a:t>
            </a:r>
          </a:p>
          <a:p>
            <a:pPr lvl="1"/>
            <a:r>
              <a:rPr lang="en-US" altLang="sv-SE"/>
              <a:t>Processing Instruction Information Item</a:t>
            </a:r>
          </a:p>
          <a:p>
            <a:pPr lvl="1"/>
            <a:r>
              <a:rPr lang="en-US" altLang="sv-SE"/>
              <a:t>Document Type Declaration Information Item</a:t>
            </a:r>
          </a:p>
          <a:p>
            <a:pPr lvl="1"/>
            <a:r>
              <a:rPr lang="en-US" altLang="sv-SE"/>
              <a:t>Character Information Item</a:t>
            </a:r>
          </a:p>
          <a:p>
            <a:pPr lvl="1"/>
            <a:r>
              <a:rPr lang="en-US" altLang="sv-SE"/>
              <a:t>Namespace Information Item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105FC9EB-6C49-4AF8-8D53-C53D9204A8D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PSVI</a:t>
            </a:r>
          </a:p>
        </p:txBody>
      </p:sp>
      <p:sp>
        <p:nvSpPr>
          <p:cNvPr id="40963" name="Content Placeholder 2">
            <a:extLst>
              <a:ext uri="{FF2B5EF4-FFF2-40B4-BE49-F238E27FC236}">
                <a16:creationId xmlns:a16="http://schemas.microsoft.com/office/drawing/2014/main" id="{A0C4F785-04AB-43AD-9582-D1369341352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Post-Schema-Validation Infoset</a:t>
            </a:r>
          </a:p>
          <a:p>
            <a:r>
              <a:rPr lang="en-US" altLang="sv-SE"/>
              <a:t>Extends Infoset with support for XML Schema information</a:t>
            </a:r>
          </a:p>
          <a:p>
            <a:pPr lvl="1"/>
            <a:r>
              <a:rPr lang="en-US" altLang="sv-SE"/>
              <a:t>data types</a:t>
            </a:r>
          </a:p>
          <a:p>
            <a:pPr lvl="1"/>
            <a:r>
              <a:rPr lang="en-US" altLang="sv-SE"/>
              <a:t>validation status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6A35C7DD-2F7C-4CBC-88CE-17DD49C03EC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XPath 1.0 model</a:t>
            </a:r>
          </a:p>
        </p:txBody>
      </p:sp>
      <p:sp>
        <p:nvSpPr>
          <p:cNvPr id="41987" name="Content Placeholder 2">
            <a:extLst>
              <a:ext uri="{FF2B5EF4-FFF2-40B4-BE49-F238E27FC236}">
                <a16:creationId xmlns:a16="http://schemas.microsoft.com/office/drawing/2014/main" id="{77D106E8-575A-4686-A7BB-CCFB4AB4CE7A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Tree representation of XML documents</a:t>
            </a:r>
          </a:p>
          <a:p>
            <a:r>
              <a:rPr lang="en-US" altLang="sv-SE"/>
              <a:t>7 node types</a:t>
            </a:r>
          </a:p>
          <a:p>
            <a:pPr lvl="1"/>
            <a:r>
              <a:rPr lang="en-US" altLang="sv-SE"/>
              <a:t>root</a:t>
            </a:r>
          </a:p>
          <a:p>
            <a:pPr lvl="1"/>
            <a:r>
              <a:rPr lang="en-US" altLang="sv-SE"/>
              <a:t>element</a:t>
            </a:r>
          </a:p>
          <a:p>
            <a:pPr lvl="1"/>
            <a:r>
              <a:rPr lang="en-US" altLang="sv-SE"/>
              <a:t>attribute</a:t>
            </a:r>
          </a:p>
          <a:p>
            <a:pPr lvl="1"/>
            <a:r>
              <a:rPr lang="en-US" altLang="sv-SE"/>
              <a:t>text</a:t>
            </a:r>
          </a:p>
          <a:p>
            <a:pPr lvl="1"/>
            <a:r>
              <a:rPr lang="en-US" altLang="sv-SE"/>
              <a:t>namespace</a:t>
            </a:r>
          </a:p>
          <a:p>
            <a:pPr lvl="1"/>
            <a:r>
              <a:rPr lang="en-US" altLang="sv-SE"/>
              <a:t>comment</a:t>
            </a:r>
          </a:p>
          <a:p>
            <a:pPr lvl="1"/>
            <a:r>
              <a:rPr lang="en-US" altLang="sv-SE"/>
              <a:t>processing instruction</a:t>
            </a:r>
          </a:p>
          <a:p>
            <a:r>
              <a:rPr lang="en-US" altLang="sv-SE"/>
              <a:t>Every node has a value</a:t>
            </a:r>
          </a:p>
          <a:p>
            <a:pPr lvl="1"/>
            <a:r>
              <a:rPr lang="en-US" altLang="sv-SE"/>
              <a:t>The concatenation of all contained text nodes</a:t>
            </a:r>
          </a:p>
          <a:p>
            <a:r>
              <a:rPr lang="en-US" altLang="sv-SE"/>
              <a:t>Node sets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5C0A90-474F-4686-A816-34DEC511D04D}"/>
              </a:ext>
            </a:extLst>
          </p:cNvPr>
          <p:cNvSpPr/>
          <p:nvPr/>
        </p:nvSpPr>
        <p:spPr>
          <a:xfrm>
            <a:off x="7400925" y="3068638"/>
            <a:ext cx="1724025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1999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9AAE3420-ADFD-4C0A-8F4C-6146AE334BF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XQuery 1.0 model (XPath 2.0)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9CA28546-298F-4AF1-9E35-A7622D4F1D1F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dirty="0"/>
              <a:t>Can represent</a:t>
            </a:r>
          </a:p>
          <a:p>
            <a:pPr lvl="1">
              <a:defRPr/>
            </a:pPr>
            <a:r>
              <a:rPr lang="en-US" dirty="0"/>
              <a:t>XML documents (tree structure)</a:t>
            </a:r>
          </a:p>
          <a:p>
            <a:pPr lvl="1">
              <a:defRPr/>
            </a:pPr>
            <a:r>
              <a:rPr lang="en-US" dirty="0"/>
              <a:t>nodes</a:t>
            </a:r>
          </a:p>
          <a:p>
            <a:pPr lvl="1">
              <a:defRPr/>
            </a:pPr>
            <a:r>
              <a:rPr lang="en-US" dirty="0"/>
              <a:t>values</a:t>
            </a:r>
          </a:p>
          <a:p>
            <a:pPr lvl="1">
              <a:defRPr/>
            </a:pPr>
            <a:r>
              <a:rPr lang="en-US" dirty="0"/>
              <a:t>sequences of nodes and/or values</a:t>
            </a:r>
          </a:p>
          <a:p>
            <a:pPr>
              <a:defRPr/>
            </a:pPr>
            <a:r>
              <a:rPr lang="en-US" dirty="0"/>
              <a:t>7 types of nodes</a:t>
            </a:r>
          </a:p>
          <a:p>
            <a:pPr lvl="1">
              <a:defRPr/>
            </a:pPr>
            <a:r>
              <a:rPr lang="en-US" dirty="0"/>
              <a:t>document</a:t>
            </a:r>
          </a:p>
          <a:p>
            <a:pPr lvl="1">
              <a:defRPr/>
            </a:pPr>
            <a:r>
              <a:rPr lang="en-US" dirty="0"/>
              <a:t>element</a:t>
            </a:r>
          </a:p>
          <a:p>
            <a:pPr lvl="1">
              <a:defRPr/>
            </a:pPr>
            <a:r>
              <a:rPr lang="en-US" dirty="0"/>
              <a:t>attribute</a:t>
            </a:r>
          </a:p>
          <a:p>
            <a:pPr lvl="1">
              <a:defRPr/>
            </a:pPr>
            <a:r>
              <a:rPr lang="en-US" dirty="0"/>
              <a:t>text</a:t>
            </a:r>
          </a:p>
          <a:p>
            <a:pPr lvl="1">
              <a:defRPr/>
            </a:pPr>
            <a:r>
              <a:rPr lang="en-US" dirty="0"/>
              <a:t>comment</a:t>
            </a:r>
          </a:p>
          <a:p>
            <a:pPr lvl="1">
              <a:defRPr/>
            </a:pPr>
            <a:r>
              <a:rPr lang="en-US" dirty="0"/>
              <a:t>processing instruction</a:t>
            </a:r>
          </a:p>
          <a:p>
            <a:pPr lvl="1">
              <a:defRPr/>
            </a:pPr>
            <a:r>
              <a:rPr lang="en-US" dirty="0"/>
              <a:t>namespace</a:t>
            </a:r>
          </a:p>
          <a:p>
            <a:pPr lvl="1"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dirty="0"/>
              <a:t>http://www.w3.org/TR/xpath-datamodel/all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AD66AD8-2393-4FAE-96E8-ADBB9F077F08}"/>
              </a:ext>
            </a:extLst>
          </p:cNvPr>
          <p:cNvSpPr/>
          <p:nvPr/>
        </p:nvSpPr>
        <p:spPr>
          <a:xfrm>
            <a:off x="7400925" y="3068638"/>
            <a:ext cx="1724025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2007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111BEA5D-BDAA-475F-AF47-E6B1169DE6B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XPath/XQuery 3.0 model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EF46388D-1034-4A80-8818-15D70063DD3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dirty="0"/>
              <a:t>Extends the previous version with</a:t>
            </a:r>
          </a:p>
          <a:p>
            <a:pPr lvl="1">
              <a:defRPr/>
            </a:pPr>
            <a:r>
              <a:rPr lang="en-US" dirty="0"/>
              <a:t>functions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dirty="0"/>
              <a:t>https://www.w3.org/TR/xpath-datamodel-30/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F6BB53-C6A0-4D57-9EC7-1A0A9CC19C9B}"/>
              </a:ext>
            </a:extLst>
          </p:cNvPr>
          <p:cNvSpPr/>
          <p:nvPr/>
        </p:nvSpPr>
        <p:spPr>
          <a:xfrm>
            <a:off x="7400925" y="3068638"/>
            <a:ext cx="1724025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2014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33A7A74F-3081-4592-BE0A-5EEFA4BD011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XPath/XQuery 3.1 model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27E49B22-66D2-4E8F-9DB0-16541A876EFF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dirty="0"/>
              <a:t>Extends the previous version with</a:t>
            </a:r>
          </a:p>
          <a:p>
            <a:pPr lvl="1">
              <a:defRPr/>
            </a:pPr>
            <a:r>
              <a:rPr lang="en-US" dirty="0"/>
              <a:t>maps</a:t>
            </a:r>
          </a:p>
          <a:p>
            <a:pPr lvl="1">
              <a:defRPr/>
            </a:pPr>
            <a:r>
              <a:rPr lang="en-US" dirty="0"/>
              <a:t>arrays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dirty="0"/>
              <a:t>https://www.w3.org/TR/xpath-datamodel-31/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4FCF32-1A3D-4F8D-9C9B-A182329F368B}"/>
              </a:ext>
            </a:extLst>
          </p:cNvPr>
          <p:cNvSpPr/>
          <p:nvPr/>
        </p:nvSpPr>
        <p:spPr>
          <a:xfrm>
            <a:off x="7400925" y="3068638"/>
            <a:ext cx="1724025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2017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>
            <a:extLst>
              <a:ext uri="{FF2B5EF4-FFF2-40B4-BE49-F238E27FC236}">
                <a16:creationId xmlns:a16="http://schemas.microsoft.com/office/drawing/2014/main" id="{3F2E08E3-4228-411C-A884-A0EB39519FE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497013" y="142875"/>
            <a:ext cx="8408987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XQuery model - node properties</a:t>
            </a:r>
          </a:p>
        </p:txBody>
      </p:sp>
      <p:sp>
        <p:nvSpPr>
          <p:cNvPr id="46083" name="Content Placeholder 2">
            <a:extLst>
              <a:ext uri="{FF2B5EF4-FFF2-40B4-BE49-F238E27FC236}">
                <a16:creationId xmlns:a16="http://schemas.microsoft.com/office/drawing/2014/main" id="{4D3103BE-3451-488E-B761-6A6ECFC935B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sz="2800"/>
              <a:t>Element node</a:t>
            </a:r>
          </a:p>
          <a:p>
            <a:pPr lvl="1"/>
            <a:r>
              <a:rPr lang="en-US" altLang="sv-SE" sz="2000"/>
              <a:t>children (element nodes, PI nodes, comment nodes, text nodes) </a:t>
            </a:r>
          </a:p>
          <a:p>
            <a:pPr lvl="1"/>
            <a:r>
              <a:rPr lang="en-US" altLang="sv-SE" sz="2000"/>
              <a:t>parent (element node or document node)</a:t>
            </a:r>
          </a:p>
          <a:p>
            <a:pPr lvl="1"/>
            <a:r>
              <a:rPr lang="en-US" altLang="sv-SE" sz="2000"/>
              <a:t>attributes (attribute nodes)</a:t>
            </a:r>
          </a:p>
          <a:p>
            <a:pPr lvl="1"/>
            <a:r>
              <a:rPr lang="en-US" altLang="sv-SE" sz="2000"/>
              <a:t>namespaces (namespace nodes)</a:t>
            </a:r>
          </a:p>
          <a:p>
            <a:pPr lvl="1"/>
            <a:r>
              <a:rPr lang="en-US" altLang="sv-SE" sz="2000"/>
              <a:t>string-value, typed-value</a:t>
            </a:r>
          </a:p>
          <a:p>
            <a:pPr lvl="1"/>
            <a:r>
              <a:rPr lang="en-US" altLang="sv-SE" sz="2000"/>
              <a:t>Namespaces and attributes are not children</a:t>
            </a:r>
          </a:p>
          <a:p>
            <a:r>
              <a:rPr lang="en-US" altLang="sv-SE" sz="2800"/>
              <a:t>Attribute node</a:t>
            </a:r>
          </a:p>
          <a:p>
            <a:pPr lvl="1"/>
            <a:r>
              <a:rPr lang="en-US" altLang="sv-SE" sz="2000"/>
              <a:t>parent (element node) (called owner in Infoset)</a:t>
            </a:r>
          </a:p>
          <a:p>
            <a:pPr lvl="1"/>
            <a:r>
              <a:rPr lang="en-US" altLang="sv-SE" sz="2000"/>
              <a:t>string-value, typed-value</a:t>
            </a:r>
          </a:p>
          <a:p>
            <a:r>
              <a:rPr lang="en-US" altLang="sv-SE" sz="2800"/>
              <a:t>Document node</a:t>
            </a:r>
          </a:p>
          <a:p>
            <a:pPr lvl="1"/>
            <a:r>
              <a:rPr lang="en-US" altLang="sv-SE" sz="2000"/>
              <a:t>children</a:t>
            </a:r>
          </a:p>
          <a:p>
            <a:pPr lvl="1"/>
            <a:r>
              <a:rPr lang="en-US" altLang="sv-SE" sz="2000"/>
              <a:t>string-value, typed-value</a:t>
            </a:r>
          </a:p>
          <a:p>
            <a:pPr lvl="1"/>
            <a:endParaRPr lang="en-US" altLang="sv-SE" sz="2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>
            <a:extLst>
              <a:ext uri="{FF2B5EF4-FFF2-40B4-BE49-F238E27FC236}">
                <a16:creationId xmlns:a16="http://schemas.microsoft.com/office/drawing/2014/main" id="{BCBDCD19-B477-4BEF-8932-B47CE026C45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497013" y="142875"/>
            <a:ext cx="8408987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XQuery model - node properties</a:t>
            </a:r>
          </a:p>
        </p:txBody>
      </p:sp>
      <p:sp>
        <p:nvSpPr>
          <p:cNvPr id="48131" name="Content Placeholder 2">
            <a:extLst>
              <a:ext uri="{FF2B5EF4-FFF2-40B4-BE49-F238E27FC236}">
                <a16:creationId xmlns:a16="http://schemas.microsoft.com/office/drawing/2014/main" id="{748EA926-5D00-4EA0-8404-A3B07E9E8BA8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sz="2600"/>
              <a:t>Text node</a:t>
            </a:r>
          </a:p>
          <a:p>
            <a:pPr lvl="1"/>
            <a:r>
              <a:rPr lang="en-US" altLang="sv-SE" sz="2000"/>
              <a:t>string-value</a:t>
            </a:r>
          </a:p>
          <a:p>
            <a:pPr lvl="1"/>
            <a:r>
              <a:rPr lang="en-US" altLang="sv-SE" sz="2000"/>
              <a:t>typed-value</a:t>
            </a:r>
          </a:p>
          <a:p>
            <a:pPr lvl="1"/>
            <a:r>
              <a:rPr lang="en-US" altLang="sv-SE" sz="2000"/>
              <a:t>parent (element node)</a:t>
            </a:r>
          </a:p>
          <a:p>
            <a:r>
              <a:rPr lang="en-US" altLang="sv-SE" sz="2600"/>
              <a:t>Comment node</a:t>
            </a:r>
          </a:p>
          <a:p>
            <a:pPr lvl="1"/>
            <a:r>
              <a:rPr lang="en-US" altLang="sv-SE" sz="2000"/>
              <a:t>string-value</a:t>
            </a:r>
          </a:p>
          <a:p>
            <a:pPr lvl="1"/>
            <a:r>
              <a:rPr lang="en-US" altLang="sv-SE" sz="2000"/>
              <a:t>parent (element node or document node)</a:t>
            </a:r>
          </a:p>
          <a:p>
            <a:r>
              <a:rPr lang="en-US" altLang="sv-SE" sz="2600"/>
              <a:t>PI node</a:t>
            </a:r>
          </a:p>
          <a:p>
            <a:pPr lvl="1"/>
            <a:r>
              <a:rPr lang="en-US" altLang="sv-SE" sz="2000"/>
              <a:t>string-value</a:t>
            </a:r>
          </a:p>
          <a:p>
            <a:pPr lvl="1"/>
            <a:r>
              <a:rPr lang="en-US" altLang="sv-SE" sz="2000"/>
              <a:t>parent (element node or document node)</a:t>
            </a:r>
          </a:p>
          <a:p>
            <a:r>
              <a:rPr lang="en-US" altLang="sv-SE" sz="2600"/>
              <a:t>Namespace node</a:t>
            </a:r>
          </a:p>
          <a:p>
            <a:pPr lvl="1"/>
            <a:r>
              <a:rPr lang="en-US" altLang="sv-SE" sz="2000"/>
              <a:t>string-value</a:t>
            </a:r>
          </a:p>
          <a:p>
            <a:pPr lvl="1"/>
            <a:r>
              <a:rPr lang="en-US" altLang="sv-SE" sz="2000"/>
              <a:t>parent (element node)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>
            <a:extLst>
              <a:ext uri="{FF2B5EF4-FFF2-40B4-BE49-F238E27FC236}">
                <a16:creationId xmlns:a16="http://schemas.microsoft.com/office/drawing/2014/main" id="{A94DACB7-1660-4B0D-8E88-1FF011C5CC9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39457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What to do next</a:t>
            </a:r>
          </a:p>
        </p:txBody>
      </p:sp>
      <p:sp>
        <p:nvSpPr>
          <p:cNvPr id="50179" name="Content Placeholder 2">
            <a:extLst>
              <a:ext uri="{FF2B5EF4-FFF2-40B4-BE49-F238E27FC236}">
                <a16:creationId xmlns:a16="http://schemas.microsoft.com/office/drawing/2014/main" id="{B7B0FC03-3E02-40B1-8F62-6DC7EBF7538C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18051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Quiz about XML (Quiz 1)</a:t>
            </a:r>
          </a:p>
          <a:p>
            <a:endParaRPr lang="en-US" altLang="sv-S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7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7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15387</TotalTime>
  <Words>1373</Words>
  <Application>Microsoft Office PowerPoint</Application>
  <PresentationFormat>A4 Paper (210x297 mm)</PresentationFormat>
  <Paragraphs>322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Times New Roman</vt:lpstr>
      <vt:lpstr>Default Design</vt:lpstr>
      <vt:lpstr>Data - Metadata</vt:lpstr>
      <vt:lpstr>Structure</vt:lpstr>
      <vt:lpstr>Semantics</vt:lpstr>
      <vt:lpstr>Semi-structured data</vt:lpstr>
      <vt:lpstr>Representations</vt:lpstr>
      <vt:lpstr>Tree vs. Network</vt:lpstr>
      <vt:lpstr>XML</vt:lpstr>
      <vt:lpstr>XML - Syntax</vt:lpstr>
      <vt:lpstr>XML Document</vt:lpstr>
      <vt:lpstr>XML - References</vt:lpstr>
      <vt:lpstr>DTD (Document Type Definition)</vt:lpstr>
      <vt:lpstr>XML Schema</vt:lpstr>
      <vt:lpstr>Well-formed &amp; Valid</vt:lpstr>
      <vt:lpstr>XML-based languages</vt:lpstr>
      <vt:lpstr>XML - Representations</vt:lpstr>
      <vt:lpstr>XML Infoset</vt:lpstr>
      <vt:lpstr>PSVI</vt:lpstr>
      <vt:lpstr>XPath 1.0 model</vt:lpstr>
      <vt:lpstr>XQuery 1.0 model (XPath 2.0)</vt:lpstr>
      <vt:lpstr>XPath/XQuery 3.0 model</vt:lpstr>
      <vt:lpstr>XPath/XQuery 3.1 model</vt:lpstr>
      <vt:lpstr>XQuery model - node properties</vt:lpstr>
      <vt:lpstr>XQuery model - node properties</vt:lpstr>
      <vt:lpstr>What to do next</vt:lpstr>
    </vt:vector>
  </TitlesOfParts>
  <Company>SU/KTH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 Intro, SSD and XML</dc:title>
  <dc:creator>nikos dimitrakas</dc:creator>
  <cp:lastModifiedBy>nikos dimitrakas</cp:lastModifiedBy>
  <cp:revision>413</cp:revision>
  <cp:lastPrinted>2024-03-05T14:54:28Z</cp:lastPrinted>
  <dcterms:created xsi:type="dcterms:W3CDTF">1999-01-06T15:00:23Z</dcterms:created>
  <dcterms:modified xsi:type="dcterms:W3CDTF">2024-03-20T09:26:44Z</dcterms:modified>
</cp:coreProperties>
</file>