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274" r:id="rId3"/>
    <p:sldId id="275" r:id="rId4"/>
    <p:sldId id="290" r:id="rId5"/>
    <p:sldId id="291" r:id="rId6"/>
    <p:sldId id="292" r:id="rId7"/>
    <p:sldId id="285" r:id="rId8"/>
    <p:sldId id="296" r:id="rId9"/>
    <p:sldId id="350" r:id="rId10"/>
    <p:sldId id="286" r:id="rId11"/>
    <p:sldId id="287" r:id="rId12"/>
    <p:sldId id="288" r:id="rId13"/>
    <p:sldId id="293" r:id="rId14"/>
    <p:sldId id="294" r:id="rId15"/>
    <p:sldId id="295" r:id="rId16"/>
    <p:sldId id="301" r:id="rId17"/>
    <p:sldId id="302" r:id="rId18"/>
    <p:sldId id="303" r:id="rId19"/>
    <p:sldId id="304" r:id="rId20"/>
    <p:sldId id="345" r:id="rId21"/>
    <p:sldId id="346" r:id="rId22"/>
    <p:sldId id="347" r:id="rId23"/>
    <p:sldId id="348" r:id="rId24"/>
    <p:sldId id="349" r:id="rId25"/>
    <p:sldId id="298" r:id="rId26"/>
    <p:sldId id="297" r:id="rId27"/>
    <p:sldId id="328" r:id="rId28"/>
    <p:sldId id="329" r:id="rId29"/>
    <p:sldId id="330" r:id="rId30"/>
    <p:sldId id="332" r:id="rId31"/>
    <p:sldId id="333" r:id="rId32"/>
    <p:sldId id="334" r:id="rId33"/>
    <p:sldId id="335" r:id="rId34"/>
    <p:sldId id="336" r:id="rId35"/>
    <p:sldId id="337" r:id="rId36"/>
    <p:sldId id="338" r:id="rId37"/>
    <p:sldId id="339" r:id="rId38"/>
    <p:sldId id="340" r:id="rId39"/>
    <p:sldId id="341" r:id="rId40"/>
    <p:sldId id="342" r:id="rId41"/>
    <p:sldId id="343" r:id="rId42"/>
    <p:sldId id="344" r:id="rId43"/>
    <p:sldId id="299" r:id="rId44"/>
    <p:sldId id="300" r:id="rId45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99FF66"/>
    <a:srgbClr val="99FFCC"/>
    <a:srgbClr val="FF66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4" autoAdjust="0"/>
    <p:restoredTop sz="86364" autoAdjust="0"/>
  </p:normalViewPr>
  <p:slideViewPr>
    <p:cSldViewPr>
      <p:cViewPr varScale="1">
        <p:scale>
          <a:sx n="86" d="100"/>
          <a:sy n="86" d="100"/>
        </p:scale>
        <p:origin x="1836" y="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896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6" d="100"/>
          <a:sy n="126" d="100"/>
        </p:scale>
        <p:origin x="-1950" y="-84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9451F2D-AC43-490F-804F-20505383037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4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54F590EC-C40F-4E66-9B78-9471715E57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069C62F-8207-4850-BDA2-748F33DC0B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5850" y="1060450"/>
            <a:ext cx="49514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BD1B166-2F24-410F-B191-E4B6DBD96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6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1897D5B4-1F86-41F6-880A-9CD7A9ACA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1"/>
            <a:ext cx="2640018" cy="295081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1695341E-F02C-4011-A571-50C3CDDA7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1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id="{6BE9E963-7816-406D-9F21-178271859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463" y="9459914"/>
            <a:ext cx="1823513" cy="383695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64FFBB63-FBF6-47E9-9D89-50E8A5B97D02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C1B99AF-A9A8-40D0-8C98-8E29A80326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D44E1CA-AC6C-4456-AC08-B9242A38AA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43A62314-11AE-4754-9B47-AD703FAC7E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F5FB7B18-66DB-4F74-B68C-47541C9B02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B1CC766A-C81E-4F92-A8A3-D2DA2146CAF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286DECCB-A562-4DE1-8679-9B3F1B19EB86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3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0C347135-0AA5-4C0D-83BA-8425CE1D9C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F5E66DE0-CDAC-45EC-9D9A-33439E5CA1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ED01A7EF-9070-4F8B-A043-2EEEB23BDE3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1CC4FB37-CF9D-4E59-B82F-D8D38FF4ABE7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4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E4EBE4AF-CAD4-4174-B654-C58943A74A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7981C19B-9E6B-4062-BCCD-5AEB2DB5FE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561C3832-2884-428D-9434-82E34220B73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2E46550C-EE60-45B1-BB8B-4A294A71AD98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5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B109CDF0-7DFC-4B71-8FBE-C6FB18D227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085FA789-B93F-4A2C-9106-91A1B58B87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AD68C65B-090E-4C89-BF96-C3974AC1975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9EF5D3FE-03CD-4E9C-9E27-6A0F18A2A1C6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6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7E207C5A-3A87-4DE2-BF7B-61068542BC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F55FC91E-90A5-4A03-8294-5C10CD088D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1BFD64CE-441B-41E7-87A1-6A565618529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4F4C948B-8BB5-4744-9EB3-D6DD9F2DE6DE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7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920068CD-8B7F-4035-95DD-BC1F4FECC5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A087B754-7E95-4DE6-BE52-FB8A4D605A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2E11D25F-D885-46B3-B338-395B1F16A1E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BC6F439A-9FF7-4BD3-A5F1-FA4CDC2D2E46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8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F9687C7F-EC7B-4B4B-A89A-43873A52F7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83173D26-9048-459F-9733-9B4892ADA2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2E11D25F-D885-46B3-B338-395B1F16A1E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BC6F439A-9FF7-4BD3-A5F1-FA4CDC2D2E46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9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F9687C7F-EC7B-4B4B-A89A-43873A52F7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83173D26-9048-459F-9733-9B4892ADA2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562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74BEA6D6-8D83-422C-A347-708A98FAE26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1EBCB65E-4758-4DAC-8BB1-908953C7F2D6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10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EAAF19FC-EBDB-4535-9F86-1139D87ABD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215966A1-214A-4D30-B66F-E43DA68B52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55E0FE99-B71F-451C-9892-9B21B1BC5CF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310FD9EB-F60F-4471-9B65-0B7BE8D880BC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11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73C1E69F-8E6A-4C75-B8F9-F59CF995F6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312DF062-4D85-463D-833F-EB93D0FB3C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012FAF29-28A2-4729-812F-FC8A0E39545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47F2D5BB-E998-4200-A7CD-1B2E4A6851F9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12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A9DE4D21-0DF2-4A37-922C-7B0211CDE8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B4FEAE2B-F5D3-41E1-8771-48262A799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>
            <a:extLst>
              <a:ext uri="{FF2B5EF4-FFF2-40B4-BE49-F238E27FC236}">
                <a16:creationId xmlns:a16="http://schemas.microsoft.com/office/drawing/2014/main" id="{B9FE9703-2D7A-4548-B690-6DB51C6E0A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4995" name="Notes Placeholder 2">
            <a:extLst>
              <a:ext uri="{FF2B5EF4-FFF2-40B4-BE49-F238E27FC236}">
                <a16:creationId xmlns:a16="http://schemas.microsoft.com/office/drawing/2014/main" id="{AC32CD73-5710-4939-AEF7-9BFF28A4D7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>
            <a:extLst>
              <a:ext uri="{FF2B5EF4-FFF2-40B4-BE49-F238E27FC236}">
                <a16:creationId xmlns:a16="http://schemas.microsoft.com/office/drawing/2014/main" id="{A059C05C-8E46-4777-97FA-3A6E67EB3E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7043" name="Notes Placeholder 2">
            <a:extLst>
              <a:ext uri="{FF2B5EF4-FFF2-40B4-BE49-F238E27FC236}">
                <a16:creationId xmlns:a16="http://schemas.microsoft.com/office/drawing/2014/main" id="{E4056890-21D6-439D-B862-6D36F31D9F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>
            <a:extLst>
              <a:ext uri="{FF2B5EF4-FFF2-40B4-BE49-F238E27FC236}">
                <a16:creationId xmlns:a16="http://schemas.microsoft.com/office/drawing/2014/main" id="{0B915204-6F24-4B9C-89C4-46C697C9FC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9091" name="Notes Placeholder 2">
            <a:extLst>
              <a:ext uri="{FF2B5EF4-FFF2-40B4-BE49-F238E27FC236}">
                <a16:creationId xmlns:a16="http://schemas.microsoft.com/office/drawing/2014/main" id="{3DC106CB-AF7A-46C2-88D8-F755C9DF73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3E4C3BD9-BCF4-4DF6-AABF-AD44ECEE770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856A5FED-E3A2-4172-8479-602296D98C95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16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59F9CDF2-B8C8-42D6-A641-0962E2A2E8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E67E463B-C549-4236-929B-CDCE11729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8D48FCC3-5354-447E-BBB4-816A79B3413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027C671D-72EA-4C32-9990-AB5F1189A0B5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17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7F3045E0-1D4E-4619-A767-EDA521B243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17DEFDA1-D057-41D3-A931-196C82CC35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D34915C4-D8AB-4EB8-B250-89950846F24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C7B8180F-D05E-40CF-ADE1-C6789E4B4195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18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42A2C0A2-1660-41F7-A95B-8906D829B1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AEC8525A-9DB1-4F43-B5FD-7F1F4475EA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BDC762AD-C544-49E3-977D-3EC28A450F8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2DEE5E21-734F-4A77-9FA3-9F0139678D1C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19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10D2857D-7A1E-4F80-BFD4-346B6B8D4B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ABFB7C6D-DBE4-4EE8-AA55-9FD2FD09C5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3C869EB0-59C4-4C59-8399-ECD20C3EAF8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7834777B-B49F-4D3D-A592-9435EA4E8032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20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B0DA1F88-D8DA-4C7E-9052-3C8F1FB8D4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CFECE2EB-5D15-4C58-838A-626179D982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75AC2409-19A8-49D9-9D66-99B3396B23A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511DDC32-AC7F-4A47-9B1A-661F4E38001B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21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18E1AB58-BF03-4716-8640-F9E0BF35E4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9140B854-5138-4983-B184-4ACF36EB66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5A8FEB16-543D-43F2-8FD7-6A50149BBA5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7178E42C-A45E-4D38-A158-5CAC197609E1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22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A914E58F-CD52-4803-B6EF-4F993487D6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EE10AD03-6EC1-4DF0-87B4-3B1BDDAC72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4B1CC475-6DEB-49C8-A8BB-22CBD075811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55AFCBA8-3DF1-46F2-B86F-25B0C2D20F05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23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61412AB1-BDD7-48C7-988D-952EBE23A3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750473DC-50DE-47C8-A031-C992EC95E3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5B7153BE-818E-4B02-B41F-0B6620A428D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5229479F-ECC7-426C-98FC-41579916532C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24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04944389-F472-48F5-8107-9C511C83E1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7815C471-8D44-4CBB-B214-9C1CE7E67D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>
            <a:extLst>
              <a:ext uri="{FF2B5EF4-FFF2-40B4-BE49-F238E27FC236}">
                <a16:creationId xmlns:a16="http://schemas.microsoft.com/office/drawing/2014/main" id="{ADBA964F-0096-4370-B356-BF939BF166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9571" name="Notes Placeholder 2">
            <a:extLst>
              <a:ext uri="{FF2B5EF4-FFF2-40B4-BE49-F238E27FC236}">
                <a16:creationId xmlns:a16="http://schemas.microsoft.com/office/drawing/2014/main" id="{2CDD9403-5DA5-468B-89A8-069F76CBA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>
            <a:extLst>
              <a:ext uri="{FF2B5EF4-FFF2-40B4-BE49-F238E27FC236}">
                <a16:creationId xmlns:a16="http://schemas.microsoft.com/office/drawing/2014/main" id="{F54F3655-9C8C-4D02-BB05-896DD68787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11619" name="Notes Placeholder 2">
            <a:extLst>
              <a:ext uri="{FF2B5EF4-FFF2-40B4-BE49-F238E27FC236}">
                <a16:creationId xmlns:a16="http://schemas.microsoft.com/office/drawing/2014/main" id="{376F023F-7781-4D0B-B926-F8AFA49C733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>
            <a:extLst>
              <a:ext uri="{FF2B5EF4-FFF2-40B4-BE49-F238E27FC236}">
                <a16:creationId xmlns:a16="http://schemas.microsoft.com/office/drawing/2014/main" id="{395BF531-12C6-4B3D-8B31-C16B0EB8F9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25955" name="Notes Placeholder 2">
            <a:extLst>
              <a:ext uri="{FF2B5EF4-FFF2-40B4-BE49-F238E27FC236}">
                <a16:creationId xmlns:a16="http://schemas.microsoft.com/office/drawing/2014/main" id="{39453A27-393A-41AD-92C7-CDD4764870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>
            <a:extLst>
              <a:ext uri="{FF2B5EF4-FFF2-40B4-BE49-F238E27FC236}">
                <a16:creationId xmlns:a16="http://schemas.microsoft.com/office/drawing/2014/main" id="{A18FF39E-E7C3-44BF-92CC-FD10A94172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1075" name="Notes Placeholder 2">
            <a:extLst>
              <a:ext uri="{FF2B5EF4-FFF2-40B4-BE49-F238E27FC236}">
                <a16:creationId xmlns:a16="http://schemas.microsoft.com/office/drawing/2014/main" id="{DFC2F8B8-6A3F-49B0-9191-A1A81939B4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>
            <a:extLst>
              <a:ext uri="{FF2B5EF4-FFF2-40B4-BE49-F238E27FC236}">
                <a16:creationId xmlns:a16="http://schemas.microsoft.com/office/drawing/2014/main" id="{3F561B45-B4B4-449C-A341-BEF547DE06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23" name="Notes Placeholder 2">
            <a:extLst>
              <a:ext uri="{FF2B5EF4-FFF2-40B4-BE49-F238E27FC236}">
                <a16:creationId xmlns:a16="http://schemas.microsoft.com/office/drawing/2014/main" id="{0C8593C4-4FE9-4AD1-ADC8-D96FA71A8E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3030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7335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6585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9">
            <a:extLst>
              <a:ext uri="{FF2B5EF4-FFF2-40B4-BE49-F238E27FC236}">
                <a16:creationId xmlns:a16="http://schemas.microsoft.com/office/drawing/2014/main" id="{0D15BC67-8A61-4537-9372-3E11AA67AF4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VT2026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505D40F0-73D3-491F-88A4-6D19289175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B8CE8C5A-34D5-4807-8DFD-371582C4E6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354" y="541338"/>
            <a:ext cx="43815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l">
              <a:lnSpc>
                <a:spcPct val="90000"/>
              </a:lnSpc>
              <a:defRPr/>
            </a:pPr>
            <a:fld id="{AAC4DAEB-31D7-447B-A68E-2F3444A88BFE}" type="slidenum">
              <a:rPr lang="sv-SE" altLang="en-US" sz="1000" smtClean="0"/>
              <a:pPr marL="0" indent="0" algn="l">
                <a:lnSpc>
                  <a:spcPct val="90000"/>
                </a:lnSpc>
                <a:defRPr/>
              </a:pPr>
              <a:t>‹#›</a:t>
            </a:fld>
            <a:endParaRPr lang="sv-SE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DD0DD312-E238-4974-A3A7-4C7D6E30AECA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742950" y="2708920"/>
            <a:ext cx="8420100" cy="103123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Query languages for XML</a:t>
            </a:r>
            <a:br>
              <a:rPr lang="en-US" altLang="sv-SE" noProof="0" dirty="0"/>
            </a:br>
            <a:r>
              <a:rPr lang="en-US" altLang="sv-SE" noProof="0" dirty="0"/>
              <a:t>XQuery</a:t>
            </a:r>
          </a:p>
        </p:txBody>
      </p:sp>
      <p:sp>
        <p:nvSpPr>
          <p:cNvPr id="4099" name="TextBox 4">
            <a:extLst>
              <a:ext uri="{FF2B5EF4-FFF2-40B4-BE49-F238E27FC236}">
                <a16:creationId xmlns:a16="http://schemas.microsoft.com/office/drawing/2014/main" id="{92512B0C-6137-4748-8C21-0C0A65397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469031"/>
            <a:ext cx="94329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600" b="0" dirty="0" err="1">
                <a:latin typeface="Arial Unicode MS" panose="020B0604020202020204" pitchFamily="34" charset="-128"/>
              </a:rPr>
              <a:t>Corresponding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reading</a:t>
            </a:r>
            <a:endParaRPr lang="sv-SE" altLang="sv-SE" sz="1600" b="0" dirty="0">
              <a:latin typeface="Arial Unicode MS" panose="020B0604020202020204" pitchFamily="34" charset="-128"/>
            </a:endParaRPr>
          </a:p>
          <a:p>
            <a:pPr>
              <a:lnSpc>
                <a:spcPct val="90000"/>
              </a:lnSpc>
            </a:pPr>
            <a:r>
              <a:rPr lang="sv-SE" altLang="sv-SE" sz="1600" b="0" dirty="0" err="1">
                <a:latin typeface="Arial Unicode MS" panose="020B0604020202020204" pitchFamily="34" charset="-128"/>
              </a:rPr>
              <a:t>Chapter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10, 11, 13.3, A.3.1, C.2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of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the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course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book</a:t>
            </a:r>
            <a:endParaRPr lang="sv-SE" altLang="sv-SE" sz="1600" b="0" dirty="0">
              <a:latin typeface="Arial Unicode MS" panose="020B0604020202020204" pitchFamily="34" charset="-128"/>
            </a:endParaRPr>
          </a:p>
          <a:p>
            <a:pPr>
              <a:lnSpc>
                <a:spcPct val="90000"/>
              </a:lnSpc>
            </a:pPr>
            <a:r>
              <a:rPr lang="sv-SE" altLang="sv-SE" sz="1600" b="0" dirty="0">
                <a:latin typeface="Arial Unicode MS" panose="020B0604020202020204" pitchFamily="34" charset="-128"/>
              </a:rPr>
              <a:t>Parts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of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chapter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30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of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Database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Systems (Connolly,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Begg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) 6th edition (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chapter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31 in 5th edition)</a:t>
            </a:r>
          </a:p>
          <a:p>
            <a:pPr>
              <a:lnSpc>
                <a:spcPct val="90000"/>
              </a:lnSpc>
            </a:pPr>
            <a:r>
              <a:rPr lang="sv-SE" altLang="sv-SE" sz="1600" b="0" dirty="0" err="1">
                <a:latin typeface="Arial Unicode MS" panose="020B0604020202020204" pitchFamily="34" charset="-128"/>
              </a:rPr>
              <a:t>Articles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about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XML Query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Languages</a:t>
            </a:r>
            <a:endParaRPr lang="sv-SE" altLang="sv-SE" sz="1600" b="0" dirty="0">
              <a:latin typeface="Arial Unicode MS" panose="020B0604020202020204" pitchFamily="34" charset="-128"/>
            </a:endParaRPr>
          </a:p>
          <a:p>
            <a:pPr>
              <a:lnSpc>
                <a:spcPct val="90000"/>
              </a:lnSpc>
            </a:pPr>
            <a:r>
              <a:rPr lang="sv-SE" altLang="sv-SE" sz="1600" b="0" dirty="0" err="1">
                <a:latin typeface="Arial Unicode MS" panose="020B0604020202020204" pitchFamily="34" charset="-128"/>
              </a:rPr>
              <a:t>Compendium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about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XQuery</a:t>
            </a:r>
            <a:endParaRPr lang="en-US" altLang="sv-SE" sz="1600" b="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85B5F4-AADC-4C9B-B0F8-C5B7322CF041}"/>
              </a:ext>
            </a:extLst>
          </p:cNvPr>
          <p:cNvSpPr txBox="1">
            <a:spLocks/>
          </p:cNvSpPr>
          <p:nvPr/>
        </p:nvSpPr>
        <p:spPr bwMode="auto">
          <a:xfrm>
            <a:off x="779463" y="549275"/>
            <a:ext cx="8420100" cy="1727200"/>
          </a:xfrm>
          <a:prstGeom prst="rect">
            <a:avLst/>
          </a:prstGeom>
          <a:noFill/>
        </p:spPr>
        <p:txBody>
          <a:bodyPr/>
          <a:lstStyle>
            <a:lvl1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2pPr>
            <a:lvl3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3pPr>
            <a:lvl4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4pPr>
            <a:lvl5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5pPr>
            <a:lvl6pPr marL="4572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6pPr>
            <a:lvl7pPr marL="9144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7pPr>
            <a:lvl8pPr marL="13716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8pPr>
            <a:lvl9pPr marL="18288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v-SE" altLang="sv-SE" kern="0" dirty="0"/>
              <a:t>SDXML VT2026</a:t>
            </a:r>
            <a:br>
              <a:rPr lang="sv-SE" altLang="sv-SE" kern="0" dirty="0"/>
            </a:br>
            <a:r>
              <a:rPr lang="en-GB" altLang="sv-SE" kern="0" dirty="0"/>
              <a:t>Models and languages for </a:t>
            </a:r>
            <a:br>
              <a:rPr lang="en-GB" altLang="sv-SE" kern="0" dirty="0"/>
            </a:br>
            <a:r>
              <a:rPr lang="en-GB" altLang="sv-SE" kern="0" dirty="0"/>
              <a:t>semi-structured data and XML</a:t>
            </a:r>
            <a:endParaRPr lang="sv-SE" altLang="sv-SE" kern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DB370AE-842D-4538-AFFC-15445223F452}"/>
              </a:ext>
            </a:extLst>
          </p:cNvPr>
          <p:cNvSpPr txBox="1">
            <a:spLocks/>
          </p:cNvSpPr>
          <p:nvPr/>
        </p:nvSpPr>
        <p:spPr bwMode="auto">
          <a:xfrm>
            <a:off x="1522413" y="4005263"/>
            <a:ext cx="6934200" cy="1200150"/>
          </a:xfrm>
          <a:prstGeom prst="rect">
            <a:avLst/>
          </a:prstGeom>
          <a:noFill/>
        </p:spPr>
        <p:txBody>
          <a:bodyPr/>
          <a:lstStyle>
            <a:lvl1pPr marL="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25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900" b="1">
                <a:solidFill>
                  <a:schemeClr val="tx1"/>
                </a:solidFill>
                <a:latin typeface="+mn-lt"/>
              </a:defRPr>
            </a:lvl2pPr>
            <a:lvl3pPr marL="9144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900" b="1">
                <a:solidFill>
                  <a:schemeClr val="tx1"/>
                </a:solidFill>
                <a:latin typeface="+mn-lt"/>
              </a:defRPr>
            </a:lvl3pPr>
            <a:lvl4pPr marL="13716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4pPr>
            <a:lvl5pPr marL="18288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5pPr>
            <a:lvl6pPr marL="22860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6pPr>
            <a:lvl7pPr marL="27432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7pPr>
            <a:lvl8pPr marL="32004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8pPr>
            <a:lvl9pPr marL="36576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sv-SE" altLang="sv-SE" kern="0"/>
              <a:t>nikos dimitrakas</a:t>
            </a:r>
            <a:br>
              <a:rPr lang="sv-SE" altLang="sv-SE" kern="0"/>
            </a:br>
            <a:r>
              <a:rPr lang="sv-SE" altLang="sv-SE" kern="0"/>
              <a:t>nikos@dsv.su.se</a:t>
            </a:r>
            <a:br>
              <a:rPr lang="sv-SE" altLang="sv-SE" kern="0"/>
            </a:br>
            <a:r>
              <a:rPr lang="sv-SE" altLang="sv-SE" kern="0"/>
              <a:t>08-161295</a:t>
            </a:r>
            <a:endParaRPr lang="sv-SE" altLang="sv-SE" kern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0DDDBDFD-E9D0-4F01-AC70-8F8F72E5B7B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1.0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186906CA-B0D0-4684-AA15-C64C5C38672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noProof="0" dirty="0"/>
              <a:t>Standard</a:t>
            </a:r>
          </a:p>
          <a:p>
            <a:pPr>
              <a:defRPr/>
            </a:pPr>
            <a:r>
              <a:rPr lang="en-US" noProof="0" dirty="0"/>
              <a:t>Model</a:t>
            </a:r>
          </a:p>
          <a:p>
            <a:pPr>
              <a:defRPr/>
            </a:pPr>
            <a:r>
              <a:rPr lang="en-US" noProof="0" dirty="0"/>
              <a:t>Query language</a:t>
            </a:r>
          </a:p>
          <a:p>
            <a:pPr lvl="1">
              <a:defRPr/>
            </a:pPr>
            <a:r>
              <a:rPr lang="en-US" noProof="0" dirty="0"/>
              <a:t>based on (inspired by) SQL, XQL, XML-QL, </a:t>
            </a:r>
            <a:r>
              <a:rPr lang="en-US" noProof="0" dirty="0" err="1"/>
              <a:t>Lorel</a:t>
            </a:r>
            <a:r>
              <a:rPr lang="en-US" noProof="0" dirty="0"/>
              <a:t>, YATL, etc.</a:t>
            </a:r>
          </a:p>
          <a:p>
            <a:pPr lvl="1">
              <a:defRPr/>
            </a:pPr>
            <a:r>
              <a:rPr lang="en-US" noProof="0" dirty="0"/>
              <a:t>declarative (not procedural)</a:t>
            </a:r>
          </a:p>
          <a:p>
            <a:pPr lvl="1">
              <a:defRPr/>
            </a:pPr>
            <a:r>
              <a:rPr lang="en-US" noProof="0" dirty="0"/>
              <a:t>includes XPath 2.0</a:t>
            </a:r>
          </a:p>
          <a:p>
            <a:pPr lvl="1">
              <a:defRPr/>
            </a:pPr>
            <a:r>
              <a:rPr lang="en-US" noProof="0" dirty="0" err="1"/>
              <a:t>XQueryX</a:t>
            </a:r>
            <a:r>
              <a:rPr lang="en-US" noProof="0" dirty="0"/>
              <a:t> - XQuery in XML syntax</a:t>
            </a:r>
          </a:p>
          <a:p>
            <a:pPr lvl="1">
              <a:defRPr/>
            </a:pPr>
            <a:r>
              <a:rPr lang="en-US" noProof="0" dirty="0"/>
              <a:t>FLWOR (for let where order by return)</a:t>
            </a:r>
          </a:p>
          <a:p>
            <a:pPr lvl="2">
              <a:defRPr/>
            </a:pPr>
            <a:r>
              <a:rPr lang="en-US" dirty="0"/>
              <a:t>Corresponds to </a:t>
            </a:r>
            <a:r>
              <a:rPr lang="en-US" noProof="0" dirty="0"/>
              <a:t>SQL SELECT</a:t>
            </a:r>
          </a:p>
          <a:p>
            <a:pPr lvl="1">
              <a:defRPr/>
            </a:pPr>
            <a:r>
              <a:rPr lang="en-US" noProof="0" dirty="0"/>
              <a:t>transform statements for the rest of the DML statements (from 2011)</a:t>
            </a:r>
          </a:p>
          <a:p>
            <a:pPr lvl="2">
              <a:defRPr/>
            </a:pPr>
            <a:r>
              <a:rPr lang="en-US" noProof="0" dirty="0"/>
              <a:t>separate specification</a:t>
            </a:r>
          </a:p>
          <a:p>
            <a:pPr marL="949325" lvl="2" indent="0">
              <a:buFontTx/>
              <a:buNone/>
              <a:defRPr/>
            </a:pPr>
            <a:endParaRPr lang="en-US" noProof="0" dirty="0"/>
          </a:p>
          <a:p>
            <a:pPr>
              <a:defRPr/>
            </a:pPr>
            <a:r>
              <a:rPr lang="en-US" noProof="0" dirty="0"/>
              <a:t>Next version XQuery 3.0</a:t>
            </a:r>
          </a:p>
          <a:p>
            <a:pPr lvl="1">
              <a:defRPr/>
            </a:pPr>
            <a:r>
              <a:rPr lang="en-US" noProof="0" dirty="0"/>
              <a:t>together with XPath 3.0 and XSLT 3.0</a:t>
            </a:r>
          </a:p>
          <a:p>
            <a:pPr lvl="1">
              <a:defRPr/>
            </a:pPr>
            <a:endParaRPr lang="en-US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1F36C270-B71F-4E7D-ADED-15AE411DA02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094163" y="188913"/>
            <a:ext cx="4132262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altLang="sv-SE" sz="3300" noProof="0" dirty="0"/>
              <a:t>Sample data</a:t>
            </a:r>
          </a:p>
        </p:txBody>
      </p:sp>
      <p:sp>
        <p:nvSpPr>
          <p:cNvPr id="40963" name="Rectangle 4">
            <a:extLst>
              <a:ext uri="{FF2B5EF4-FFF2-40B4-BE49-F238E27FC236}">
                <a16:creationId xmlns:a16="http://schemas.microsoft.com/office/drawing/2014/main" id="{4DA20A5C-1BB8-43B5-A8FB-94FE00AB0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00" y="692150"/>
            <a:ext cx="9050338" cy="60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397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397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397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397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800" b="0" dirty="0"/>
              <a:t>&lt;Movies&gt;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&lt;Movie </a:t>
            </a:r>
            <a:r>
              <a:rPr lang="sv-SE" altLang="sv-SE" sz="1800" b="0" dirty="0" err="1"/>
              <a:t>Title</a:t>
            </a:r>
            <a:r>
              <a:rPr lang="sv-SE" altLang="sv-SE" sz="1800" b="0" dirty="0"/>
              <a:t>="Driven" </a:t>
            </a:r>
            <a:r>
              <a:rPr lang="sv-SE" altLang="sv-SE" sz="1800" b="0" dirty="0" err="1"/>
              <a:t>Year</a:t>
            </a:r>
            <a:r>
              <a:rPr lang="sv-SE" altLang="sv-SE" sz="1800" b="0" dirty="0"/>
              <a:t>="2001"&gt;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="Burt Reynolds"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="1936"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="Silvester Stallone"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="1946"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="Kip </a:t>
            </a:r>
            <a:r>
              <a:rPr lang="sv-SE" altLang="sv-SE" sz="1800" b="0" dirty="0" err="1"/>
              <a:t>Pardue</a:t>
            </a:r>
            <a:r>
              <a:rPr lang="sv-SE" altLang="sv-SE" sz="1800" b="0" dirty="0"/>
              <a:t>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="1976" Country="Canada"/&gt;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&lt;Director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="Silvester Stallone"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="1946"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ProductionCompany</a:t>
            </a:r>
            <a:r>
              <a:rPr lang="sv-SE" altLang="sv-SE" sz="1800" b="0" dirty="0"/>
              <a:t>&gt;Tri-Star&lt;/</a:t>
            </a:r>
            <a:r>
              <a:rPr lang="sv-SE" altLang="sv-SE" sz="1800" b="0" dirty="0" err="1"/>
              <a:t>ProductionCompany</a:t>
            </a:r>
            <a:r>
              <a:rPr lang="sv-SE" altLang="sv-SE" sz="1800" b="0" dirty="0"/>
              <a:t>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&lt;/Movie&gt;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&lt;Movie </a:t>
            </a:r>
            <a:r>
              <a:rPr lang="sv-SE" altLang="sv-SE" sz="1800" b="0" dirty="0" err="1"/>
              <a:t>Title</a:t>
            </a:r>
            <a:r>
              <a:rPr lang="sv-SE" altLang="sv-SE" sz="1800" b="0" dirty="0"/>
              <a:t>="</a:t>
            </a:r>
            <a:r>
              <a:rPr lang="sv-SE" altLang="sv-SE" sz="1800" b="0" dirty="0" err="1"/>
              <a:t>Antz</a:t>
            </a:r>
            <a:r>
              <a:rPr lang="sv-SE" altLang="sv-SE" sz="1800" b="0" dirty="0"/>
              <a:t>" </a:t>
            </a:r>
            <a:r>
              <a:rPr lang="sv-SE" altLang="sv-SE" sz="1800" b="0" dirty="0" err="1"/>
              <a:t>Year</a:t>
            </a:r>
            <a:r>
              <a:rPr lang="sv-SE" altLang="sv-SE" sz="1800" b="0" dirty="0"/>
              <a:t>="1998"&gt;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="Woody Allen"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="1935"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="Silvester Stallone"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="1946"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="Sharon Stone"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="1958"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&lt;Director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="Eric Darnell"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="1961" Country="</a:t>
            </a:r>
            <a:r>
              <a:rPr lang="sv-SE" altLang="sv-SE" sz="1800" b="0" dirty="0" err="1"/>
              <a:t>Ireland</a:t>
            </a:r>
            <a:r>
              <a:rPr lang="sv-SE" altLang="sv-SE" sz="1800" b="0" dirty="0"/>
              <a:t>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ProductionCompany</a:t>
            </a:r>
            <a:r>
              <a:rPr lang="sv-SE" altLang="sv-SE" sz="1800" b="0" dirty="0"/>
              <a:t>&gt;Universal&lt;/</a:t>
            </a:r>
            <a:r>
              <a:rPr lang="sv-SE" altLang="sv-SE" sz="1800" b="0" dirty="0" err="1"/>
              <a:t>ProductionCompany</a:t>
            </a:r>
            <a:r>
              <a:rPr lang="sv-SE" altLang="sv-SE" sz="1800" b="0" dirty="0"/>
              <a:t>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&lt;/Movie&gt;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&lt;Movie Title="Picking Up the Pieces" Year="2000"&gt;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&lt;Actor Name="Woody Allen" </a:t>
            </a:r>
            <a:r>
              <a:rPr lang="en-US" altLang="sv-SE" sz="1800" b="0" dirty="0" err="1"/>
              <a:t>YearOfBirth</a:t>
            </a:r>
            <a:r>
              <a:rPr lang="en-US" altLang="sv-SE" sz="1800" b="0" dirty="0"/>
              <a:t>="1935" Country="USA"/&gt;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&lt;Actor Name="Sharon Stone" </a:t>
            </a:r>
            <a:r>
              <a:rPr lang="en-US" altLang="sv-SE" sz="1800" b="0" dirty="0" err="1"/>
              <a:t>YearOfBirth</a:t>
            </a:r>
            <a:r>
              <a:rPr lang="en-US" altLang="sv-SE" sz="1800" b="0" dirty="0"/>
              <a:t>="1958" Country="USA"/&gt;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&lt;Actor Name="Alfonso Arau" </a:t>
            </a:r>
            <a:r>
              <a:rPr lang="en-US" altLang="sv-SE" sz="1800" b="0" dirty="0" err="1"/>
              <a:t>YearOfBirth</a:t>
            </a:r>
            <a:r>
              <a:rPr lang="en-US" altLang="sv-SE" sz="1800" b="0" dirty="0"/>
              <a:t>="1948" Country="USA"/&gt;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&lt;Director Name="Eric Darnell" </a:t>
            </a:r>
            <a:r>
              <a:rPr lang="en-US" altLang="sv-SE" sz="1800" b="0" dirty="0" err="1"/>
              <a:t>YearOfBirth</a:t>
            </a:r>
            <a:r>
              <a:rPr lang="en-US" altLang="sv-SE" sz="1800" b="0" dirty="0"/>
              <a:t>="1961" Country="Ireland"/&gt;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</a:t>
            </a:r>
            <a:r>
              <a:rPr lang="en-US" altLang="sv-SE" sz="1800" b="0" dirty="0" err="1"/>
              <a:t>ProductionCompany</a:t>
            </a:r>
            <a:r>
              <a:rPr lang="en-US" altLang="sv-SE" sz="1800" b="0" dirty="0"/>
              <a:t>&gt;Tri-Star&lt;/</a:t>
            </a:r>
            <a:r>
              <a:rPr lang="en-US" altLang="sv-SE" sz="1800" b="0" dirty="0" err="1"/>
              <a:t>ProductionCompany</a:t>
            </a:r>
            <a:r>
              <a:rPr lang="en-US" altLang="sv-SE" sz="1800" b="0" dirty="0"/>
              <a:t>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&lt;/Movie&gt;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…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&lt;/Movies&gt;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0D4EA6F-CC1C-4D0F-987F-F686567925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- FLWOR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641A9E65-DA93-4D3F-903F-1729AFD45B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dirty="0"/>
              <a:t>f</a:t>
            </a:r>
            <a:r>
              <a:rPr lang="en-US" altLang="sv-SE" noProof="0" dirty="0"/>
              <a:t>or</a:t>
            </a:r>
          </a:p>
          <a:p>
            <a:pPr lvl="1" eaLnBrk="1" hangingPunct="1"/>
            <a:r>
              <a:rPr lang="en-US" altLang="sv-SE" noProof="0" dirty="0"/>
              <a:t>Loops through sequences (nodes or values)</a:t>
            </a:r>
          </a:p>
          <a:p>
            <a:pPr eaLnBrk="1" hangingPunct="1"/>
            <a:r>
              <a:rPr lang="en-US" altLang="sv-SE" noProof="0" dirty="0"/>
              <a:t>let</a:t>
            </a:r>
          </a:p>
          <a:p>
            <a:pPr lvl="1" eaLnBrk="1" hangingPunct="1"/>
            <a:r>
              <a:rPr lang="en-US" altLang="sv-SE" noProof="0" dirty="0"/>
              <a:t>Assignments</a:t>
            </a:r>
          </a:p>
          <a:p>
            <a:pPr eaLnBrk="1" hangingPunct="1"/>
            <a:r>
              <a:rPr lang="en-US" altLang="sv-SE" noProof="0" dirty="0"/>
              <a:t>where</a:t>
            </a:r>
          </a:p>
          <a:p>
            <a:pPr lvl="1" eaLnBrk="1" hangingPunct="1"/>
            <a:r>
              <a:rPr lang="en-US" altLang="sv-SE" noProof="0" dirty="0"/>
              <a:t>Conditions</a:t>
            </a:r>
          </a:p>
          <a:p>
            <a:pPr eaLnBrk="1" hangingPunct="1"/>
            <a:r>
              <a:rPr lang="en-US" altLang="sv-SE" dirty="0"/>
              <a:t>o</a:t>
            </a:r>
            <a:r>
              <a:rPr lang="en-US" altLang="sv-SE" noProof="0" dirty="0" err="1"/>
              <a:t>rder</a:t>
            </a:r>
            <a:r>
              <a:rPr lang="en-US" altLang="sv-SE" noProof="0" dirty="0"/>
              <a:t> by</a:t>
            </a:r>
          </a:p>
          <a:p>
            <a:pPr lvl="1" eaLnBrk="1" hangingPunct="1"/>
            <a:r>
              <a:rPr lang="en-US" altLang="sv-SE" noProof="0" dirty="0"/>
              <a:t>Sorting (affects the result)</a:t>
            </a:r>
          </a:p>
          <a:p>
            <a:pPr lvl="1" eaLnBrk="1" hangingPunct="1"/>
            <a:r>
              <a:rPr lang="en-US" altLang="sv-SE" noProof="0" dirty="0"/>
              <a:t>ascending (default) or descending</a:t>
            </a:r>
          </a:p>
          <a:p>
            <a:pPr eaLnBrk="1" hangingPunct="1"/>
            <a:r>
              <a:rPr lang="en-US" altLang="sv-SE" noProof="0" dirty="0"/>
              <a:t>return</a:t>
            </a:r>
          </a:p>
          <a:p>
            <a:pPr lvl="1" eaLnBrk="1" hangingPunct="1"/>
            <a:r>
              <a:rPr lang="en-US" altLang="sv-SE" noProof="0" dirty="0"/>
              <a:t>Construction of the result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AF52E770-047B-4F0B-82FA-E5A1DF3998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0BDF731F-D13A-4746-8D07-E39B3906D4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FLWOR statements may be nested.</a:t>
            </a:r>
          </a:p>
          <a:p>
            <a:pPr eaLnBrk="1" hangingPunct="1"/>
            <a:r>
              <a:rPr lang="en-US" altLang="sv-SE" noProof="0" dirty="0"/>
              <a:t>No clause is compulsory.</a:t>
            </a:r>
          </a:p>
          <a:p>
            <a:pPr eaLnBrk="1" hangingPunct="1"/>
            <a:r>
              <a:rPr lang="en-US" altLang="sv-SE" noProof="0" dirty="0"/>
              <a:t>for and let may appear multiple times in random order (before the</a:t>
            </a:r>
            <a:r>
              <a:rPr lang="en-US" altLang="sv-SE" dirty="0"/>
              <a:t> </a:t>
            </a:r>
            <a:r>
              <a:rPr lang="en-US" altLang="sv-SE" noProof="0" dirty="0"/>
              <a:t>where clause).</a:t>
            </a:r>
          </a:p>
          <a:p>
            <a:pPr eaLnBrk="1" hangingPunct="1"/>
            <a:r>
              <a:rPr lang="en-US" altLang="sv-SE" noProof="0" dirty="0"/>
              <a:t>XPath expressions may be used in all clauses.</a:t>
            </a:r>
          </a:p>
          <a:p>
            <a:pPr eaLnBrk="1" hangingPunct="1"/>
            <a:r>
              <a:rPr lang="en-US" altLang="sv-SE" noProof="0" dirty="0"/>
              <a:t>The result can be well-formed XML, but it </a:t>
            </a:r>
            <a:r>
              <a:rPr lang="en-US" altLang="sv-SE" dirty="0"/>
              <a:t>does not have to</a:t>
            </a:r>
            <a:r>
              <a:rPr lang="en-US" altLang="sv-SE" noProof="0" dirty="0"/>
              <a:t>.</a:t>
            </a:r>
          </a:p>
          <a:p>
            <a:pPr lvl="1" eaLnBrk="1" hangingPunct="1"/>
            <a:r>
              <a:rPr lang="en-US" altLang="sv-SE" noProof="0" dirty="0"/>
              <a:t>the result can be anything that is supported by the XQuery model, meaning a sequence of nodes and/or values</a:t>
            </a:r>
          </a:p>
          <a:p>
            <a:pPr eaLnBrk="1" hangingPunct="1"/>
            <a:r>
              <a:rPr lang="en-US" altLang="sv-SE" noProof="0" dirty="0"/>
              <a:t>The function doc() can be used to define </a:t>
            </a:r>
            <a:r>
              <a:rPr lang="en-US" altLang="sv-SE" dirty="0"/>
              <a:t>a source/context </a:t>
            </a:r>
            <a:r>
              <a:rPr lang="en-US" altLang="sv-SE" noProof="0" dirty="0"/>
              <a:t>(an XML document). Otherwise, the execution environment can be used to </a:t>
            </a:r>
            <a:r>
              <a:rPr lang="en-US" altLang="sv-SE" dirty="0"/>
              <a:t>configure the source/context</a:t>
            </a:r>
            <a:r>
              <a:rPr lang="en-US" altLang="sv-SE" noProof="0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DAC5C390-C4E9-4B32-9864-A0A10023DC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FE4FCB3B-2E4F-41F3-ADEB-2CAEE80DB3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Variables start with $:</a:t>
            </a:r>
          </a:p>
          <a:p>
            <a:pPr lvl="1" eaLnBrk="1" hangingPunct="1"/>
            <a:r>
              <a:rPr lang="en-US" altLang="sv-SE" noProof="0" dirty="0"/>
              <a:t>for $a in //Movie/Actor</a:t>
            </a:r>
          </a:p>
          <a:p>
            <a:pPr lvl="1" eaLnBrk="1" hangingPunct="1"/>
            <a:r>
              <a:rPr lang="en-US" altLang="sv-SE" noProof="0" dirty="0"/>
              <a:t>let $n := $a/@Name</a:t>
            </a:r>
          </a:p>
          <a:p>
            <a:pPr eaLnBrk="1" hangingPunct="1"/>
            <a:r>
              <a:rPr lang="en-US" altLang="sv-SE" noProof="0" dirty="0"/>
              <a:t>Sequences:</a:t>
            </a:r>
          </a:p>
          <a:p>
            <a:pPr lvl="1" eaLnBrk="1" hangingPunct="1"/>
            <a:r>
              <a:rPr lang="en-US" altLang="sv-SE" noProof="0" dirty="0"/>
              <a:t>for $x in (1, 2, 3) </a:t>
            </a:r>
          </a:p>
          <a:p>
            <a:pPr lvl="2" eaLnBrk="1" hangingPunct="1"/>
            <a:r>
              <a:rPr lang="en-US" altLang="sv-SE" noProof="0" dirty="0"/>
              <a:t>same as for $x in 1 to 3</a:t>
            </a:r>
          </a:p>
          <a:p>
            <a:pPr lvl="1" eaLnBrk="1" hangingPunct="1"/>
            <a:r>
              <a:rPr lang="en-US" altLang="sv-SE" noProof="0" dirty="0"/>
              <a:t>let $y := (1, 2, 3)</a:t>
            </a:r>
          </a:p>
          <a:p>
            <a:pPr eaLnBrk="1" hangingPunct="1"/>
            <a:r>
              <a:rPr lang="en-US" altLang="sv-SE" noProof="0" dirty="0"/>
              <a:t>Evaluation of expressions:</a:t>
            </a:r>
          </a:p>
          <a:p>
            <a:pPr lvl="1" eaLnBrk="1" hangingPunct="1"/>
            <a:r>
              <a:rPr lang="en-US" altLang="sv-SE" noProof="0" dirty="0"/>
              <a:t>Expression to be evaluated inside { }:</a:t>
            </a:r>
          </a:p>
          <a:p>
            <a:pPr lvl="1" eaLnBrk="1" hangingPunct="1"/>
            <a:r>
              <a:rPr lang="en-US" altLang="sv-SE" noProof="0" dirty="0"/>
              <a:t>&lt;result&gt;{$x*3}&lt;/result&gt;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246856F9-E512-4119-A982-BF92459258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- Computed Constructors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A095A3EF-69B8-4585-8FF6-D854124D656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566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element</a:t>
            </a:r>
          </a:p>
          <a:p>
            <a:pPr lvl="1" eaLnBrk="1" hangingPunct="1"/>
            <a:r>
              <a:rPr lang="en-US" altLang="sv-SE" noProof="0" dirty="0"/>
              <a:t>element name value: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let $a := "a", $b  := 2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return &lt;x&gt;{element {$a} {$b}}&lt;/x&gt;</a:t>
            </a:r>
          </a:p>
          <a:p>
            <a:pPr lvl="2" eaLnBrk="1" hangingPunct="1"/>
            <a:r>
              <a:rPr lang="en-US" altLang="sv-SE" noProof="0" dirty="0"/>
              <a:t>gives &lt;x&gt;&lt;a&gt;2&lt;/a&gt;&lt;/x&gt;</a:t>
            </a:r>
          </a:p>
          <a:p>
            <a:pPr eaLnBrk="1" hangingPunct="1"/>
            <a:r>
              <a:rPr lang="en-US" altLang="sv-SE" noProof="0" dirty="0"/>
              <a:t>attribute</a:t>
            </a:r>
          </a:p>
          <a:p>
            <a:pPr lvl="1" eaLnBrk="1" hangingPunct="1"/>
            <a:r>
              <a:rPr lang="en-US" altLang="sv-SE" noProof="0" dirty="0"/>
              <a:t>attribute name value: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let $a := "a", $b  := 2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return &lt;x&gt;{attribute {$a} {$b}}&lt;/x&gt;</a:t>
            </a:r>
          </a:p>
          <a:p>
            <a:pPr lvl="2" eaLnBrk="1" hangingPunct="1"/>
            <a:r>
              <a:rPr lang="en-US" altLang="sv-SE" noProof="0" dirty="0"/>
              <a:t>gives &lt;x a="2"/&gt;</a:t>
            </a:r>
          </a:p>
          <a:p>
            <a:pPr eaLnBrk="1" hangingPunct="1"/>
            <a:r>
              <a:rPr lang="en-US" altLang="sv-SE" noProof="0" dirty="0"/>
              <a:t>comment</a:t>
            </a:r>
          </a:p>
          <a:p>
            <a:pPr lvl="1" eaLnBrk="1" hangingPunct="1"/>
            <a:r>
              <a:rPr lang="en-US" altLang="sv-SE" noProof="0" dirty="0"/>
              <a:t>comment value</a:t>
            </a:r>
          </a:p>
          <a:p>
            <a:pPr lvl="1" eaLnBrk="1" hangingPunct="1"/>
            <a:r>
              <a:rPr lang="en-US" altLang="sv-SE" noProof="0" dirty="0"/>
              <a:t>comment {"Ahoy"} </a:t>
            </a:r>
          </a:p>
          <a:p>
            <a:pPr lvl="2" eaLnBrk="1" hangingPunct="1"/>
            <a:r>
              <a:rPr lang="en-US" altLang="sv-SE" noProof="0" dirty="0"/>
              <a:t>gives &lt;!--Ahoy--&gt;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DED2810F-092C-48B3-A5DE-8F9F53D2C3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- Computed Constructors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DFA2276E-FA04-4FEE-9F6A-9D8069A00A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566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processing-instruction</a:t>
            </a:r>
          </a:p>
          <a:p>
            <a:pPr lvl="1" eaLnBrk="1" hangingPunct="1"/>
            <a:r>
              <a:rPr lang="en-US" altLang="sv-SE" noProof="0" dirty="0"/>
              <a:t>processing-instruction name value</a:t>
            </a:r>
          </a:p>
          <a:p>
            <a:pPr lvl="1" eaLnBrk="1" hangingPunct="1"/>
            <a:r>
              <a:rPr lang="en-US" altLang="sv-SE" noProof="0" dirty="0"/>
              <a:t>processing-instruction Say {"Hello"}</a:t>
            </a:r>
          </a:p>
          <a:p>
            <a:pPr lvl="2" eaLnBrk="1" hangingPunct="1"/>
            <a:r>
              <a:rPr lang="en-US" altLang="sv-SE" noProof="0" dirty="0"/>
              <a:t>gives &lt;?Say Hello?&gt;</a:t>
            </a:r>
          </a:p>
          <a:p>
            <a:pPr eaLnBrk="1" hangingPunct="1"/>
            <a:r>
              <a:rPr lang="en-US" altLang="sv-SE" noProof="0" dirty="0"/>
              <a:t>text</a:t>
            </a:r>
          </a:p>
          <a:p>
            <a:pPr lvl="1" eaLnBrk="1" hangingPunct="1"/>
            <a:r>
              <a:rPr lang="en-US" altLang="sv-SE" noProof="0" dirty="0"/>
              <a:t>text value</a:t>
            </a:r>
          </a:p>
          <a:p>
            <a:pPr lvl="1" eaLnBrk="1" hangingPunct="1"/>
            <a:r>
              <a:rPr lang="en-US" altLang="sv-SE" noProof="0" dirty="0"/>
              <a:t>text {"Howdy"}</a:t>
            </a:r>
          </a:p>
          <a:p>
            <a:pPr lvl="2" eaLnBrk="1" hangingPunct="1"/>
            <a:r>
              <a:rPr lang="en-US" altLang="sv-SE" noProof="0" dirty="0"/>
              <a:t>creates a text node</a:t>
            </a:r>
          </a:p>
          <a:p>
            <a:pPr lvl="2" eaLnBrk="1" hangingPunct="1"/>
            <a:r>
              <a:rPr lang="en-US" altLang="sv-SE" noProof="0" dirty="0"/>
              <a:t>same result as "</a:t>
            </a:r>
            <a:r>
              <a:rPr lang="en-US" altLang="sv-SE" dirty="0"/>
              <a:t>Howdy</a:t>
            </a:r>
            <a:r>
              <a:rPr lang="en-US" altLang="sv-SE" noProof="0" dirty="0"/>
              <a:t>"</a:t>
            </a:r>
          </a:p>
          <a:p>
            <a:pPr eaLnBrk="1" hangingPunct="1"/>
            <a:r>
              <a:rPr lang="en-US" altLang="sv-SE" noProof="0" dirty="0"/>
              <a:t>document</a:t>
            </a:r>
          </a:p>
          <a:p>
            <a:pPr lvl="1" eaLnBrk="1" hangingPunct="1"/>
            <a:r>
              <a:rPr lang="en-US" altLang="sv-SE" noProof="0" dirty="0"/>
              <a:t>document content</a:t>
            </a:r>
          </a:p>
          <a:p>
            <a:pPr lvl="1" eaLnBrk="1" hangingPunct="1"/>
            <a:r>
              <a:rPr lang="en-US" altLang="sv-SE" noProof="0" dirty="0"/>
              <a:t>document {comment {"The best movies"}, element Movies {…}}</a:t>
            </a:r>
          </a:p>
          <a:p>
            <a:pPr lvl="1" eaLnBrk="1" hangingPunct="1"/>
            <a:endParaRPr lang="en-US" altLang="sv-SE" noProof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DED2810F-092C-48B3-A5DE-8F9F53D2C3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- Computed Constructors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DFA2276E-FA04-4FEE-9F6A-9D8069A00A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566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Avoid unnecessary creations</a:t>
            </a:r>
          </a:p>
          <a:p>
            <a:pPr eaLnBrk="1" hangingPunct="1"/>
            <a:r>
              <a:rPr lang="en-US" altLang="sv-SE" dirty="0"/>
              <a:t>What do the alternative return clauses do?</a:t>
            </a:r>
            <a:endParaRPr lang="en-US" altLang="sv-SE" noProof="0" dirty="0"/>
          </a:p>
          <a:p>
            <a:pPr marL="0" indent="0" eaLnBrk="1" hangingPunct="1">
              <a:buNone/>
            </a:pPr>
            <a:r>
              <a:rPr lang="en-US" altLang="sv-SE" dirty="0"/>
              <a:t>let $m := //Movie[1]</a:t>
            </a:r>
          </a:p>
          <a:p>
            <a:pPr marL="0" indent="0" eaLnBrk="1" hangingPunct="1">
              <a:buNone/>
            </a:pPr>
            <a:r>
              <a:rPr lang="en-US" altLang="sv-SE" noProof="0" dirty="0"/>
              <a:t>return &lt;Movie Title="{$m/@Title}"</a:t>
            </a:r>
            <a:r>
              <a:rPr lang="en-US" altLang="sv-SE" dirty="0"/>
              <a:t>/&gt;</a:t>
            </a:r>
          </a:p>
          <a:p>
            <a:pPr marL="0" indent="0" eaLnBrk="1" hangingPunct="1">
              <a:buNone/>
            </a:pPr>
            <a:r>
              <a:rPr lang="en-US" altLang="sv-SE" noProof="0" dirty="0"/>
              <a:t>return &lt;Mo</a:t>
            </a:r>
            <a:r>
              <a:rPr lang="en-US" altLang="sv-SE" dirty="0"/>
              <a:t>vie&gt;{$m/@Title}&lt;/Movie&gt;</a:t>
            </a:r>
          </a:p>
          <a:p>
            <a:pPr marL="0" indent="0" eaLnBrk="1" hangingPunct="1">
              <a:buNone/>
            </a:pPr>
            <a:r>
              <a:rPr lang="en-US" altLang="sv-SE" noProof="0" dirty="0"/>
              <a:t>return &lt;Mo</a:t>
            </a:r>
            <a:r>
              <a:rPr lang="en-US" altLang="sv-SE" dirty="0"/>
              <a:t>vie&gt;{attribute Title {$m/@Title}}&lt;/Movie&gt;</a:t>
            </a:r>
            <a:endParaRPr lang="en-US" altLang="sv-SE" noProof="0" dirty="0"/>
          </a:p>
          <a:p>
            <a:pPr marL="0" indent="0" eaLnBrk="1" hangingPunct="1">
              <a:buNone/>
            </a:pPr>
            <a:r>
              <a:rPr lang="en-US" altLang="sv-SE" noProof="0" dirty="0"/>
              <a:t>return element Mo</a:t>
            </a:r>
            <a:r>
              <a:rPr lang="en-US" altLang="sv-SE" dirty="0"/>
              <a:t>vie {$m/@Title}</a:t>
            </a:r>
          </a:p>
          <a:p>
            <a:pPr marL="0" indent="0" eaLnBrk="1" hangingPunct="1">
              <a:buNone/>
            </a:pPr>
            <a:r>
              <a:rPr lang="en-US" altLang="sv-SE" noProof="0" dirty="0"/>
              <a:t>return element Mo</a:t>
            </a:r>
            <a:r>
              <a:rPr lang="en-US" altLang="sv-SE" dirty="0"/>
              <a:t>vie {attribute Title {$m/@Title}}</a:t>
            </a:r>
            <a:endParaRPr lang="en-US" altLang="sv-SE" noProof="0" dirty="0"/>
          </a:p>
          <a:p>
            <a:pPr marL="0" indent="0" eaLnBrk="1" hangingPunct="1">
              <a:buNone/>
            </a:pPr>
            <a:endParaRPr lang="en-US" altLang="sv-SE" noProof="0" dirty="0"/>
          </a:p>
        </p:txBody>
      </p:sp>
    </p:spTree>
    <p:extLst>
      <p:ext uri="{BB962C8B-B14F-4D97-AF65-F5344CB8AC3E}">
        <p14:creationId xmlns:p14="http://schemas.microsoft.com/office/powerpoint/2010/main" val="972045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D8728339-BB9E-47AF-A1AD-D52E2C0F7A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</a:t>
            </a:r>
            <a:r>
              <a:rPr lang="en-US" altLang="sv-SE" sz="3300" dirty="0"/>
              <a:t>-</a:t>
            </a:r>
            <a:r>
              <a:rPr lang="en-US" altLang="sv-SE" sz="3300" noProof="0" dirty="0"/>
              <a:t> Conditional expressions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1FD118AC-3211-4A3D-B65E-F1BC339DB7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if-then-else</a:t>
            </a:r>
          </a:p>
          <a:p>
            <a:pPr eaLnBrk="1" hangingPunct="1">
              <a:buFontTx/>
              <a:buNone/>
            </a:pPr>
            <a:endParaRPr lang="en-US" altLang="sv-SE" noProof="0" dirty="0"/>
          </a:p>
          <a:p>
            <a:pPr eaLnBrk="1" hangingPunct="1">
              <a:buFontTx/>
              <a:buNone/>
            </a:pPr>
            <a:r>
              <a:rPr lang="en-US" altLang="sv-SE" noProof="0" dirty="0"/>
              <a:t>	for $a in (1 to 5)</a:t>
            </a:r>
            <a:br>
              <a:rPr lang="en-US" altLang="sv-SE" noProof="0" dirty="0"/>
            </a:br>
            <a:r>
              <a:rPr lang="en-US" altLang="sv-SE" noProof="0" dirty="0"/>
              <a:t>return if ($a mod 2 = 0)</a:t>
            </a:r>
            <a:br>
              <a:rPr lang="en-US" altLang="sv-SE" noProof="0" dirty="0"/>
            </a:br>
            <a:r>
              <a:rPr lang="en-US" altLang="sv-SE" noProof="0" dirty="0"/>
              <a:t>		then &lt;even&gt;{$a}&lt;/even&gt;</a:t>
            </a:r>
            <a:br>
              <a:rPr lang="en-US" altLang="sv-SE" noProof="0" dirty="0"/>
            </a:br>
            <a:r>
              <a:rPr lang="en-US" altLang="sv-SE" noProof="0" dirty="0"/>
              <a:t>		else &lt;odd&gt;{$a}&lt;/odd&gt;</a:t>
            </a:r>
          </a:p>
          <a:p>
            <a:pPr eaLnBrk="1" hangingPunct="1">
              <a:buFontTx/>
              <a:buNone/>
            </a:pPr>
            <a:endParaRPr lang="en-US" altLang="sv-SE" noProof="0" dirty="0"/>
          </a:p>
          <a:p>
            <a:pPr eaLnBrk="1" hangingPunct="1">
              <a:buFontTx/>
              <a:buNone/>
            </a:pPr>
            <a:r>
              <a:rPr lang="en-US" altLang="sv-SE" noProof="0" dirty="0"/>
              <a:t>	&lt;odd&gt;1&lt;/odd&gt;</a:t>
            </a:r>
            <a:br>
              <a:rPr lang="en-US" altLang="sv-SE" noProof="0" dirty="0"/>
            </a:br>
            <a:r>
              <a:rPr lang="en-US" altLang="sv-SE" noProof="0" dirty="0"/>
              <a:t>&lt;even&gt;2&lt;/even&gt;</a:t>
            </a:r>
            <a:br>
              <a:rPr lang="en-US" altLang="sv-SE" noProof="0" dirty="0"/>
            </a:br>
            <a:r>
              <a:rPr lang="en-US" altLang="sv-SE" noProof="0" dirty="0"/>
              <a:t>&lt;odd&gt;3&lt;/odd&gt;</a:t>
            </a:r>
            <a:br>
              <a:rPr lang="en-US" altLang="sv-SE" noProof="0" dirty="0"/>
            </a:br>
            <a:r>
              <a:rPr lang="en-US" altLang="sv-SE" noProof="0" dirty="0"/>
              <a:t>&lt;even&gt;4&lt;/even&gt;</a:t>
            </a:r>
            <a:br>
              <a:rPr lang="en-US" altLang="sv-SE" noProof="0" dirty="0"/>
            </a:br>
            <a:r>
              <a:rPr lang="en-US" altLang="sv-SE" noProof="0" dirty="0"/>
              <a:t>&lt;odd&gt;5&lt;/odd&gt;</a:t>
            </a:r>
          </a:p>
          <a:p>
            <a:pPr eaLnBrk="1" hangingPunct="1">
              <a:buFontTx/>
              <a:buNone/>
            </a:pPr>
            <a:endParaRPr lang="en-US" altLang="sv-SE" noProof="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219D10D2-E6AD-48F5-8564-53A63621D7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- Quantified expressions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06AECC37-3CE6-4EFC-9DBD-E5E77FADFF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some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for $a in //Movie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where some $b in $a/Actor/@Country satisfies string($b) = "Austria"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return  $a</a:t>
            </a:r>
          </a:p>
          <a:p>
            <a:pPr eaLnBrk="1" hangingPunct="1"/>
            <a:r>
              <a:rPr lang="en-US" altLang="sv-SE" noProof="0" dirty="0"/>
              <a:t>every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for $a in //Movie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where every $b in $a/Actor/@Country satisfies string($b) = "USA"</a:t>
            </a:r>
          </a:p>
          <a:p>
            <a:pPr lvl="1" eaLnBrk="1" hangingPunct="1">
              <a:buFontTx/>
              <a:buNone/>
            </a:pPr>
            <a:r>
              <a:rPr lang="en-US" altLang="sv-SE" noProof="0" dirty="0"/>
              <a:t>return  $a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319C3C5C-9D53-4E2B-AB37-6A19E7BFBF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</a:t>
            </a:r>
            <a:r>
              <a:rPr lang="en-US" altLang="sv-SE" sz="3300" dirty="0"/>
              <a:t>-</a:t>
            </a:r>
            <a:r>
              <a:rPr lang="en-US" altLang="sv-SE" sz="3300" noProof="0" dirty="0"/>
              <a:t> Nested statements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0717BD94-2CB7-498C-A47A-F3579BC704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The result of a statement becomes a source for another </a:t>
            </a:r>
            <a:r>
              <a:rPr lang="en-US" noProof="0" dirty="0"/>
              <a:t>statement:</a:t>
            </a:r>
          </a:p>
          <a:p>
            <a:pPr lvl="1" eaLnBrk="1" hangingPunct="1">
              <a:buFontTx/>
              <a:buNone/>
              <a:defRPr/>
            </a:pPr>
            <a:r>
              <a:rPr lang="en-US" noProof="0" dirty="0"/>
              <a:t>for $x in distinct-values (</a:t>
            </a:r>
            <a:r>
              <a:rPr lang="en-US" b="0" noProof="0" dirty="0"/>
              <a:t>for $a in (1 to 6), $b in (1 to 6)</a:t>
            </a:r>
          </a:p>
          <a:p>
            <a:pPr lvl="1" eaLnBrk="1" hangingPunct="1">
              <a:buFontTx/>
              <a:buNone/>
              <a:defRPr/>
            </a:pPr>
            <a:r>
              <a:rPr lang="en-US" b="0" noProof="0" dirty="0"/>
              <a:t>					return &lt;sum&gt;{$a + $b}&lt;/sum&gt;</a:t>
            </a:r>
            <a:r>
              <a:rPr lang="en-US" noProof="0" dirty="0"/>
              <a:t>)</a:t>
            </a:r>
          </a:p>
          <a:p>
            <a:pPr lvl="1" eaLnBrk="1" hangingPunct="1">
              <a:buFontTx/>
              <a:buNone/>
              <a:defRPr/>
            </a:pPr>
            <a:r>
              <a:rPr lang="en-US" noProof="0" dirty="0"/>
              <a:t>return &lt;unique&gt;{$x}&lt;/unique&gt;</a:t>
            </a:r>
          </a:p>
          <a:p>
            <a:pPr eaLnBrk="1" hangingPunct="1">
              <a:defRPr/>
            </a:pPr>
            <a:endParaRPr lang="en-US" noProof="0" dirty="0"/>
          </a:p>
          <a:p>
            <a:pPr eaLnBrk="1" hangingPunct="1">
              <a:defRPr/>
            </a:pPr>
            <a:r>
              <a:rPr lang="en-US" noProof="0" dirty="0"/>
              <a:t>The result of a statement is assigned to a variable: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noProof="0" dirty="0"/>
              <a:t>for $x in (1 to 6)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noProof="0" dirty="0"/>
              <a:t>let $content :=</a:t>
            </a:r>
            <a:r>
              <a:rPr lang="en-US" b="0" noProof="0" dirty="0"/>
              <a:t> for $a in (1 to 6)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b="0" noProof="0" dirty="0"/>
              <a:t>			return element Plus {attribute value {$a}, $x+$a}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noProof="0" dirty="0"/>
              <a:t>return element Number {attribute value {$x}, $content}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A000F9AC-F4AF-47EB-A27C-D801094DF4E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Namespaces</a:t>
            </a:r>
          </a:p>
        </p:txBody>
      </p:sp>
      <p:sp>
        <p:nvSpPr>
          <p:cNvPr id="83971" name="Content Placeholder 2">
            <a:extLst>
              <a:ext uri="{FF2B5EF4-FFF2-40B4-BE49-F238E27FC236}">
                <a16:creationId xmlns:a16="http://schemas.microsoft.com/office/drawing/2014/main" id="{D3DBB9EF-648D-4B46-9233-5947D65C515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Cannot be accessed through an axis</a:t>
            </a:r>
          </a:p>
          <a:p>
            <a:r>
              <a:rPr lang="en-US" altLang="sv-SE" noProof="0" dirty="0"/>
              <a:t>Namespace aliases are</a:t>
            </a:r>
            <a:r>
              <a:rPr lang="en-US" altLang="sv-SE" dirty="0"/>
              <a:t> not available</a:t>
            </a:r>
            <a:endParaRPr lang="en-US" altLang="sv-SE" noProof="0" dirty="0"/>
          </a:p>
          <a:p>
            <a:r>
              <a:rPr lang="en-US" altLang="sv-SE" noProof="0" dirty="0"/>
              <a:t>To work with namespaces and aliases, they need to be declared in the XQuery prolog:</a:t>
            </a:r>
          </a:p>
          <a:p>
            <a:pPr lvl="1"/>
            <a:r>
              <a:rPr lang="en-US" altLang="sv-SE" noProof="0" dirty="0"/>
              <a:t>declare namespace alias = "URI";</a:t>
            </a:r>
          </a:p>
          <a:p>
            <a:pPr lvl="1"/>
            <a:r>
              <a:rPr lang="en-US" altLang="sv-SE" noProof="0" dirty="0"/>
              <a:t>declare default element namespace "URI"</a:t>
            </a:r>
            <a:br>
              <a:rPr lang="en-US" altLang="sv-SE" noProof="0" dirty="0"/>
            </a:br>
            <a:endParaRPr lang="en-US" altLang="sv-SE" noProof="0" dirty="0"/>
          </a:p>
          <a:p>
            <a:pPr>
              <a:buFontTx/>
              <a:buNone/>
            </a:pPr>
            <a:r>
              <a:rPr lang="en-US" altLang="sv-SE" sz="2000" noProof="0" dirty="0"/>
              <a:t>	declare namespace </a:t>
            </a:r>
            <a:r>
              <a:rPr lang="en-US" altLang="sv-SE" sz="2000" noProof="0" dirty="0" err="1"/>
              <a:t>aaa</a:t>
            </a:r>
            <a:r>
              <a:rPr lang="en-US" altLang="sv-SE" sz="2000" noProof="0" dirty="0"/>
              <a:t> = "URI-1";</a:t>
            </a:r>
            <a:br>
              <a:rPr lang="en-US" altLang="sv-SE" sz="2000" noProof="0" dirty="0"/>
            </a:br>
            <a:r>
              <a:rPr lang="en-US" altLang="sv-SE" sz="2000" noProof="0" dirty="0"/>
              <a:t>declare default element namespace "URI-2";</a:t>
            </a:r>
            <a:br>
              <a:rPr lang="en-US" altLang="sv-SE" sz="2000" noProof="0" dirty="0"/>
            </a:br>
            <a:r>
              <a:rPr lang="en-US" altLang="sv-SE" sz="2000" noProof="0" dirty="0"/>
              <a:t>element Result {for $x in (1 to 5)</a:t>
            </a:r>
            <a:br>
              <a:rPr lang="en-US" altLang="sv-SE" sz="2000" noProof="0" dirty="0"/>
            </a:br>
            <a:r>
              <a:rPr lang="en-US" altLang="sv-SE" sz="2000" noProof="0" dirty="0"/>
              <a:t>		return element </a:t>
            </a:r>
            <a:r>
              <a:rPr lang="en-US" altLang="sv-SE" sz="2000" noProof="0" dirty="0" err="1"/>
              <a:t>aaa:Number</a:t>
            </a:r>
            <a:r>
              <a:rPr lang="en-US" altLang="sv-SE" sz="2000" noProof="0" dirty="0"/>
              <a:t> {attribute value {$x}}}</a:t>
            </a:r>
          </a:p>
          <a:p>
            <a:pPr>
              <a:buFontTx/>
              <a:buNone/>
            </a:pPr>
            <a:br>
              <a:rPr lang="en-US" altLang="sv-SE" sz="1600" noProof="0" dirty="0"/>
            </a:br>
            <a:r>
              <a:rPr lang="en-US" altLang="sv-SE" sz="1600" noProof="0" dirty="0"/>
              <a:t>&lt;Result </a:t>
            </a:r>
            <a:r>
              <a:rPr lang="en-US" altLang="sv-SE" sz="1600" noProof="0" dirty="0" err="1"/>
              <a:t>xmlns</a:t>
            </a:r>
            <a:r>
              <a:rPr lang="en-US" altLang="sv-SE" sz="1600" noProof="0" dirty="0"/>
              <a:t>="URI-2"&gt;</a:t>
            </a:r>
            <a:br>
              <a:rPr lang="en-US" altLang="sv-SE" sz="1600" noProof="0" dirty="0"/>
            </a:br>
            <a:r>
              <a:rPr lang="en-US" altLang="sv-SE" sz="1600" noProof="0" dirty="0"/>
              <a:t>  &lt;</a:t>
            </a:r>
            <a:r>
              <a:rPr lang="en-US" altLang="sv-SE" sz="1600" noProof="0" dirty="0" err="1"/>
              <a:t>aaa:Number</a:t>
            </a:r>
            <a:r>
              <a:rPr lang="en-US" altLang="sv-SE" sz="1600" noProof="0" dirty="0"/>
              <a:t> </a:t>
            </a:r>
            <a:r>
              <a:rPr lang="en-US" altLang="sv-SE" sz="1600" noProof="0" dirty="0" err="1"/>
              <a:t>xmlns:aaa</a:t>
            </a:r>
            <a:r>
              <a:rPr lang="en-US" altLang="sv-SE" sz="1600" noProof="0" dirty="0"/>
              <a:t>="URI-1" value="1"/&gt;</a:t>
            </a:r>
            <a:br>
              <a:rPr lang="en-US" altLang="sv-SE" sz="1600" noProof="0" dirty="0"/>
            </a:br>
            <a:r>
              <a:rPr lang="en-US" altLang="sv-SE" sz="1600" noProof="0" dirty="0"/>
              <a:t>  &lt;</a:t>
            </a:r>
            <a:r>
              <a:rPr lang="en-US" altLang="sv-SE" sz="1600" noProof="0" dirty="0" err="1"/>
              <a:t>aaa:Number</a:t>
            </a:r>
            <a:r>
              <a:rPr lang="en-US" altLang="sv-SE" sz="1600" noProof="0" dirty="0"/>
              <a:t> </a:t>
            </a:r>
            <a:r>
              <a:rPr lang="en-US" altLang="sv-SE" sz="1600" noProof="0" dirty="0" err="1"/>
              <a:t>xmlns:aaa</a:t>
            </a:r>
            <a:r>
              <a:rPr lang="en-US" altLang="sv-SE" sz="1600" noProof="0" dirty="0"/>
              <a:t>="URI-1" value="2"/&gt;</a:t>
            </a:r>
            <a:br>
              <a:rPr lang="en-US" altLang="sv-SE" sz="1600" noProof="0" dirty="0"/>
            </a:br>
            <a:r>
              <a:rPr lang="en-US" altLang="sv-SE" sz="1600" noProof="0" dirty="0"/>
              <a:t>  &lt;</a:t>
            </a:r>
            <a:r>
              <a:rPr lang="en-US" altLang="sv-SE" sz="1600" noProof="0" dirty="0" err="1"/>
              <a:t>aaa:Number</a:t>
            </a:r>
            <a:r>
              <a:rPr lang="en-US" altLang="sv-SE" sz="1600" noProof="0" dirty="0"/>
              <a:t> </a:t>
            </a:r>
            <a:r>
              <a:rPr lang="en-US" altLang="sv-SE" sz="1600" noProof="0" dirty="0" err="1"/>
              <a:t>xmlns:aaa</a:t>
            </a:r>
            <a:r>
              <a:rPr lang="en-US" altLang="sv-SE" sz="1600" noProof="0" dirty="0"/>
              <a:t>="URI-1" value="3"/&gt;</a:t>
            </a:r>
            <a:br>
              <a:rPr lang="en-US" altLang="sv-SE" sz="1600" noProof="0" dirty="0"/>
            </a:br>
            <a:r>
              <a:rPr lang="en-US" altLang="sv-SE" sz="1600" noProof="0" dirty="0"/>
              <a:t>  &lt;</a:t>
            </a:r>
            <a:r>
              <a:rPr lang="en-US" altLang="sv-SE" sz="1600" noProof="0" dirty="0" err="1"/>
              <a:t>aaa:Number</a:t>
            </a:r>
            <a:r>
              <a:rPr lang="en-US" altLang="sv-SE" sz="1600" noProof="0" dirty="0"/>
              <a:t> </a:t>
            </a:r>
            <a:r>
              <a:rPr lang="en-US" altLang="sv-SE" sz="1600" noProof="0" dirty="0" err="1"/>
              <a:t>xmlns:aaa</a:t>
            </a:r>
            <a:r>
              <a:rPr lang="en-US" altLang="sv-SE" sz="1600" noProof="0" dirty="0"/>
              <a:t>="URI-1" value="4"/&gt;</a:t>
            </a:r>
            <a:br>
              <a:rPr lang="en-US" altLang="sv-SE" sz="1600" noProof="0" dirty="0"/>
            </a:br>
            <a:r>
              <a:rPr lang="en-US" altLang="sv-SE" sz="1600" noProof="0" dirty="0"/>
              <a:t>  &lt;</a:t>
            </a:r>
            <a:r>
              <a:rPr lang="en-US" altLang="sv-SE" sz="1600" noProof="0" dirty="0" err="1"/>
              <a:t>aaa:Number</a:t>
            </a:r>
            <a:r>
              <a:rPr lang="en-US" altLang="sv-SE" sz="1600" noProof="0" dirty="0"/>
              <a:t> </a:t>
            </a:r>
            <a:r>
              <a:rPr lang="en-US" altLang="sv-SE" sz="1600" noProof="0" dirty="0" err="1"/>
              <a:t>xmlns:aaa</a:t>
            </a:r>
            <a:r>
              <a:rPr lang="en-US" altLang="sv-SE" sz="1600" noProof="0" dirty="0"/>
              <a:t>="URI-1" value="5"/&gt;</a:t>
            </a:r>
            <a:br>
              <a:rPr lang="en-US" altLang="sv-SE" sz="1600" noProof="0" dirty="0"/>
            </a:br>
            <a:r>
              <a:rPr lang="en-US" altLang="sv-SE" sz="1600" noProof="0" dirty="0"/>
              <a:t>&lt;/Result&gt;</a:t>
            </a:r>
            <a:endParaRPr lang="en-US" altLang="sv-SE" sz="2000" noProof="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A30614CE-7748-4DD5-B547-6168A8041D9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prolog</a:t>
            </a:r>
          </a:p>
        </p:txBody>
      </p:sp>
      <p:sp>
        <p:nvSpPr>
          <p:cNvPr id="86019" name="Content Placeholder 2">
            <a:extLst>
              <a:ext uri="{FF2B5EF4-FFF2-40B4-BE49-F238E27FC236}">
                <a16:creationId xmlns:a16="http://schemas.microsoft.com/office/drawing/2014/main" id="{A1F0E6E8-507D-4E71-853C-F65AAFB98F3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Declare</a:t>
            </a:r>
          </a:p>
          <a:p>
            <a:pPr lvl="1"/>
            <a:r>
              <a:rPr lang="en-US" altLang="sv-SE" noProof="0" dirty="0"/>
              <a:t>functions</a:t>
            </a:r>
          </a:p>
          <a:p>
            <a:pPr lvl="1"/>
            <a:r>
              <a:rPr lang="en-US" altLang="sv-SE" noProof="0" dirty="0"/>
              <a:t>variables</a:t>
            </a:r>
          </a:p>
          <a:p>
            <a:pPr lvl="1"/>
            <a:r>
              <a:rPr lang="en-US" altLang="sv-SE" noProof="0" dirty="0"/>
              <a:t>namespaces</a:t>
            </a:r>
          </a:p>
          <a:p>
            <a:pPr lvl="1"/>
            <a:r>
              <a:rPr lang="en-US" altLang="sv-SE" noProof="0" dirty="0"/>
              <a:t>collation</a:t>
            </a:r>
          </a:p>
          <a:p>
            <a:pPr lvl="1"/>
            <a:r>
              <a:rPr lang="en-US" altLang="sv-SE" noProof="0" dirty="0"/>
              <a:t>sorting</a:t>
            </a:r>
          </a:p>
          <a:p>
            <a:pPr lvl="1"/>
            <a:r>
              <a:rPr lang="en-US" altLang="sv-SE" noProof="0" dirty="0"/>
              <a:t>etc.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>
            <a:extLst>
              <a:ext uri="{FF2B5EF4-FFF2-40B4-BE49-F238E27FC236}">
                <a16:creationId xmlns:a16="http://schemas.microsoft.com/office/drawing/2014/main" id="{94ECF9FE-0CD4-4C57-96EA-EC66F434F3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3.0 and 3.1</a:t>
            </a:r>
          </a:p>
        </p:txBody>
      </p:sp>
      <p:sp>
        <p:nvSpPr>
          <p:cNvPr id="88067" name="Content Placeholder 2">
            <a:extLst>
              <a:ext uri="{FF2B5EF4-FFF2-40B4-BE49-F238E27FC236}">
                <a16:creationId xmlns:a16="http://schemas.microsoft.com/office/drawing/2014/main" id="{77D6A423-8CC4-405B-B3FD-74E47642FF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News</a:t>
            </a:r>
          </a:p>
          <a:p>
            <a:pPr lvl="1"/>
            <a:r>
              <a:rPr lang="en-US" altLang="sv-SE" noProof="0" dirty="0"/>
              <a:t>group by clause</a:t>
            </a:r>
          </a:p>
          <a:p>
            <a:pPr lvl="1"/>
            <a:r>
              <a:rPr lang="en-US" altLang="sv-SE" noProof="0" dirty="0"/>
              <a:t>the different clauses may appear in a more flexible order</a:t>
            </a:r>
          </a:p>
          <a:p>
            <a:pPr lvl="1"/>
            <a:r>
              <a:rPr lang="en-US" altLang="sv-SE" noProof="0" dirty="0"/>
              <a:t>switch expression</a:t>
            </a:r>
          </a:p>
          <a:p>
            <a:pPr lvl="1"/>
            <a:r>
              <a:rPr lang="en-US" altLang="sv-SE" noProof="0" dirty="0"/>
              <a:t>count clause</a:t>
            </a:r>
          </a:p>
          <a:p>
            <a:pPr lvl="1"/>
            <a:r>
              <a:rPr lang="en-US" altLang="sv-SE" noProof="0" dirty="0"/>
              <a:t>try/catch expression</a:t>
            </a:r>
          </a:p>
          <a:p>
            <a:pPr lvl="1"/>
            <a:r>
              <a:rPr lang="en-US" altLang="sv-SE" noProof="0" dirty="0"/>
              <a:t>dynamic and inline functions</a:t>
            </a:r>
          </a:p>
          <a:p>
            <a:pPr lvl="1"/>
            <a:r>
              <a:rPr lang="en-US" altLang="sv-SE" noProof="0" dirty="0"/>
              <a:t>computed constructor for namespace</a:t>
            </a:r>
          </a:p>
          <a:p>
            <a:pPr lvl="1"/>
            <a:r>
              <a:rPr lang="en-US" altLang="sv-SE" noProof="0" dirty="0"/>
              <a:t>many new functions, among others for mathematical operations </a:t>
            </a:r>
          </a:p>
          <a:p>
            <a:pPr lvl="1"/>
            <a:r>
              <a:rPr lang="en-US" altLang="sv-SE" noProof="0" dirty="0"/>
              <a:t>XQuery node test functions formally part of XPath</a:t>
            </a:r>
          </a:p>
          <a:p>
            <a:pPr lvl="1"/>
            <a:r>
              <a:rPr lang="en-US" altLang="sv-SE" noProof="0" dirty="0"/>
              <a:t>and much more</a:t>
            </a:r>
          </a:p>
          <a:p>
            <a:pPr lvl="1"/>
            <a:endParaRPr lang="en-US" altLang="sv-SE" noProof="0" dirty="0"/>
          </a:p>
          <a:p>
            <a:pPr lvl="1"/>
            <a:endParaRPr lang="en-US" altLang="sv-SE" noProof="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0D80E787-7846-476A-B3EE-943B340176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group by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78B56FE5-A8D9-4345-B134-E23F754706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5664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Groups the iterations so that</a:t>
            </a:r>
          </a:p>
          <a:p>
            <a:pPr lvl="1" eaLnBrk="1" hangingPunct="1">
              <a:defRPr/>
            </a:pPr>
            <a:r>
              <a:rPr lang="en-US" altLang="sv-SE" noProof="0" dirty="0"/>
              <a:t>the return clause is executed once per group</a:t>
            </a:r>
          </a:p>
          <a:p>
            <a:pPr lvl="1" eaLnBrk="1" hangingPunct="1">
              <a:defRPr/>
            </a:pPr>
            <a:r>
              <a:rPr lang="en-US" altLang="sv-SE" noProof="0" dirty="0"/>
              <a:t>the iteration variables become sequences containing all the values of the relevant iterations</a:t>
            </a:r>
          </a:p>
          <a:p>
            <a:pPr lvl="1" eaLnBrk="1" hangingPunct="1">
              <a:defRPr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for $x in 1 to 5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let $even := ($x mod 2) = 0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group by $</a:t>
            </a:r>
            <a:r>
              <a:rPr lang="en-US" altLang="sv-SE" dirty="0"/>
              <a:t>even</a:t>
            </a: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return element Numbers {attribute even {$even}, $x}</a:t>
            </a:r>
          </a:p>
          <a:p>
            <a:pPr marL="474663" lvl="1" indent="0" eaLnBrk="1" hangingPunct="1">
              <a:buFontTx/>
              <a:buNone/>
              <a:defRPr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Result:</a:t>
            </a:r>
          </a:p>
          <a:p>
            <a:pPr marL="474663" lvl="1" indent="0" eaLnBrk="1" hangingPunct="1">
              <a:buFontTx/>
              <a:buNone/>
              <a:defRPr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&lt;Numbers even="false"&gt;1 3 5&lt;/Numbers&gt;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&lt;Numbers even="true"&gt;2 4&lt;/Numbers&gt;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E319A90E-3DD6-4BAB-9E26-841BEB95D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group by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898D047B-84CA-4774-A7AE-5E512D0433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2305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can group on one or more variables</a:t>
            </a:r>
          </a:p>
          <a:p>
            <a:pPr eaLnBrk="1" hangingPunct="1"/>
            <a:r>
              <a:rPr lang="en-US" altLang="sv-SE" noProof="0" dirty="0"/>
              <a:t>the grouping variables can be declared earlier or in the group by clause</a:t>
            </a:r>
          </a:p>
          <a:p>
            <a:pPr lvl="1" eaLnBrk="1" hangingPunct="1"/>
            <a:r>
              <a:rPr lang="en-US" altLang="sv-SE" noProof="0" dirty="0"/>
              <a:t>Note! If a variable is reused, its content is overwritten</a:t>
            </a:r>
          </a:p>
          <a:p>
            <a:pPr lvl="1" eaLnBrk="1" hangingPunct="1"/>
            <a:endParaRPr lang="en-US" altLang="sv-SE" noProof="0" dirty="0"/>
          </a:p>
        </p:txBody>
      </p:sp>
      <p:sp>
        <p:nvSpPr>
          <p:cNvPr id="92164" name="Rectangle 1">
            <a:extLst>
              <a:ext uri="{FF2B5EF4-FFF2-40B4-BE49-F238E27FC236}">
                <a16:creationId xmlns:a16="http://schemas.microsoft.com/office/drawing/2014/main" id="{8DB9F223-1B7F-4AE8-B96A-73D0C8311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8" y="3716338"/>
            <a:ext cx="4895850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for $x in (1,1,2,3,2,1,2,3,2)</a:t>
            </a:r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group by $x</a:t>
            </a:r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return element Number {</a:t>
            </a:r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           attribute times {count($x)}, $x}</a:t>
            </a:r>
          </a:p>
          <a:p>
            <a:pPr marL="0" lvl="1" eaLnBrk="1" hangingPunct="1">
              <a:lnSpc>
                <a:spcPct val="90000"/>
              </a:lnSpc>
            </a:pPr>
            <a:endParaRPr lang="en-US" altLang="sv-SE" sz="1800" dirty="0"/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Result:</a:t>
            </a:r>
          </a:p>
          <a:p>
            <a:pPr marL="0" lvl="1" eaLnBrk="1" hangingPunct="1">
              <a:lnSpc>
                <a:spcPct val="90000"/>
              </a:lnSpc>
            </a:pPr>
            <a:endParaRPr lang="en-US" altLang="sv-SE" sz="1800" dirty="0"/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&lt;Number times="1"&gt;1&lt;/Number&gt;</a:t>
            </a:r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&lt;Number times="1"&gt;2&lt;/Number&gt;</a:t>
            </a:r>
          </a:p>
          <a:p>
            <a:pPr marL="0" lvl="1" eaLnBrk="1" hangingPunct="1">
              <a:lnSpc>
                <a:spcPct val="90000"/>
              </a:lnSpc>
            </a:pPr>
            <a:r>
              <a:rPr lang="en-US" altLang="sv-SE" sz="1800" dirty="0"/>
              <a:t>&lt;Number times="1"&gt;3&lt;/Number&gt;</a:t>
            </a:r>
          </a:p>
        </p:txBody>
      </p:sp>
      <p:sp>
        <p:nvSpPr>
          <p:cNvPr id="92165" name="Rectangle 4">
            <a:extLst>
              <a:ext uri="{FF2B5EF4-FFF2-40B4-BE49-F238E27FC236}">
                <a16:creationId xmlns:a16="http://schemas.microsoft.com/office/drawing/2014/main" id="{3D01A0D6-2FF0-4161-9DA8-77866A92C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263" y="3789363"/>
            <a:ext cx="4897437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04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for $x in (1,1,2,3,2,1,2,3,2)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group by $y := $x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return element Number {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            attribute times {count($x)}, $y}</a:t>
            </a:r>
          </a:p>
          <a:p>
            <a:pPr lvl="1" eaLnBrk="1" hangingPunct="1">
              <a:lnSpc>
                <a:spcPct val="90000"/>
              </a:lnSpc>
            </a:pPr>
            <a:endParaRPr lang="en-US" altLang="sv-SE" sz="1800" dirty="0"/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Result:</a:t>
            </a:r>
          </a:p>
          <a:p>
            <a:pPr lvl="1" eaLnBrk="1" hangingPunct="1">
              <a:lnSpc>
                <a:spcPct val="90000"/>
              </a:lnSpc>
            </a:pPr>
            <a:endParaRPr lang="en-US" altLang="sv-SE" sz="1800" dirty="0"/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&lt;Number times="3"&gt;1&lt;/Number&gt;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&lt;Number times="4"&gt;2&lt;/Number&gt;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sv-SE" sz="1800" dirty="0"/>
              <a:t>&lt;Number times="2"&gt;3&lt;/Number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FBC887EF-56A5-4E4F-8F72-A845065200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Mixed clauses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E021AD06-6093-4A3E-9E76-A69922EAA3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566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74663" lvl="1" indent="0" eaLnBrk="1" hangingPunct="1">
              <a:buFontTx/>
              <a:buNone/>
            </a:pPr>
            <a:r>
              <a:rPr lang="en-US" altLang="sv-SE" sz="1800" noProof="0" dirty="0"/>
              <a:t>for $x in (1,1,2,3,2,1,2,3,2,4,5,3)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sz="1800" noProof="0" dirty="0"/>
              <a:t>where $x &lt; 5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sz="1800" noProof="0" dirty="0"/>
              <a:t>group by $v := $x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sz="1800" noProof="0" dirty="0"/>
              <a:t>where count($x) &gt; 1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sz="1800" noProof="0" dirty="0"/>
              <a:t>let $s := sum($x)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sz="1800" noProof="0" dirty="0"/>
              <a:t>return &lt;Number value="{$v}" sum="{$s}" /&gt;</a:t>
            </a:r>
          </a:p>
          <a:p>
            <a:pPr marL="474663" lvl="1" indent="0" eaLnBrk="1" hangingPunct="1">
              <a:buFontTx/>
              <a:buNone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</a:pPr>
            <a:r>
              <a:rPr lang="en-US" altLang="sv-SE" noProof="0" dirty="0"/>
              <a:t>Result:</a:t>
            </a:r>
          </a:p>
          <a:p>
            <a:pPr marL="474663" lvl="1" indent="0" eaLnBrk="1" hangingPunct="1">
              <a:buFontTx/>
              <a:buNone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</a:pPr>
            <a:r>
              <a:rPr lang="en-US" altLang="sv-SE" noProof="0" dirty="0"/>
              <a:t>&lt;Number value="1" sum="3"/&gt;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noProof="0" dirty="0"/>
              <a:t>&lt;Number value="2" sum="8"/&gt;</a:t>
            </a:r>
          </a:p>
          <a:p>
            <a:pPr marL="474663" lvl="1" indent="0" eaLnBrk="1" hangingPunct="1">
              <a:buFontTx/>
              <a:buNone/>
            </a:pPr>
            <a:r>
              <a:rPr lang="en-US" altLang="sv-SE" noProof="0" dirty="0"/>
              <a:t>&lt;Number value="3" sum="9"/&gt;</a:t>
            </a:r>
          </a:p>
          <a:p>
            <a:pPr marL="474663" lvl="1" indent="0" eaLnBrk="1" hangingPunct="1">
              <a:buFontTx/>
              <a:buNone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</a:pPr>
            <a:r>
              <a:rPr lang="en-US" altLang="sv-SE" dirty="0"/>
              <a:t>Start with a let or a for and finish with a return. The rest is free!</a:t>
            </a:r>
            <a:endParaRPr lang="en-US" altLang="sv-SE" noProof="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DA1D1F40-0E46-4A4C-8451-997483D0FF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switch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A945C20-6C1F-47D0-86C5-5AD1881081C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5664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Instead of nested if-then-else</a:t>
            </a:r>
          </a:p>
          <a:p>
            <a:pPr lvl="1" eaLnBrk="1" hangingPunct="1">
              <a:defRPr/>
            </a:pPr>
            <a:r>
              <a:rPr lang="en-US" altLang="sv-SE" noProof="0" dirty="0"/>
              <a:t>many case</a:t>
            </a:r>
          </a:p>
          <a:p>
            <a:pPr lvl="1" eaLnBrk="1" hangingPunct="1">
              <a:defRPr/>
            </a:pPr>
            <a:r>
              <a:rPr lang="en-US" altLang="sv-SE" dirty="0"/>
              <a:t>one</a:t>
            </a:r>
            <a:r>
              <a:rPr lang="en-US" altLang="sv-SE" noProof="0" dirty="0"/>
              <a:t> default</a:t>
            </a:r>
          </a:p>
          <a:p>
            <a:pPr lvl="1" eaLnBrk="1" hangingPunct="1">
              <a:defRPr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for $x in 0 to 3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return element {switch ($x)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                               case 0 return "Zero"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                               case 1 return "</a:t>
            </a:r>
            <a:r>
              <a:rPr lang="en-US" altLang="sv-SE" dirty="0"/>
              <a:t>One</a:t>
            </a:r>
            <a:r>
              <a:rPr lang="en-US" altLang="sv-SE" noProof="0" dirty="0"/>
              <a:t>"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                               default return "Many"} {$x}</a:t>
            </a:r>
          </a:p>
          <a:p>
            <a:pPr marL="474663" lvl="1" indent="0" eaLnBrk="1" hangingPunct="1">
              <a:buFontTx/>
              <a:buNone/>
              <a:defRPr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Result:</a:t>
            </a:r>
          </a:p>
          <a:p>
            <a:pPr marL="474663" lvl="1" indent="0" eaLnBrk="1" hangingPunct="1">
              <a:buFontTx/>
              <a:buNone/>
              <a:defRPr/>
            </a:pPr>
            <a:endParaRPr lang="en-US" altLang="sv-SE" noProof="0" dirty="0"/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&lt;Zero&gt;0&lt;/Zero&gt;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&lt;One&gt;1&lt;/One&gt;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&lt;Many&gt;2&lt;/Many&gt;</a:t>
            </a:r>
          </a:p>
          <a:p>
            <a:pPr marL="474663" lvl="1" indent="0" eaLnBrk="1" hangingPunct="1">
              <a:buFontTx/>
              <a:buNone/>
              <a:defRPr/>
            </a:pPr>
            <a:r>
              <a:rPr lang="en-US" altLang="sv-SE" noProof="0" dirty="0"/>
              <a:t>&lt;Many&gt;3&lt;/Many&gt;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ADFEAE86-1A67-4676-8B32-BC730199CE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count (clause)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8706207-02B3-4928-B114-B9D206689B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432925" cy="5664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Counts the iterations that reach it (the count clause)</a:t>
            </a:r>
          </a:p>
          <a:p>
            <a:pPr eaLnBrk="1" hangingPunct="1">
              <a:defRPr/>
            </a:pPr>
            <a:endParaRPr lang="en-US" altLang="sv-SE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for $x in 4 to 10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count $loop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let $nested := let $a := $x count $</a:t>
            </a:r>
            <a:r>
              <a:rPr lang="en-US" altLang="sv-SE" sz="1800" noProof="0" dirty="0" err="1"/>
              <a:t>i</a:t>
            </a:r>
            <a:r>
              <a:rPr lang="en-US" altLang="sv-SE" sz="1800" noProof="0" dirty="0"/>
              <a:t> return $</a:t>
            </a:r>
            <a:r>
              <a:rPr lang="en-US" altLang="sv-SE" sz="1800" noProof="0" dirty="0" err="1"/>
              <a:t>i</a:t>
            </a: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where $x mod 2 = 0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count $correct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return &lt;Number x="{$x}" loop="{$loop}" correct="{$correct}" nested="{$nested}"/&gt;</a:t>
            </a:r>
          </a:p>
          <a:p>
            <a:pPr marL="58738" indent="0" eaLnBrk="1" hangingPunct="1">
              <a:buFontTx/>
              <a:buNone/>
              <a:defRPr/>
            </a:pP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Result:</a:t>
            </a:r>
          </a:p>
          <a:p>
            <a:pPr marL="58738" indent="0" eaLnBrk="1" hangingPunct="1">
              <a:buFontTx/>
              <a:buNone/>
              <a:defRPr/>
            </a:pP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&lt;Number x="4" loop="1" correct="1" nested="1"/&gt;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&lt;Number x="6" loop="3" correct="2" nested="1"/&gt;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&lt;Number x="8" loop="5" correct="3" nested="1"/&gt;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&lt;Number x="10" loop="7" correct="4" nested="1"/&gt;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EA94260C-8C09-4F0B-9B62-17EF3D71A0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dynamic functions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64AFB00B-3C08-4B3D-B350-D92282AD24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432925" cy="5664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Functions may be handled as values and assigned to variables</a:t>
            </a:r>
          </a:p>
          <a:p>
            <a:pPr eaLnBrk="1" hangingPunct="1">
              <a:defRPr/>
            </a:pPr>
            <a:r>
              <a:rPr lang="en-US" altLang="sv-SE" dirty="0"/>
              <a:t>All functions can be referred to with their name and cardinality</a:t>
            </a:r>
            <a:endParaRPr lang="en-US" altLang="sv-SE" noProof="0" dirty="0"/>
          </a:p>
          <a:p>
            <a:pPr lvl="1" eaLnBrk="1" hangingPunct="1">
              <a:defRPr/>
            </a:pPr>
            <a:r>
              <a:rPr lang="en-US" altLang="sv-SE" dirty="0"/>
              <a:t>Example:</a:t>
            </a:r>
            <a:r>
              <a:rPr lang="en-US" altLang="sv-SE" noProof="0" dirty="0"/>
              <a:t> The function count that takes one parameter is count#1</a:t>
            </a:r>
          </a:p>
          <a:p>
            <a:pPr eaLnBrk="1" hangingPunct="1">
              <a:defRPr/>
            </a:pPr>
            <a:endParaRPr lang="en-US" altLang="sv-SE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let $f := (upper-case#1, lower-case#1)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for $x in 1 to 4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return element Result {$f[$x mod 2 + 1]("</a:t>
            </a:r>
            <a:r>
              <a:rPr lang="en-US" altLang="sv-SE" sz="1800" noProof="0" dirty="0" err="1"/>
              <a:t>STockHOLm</a:t>
            </a:r>
            <a:r>
              <a:rPr lang="en-US" altLang="sv-SE" sz="1800" noProof="0" dirty="0"/>
              <a:t>")}</a:t>
            </a:r>
          </a:p>
          <a:p>
            <a:pPr marL="58738" indent="0" eaLnBrk="1" hangingPunct="1">
              <a:buFontTx/>
              <a:buNone/>
              <a:defRPr/>
            </a:pP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Result:</a:t>
            </a:r>
          </a:p>
          <a:p>
            <a:pPr marL="58738" indent="0" eaLnBrk="1" hangingPunct="1">
              <a:buFontTx/>
              <a:buNone/>
              <a:defRPr/>
            </a:pP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&lt;Result&gt;</a:t>
            </a:r>
            <a:r>
              <a:rPr lang="en-US" altLang="sv-SE" sz="1800" noProof="0" dirty="0" err="1"/>
              <a:t>stockholm</a:t>
            </a:r>
            <a:r>
              <a:rPr lang="en-US" altLang="sv-SE" sz="1800" noProof="0" dirty="0"/>
              <a:t>&lt;/Result&gt;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&lt;Result&gt;STOCKHOLM&lt;/Result&gt;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&lt;Result&gt;</a:t>
            </a:r>
            <a:r>
              <a:rPr lang="en-US" altLang="sv-SE" sz="1800" noProof="0" dirty="0" err="1"/>
              <a:t>stockholm</a:t>
            </a:r>
            <a:r>
              <a:rPr lang="en-US" altLang="sv-SE" sz="1800" noProof="0" dirty="0"/>
              <a:t>&lt;/Result&gt;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&lt;Result&gt;STOCKHOLM&lt;/Result&gt;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26680D63-528E-448F-9448-877F415E91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inline functions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0D9A30E-8E7F-44A9-AF5A-26105C42E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432925" cy="5664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Functions may be defined inline (without naming them)</a:t>
            </a:r>
          </a:p>
          <a:p>
            <a:pPr eaLnBrk="1" hangingPunct="1">
              <a:defRPr/>
            </a:pPr>
            <a:endParaRPr lang="en-US" altLang="sv-SE" noProof="0" dirty="0"/>
          </a:p>
          <a:p>
            <a:pPr marL="58738" indent="0" eaLnBrk="1" hangingPunct="1">
              <a:buFontTx/>
              <a:buNone/>
              <a:tabLst>
                <a:tab pos="2962275" algn="l"/>
              </a:tabLst>
              <a:defRPr/>
            </a:pPr>
            <a:r>
              <a:rPr lang="en-US" altLang="sv-SE" sz="1800" noProof="0" dirty="0"/>
              <a:t>let $f := function($a) {sum(let $as := string($a) </a:t>
            </a:r>
          </a:p>
          <a:p>
            <a:pPr marL="58738" indent="0" eaLnBrk="1" hangingPunct="1">
              <a:buFontTx/>
              <a:buNone/>
              <a:tabLst>
                <a:tab pos="2962275" algn="l"/>
              </a:tabLst>
              <a:defRPr/>
            </a:pPr>
            <a:r>
              <a:rPr lang="en-US" altLang="sv-SE" sz="1800" noProof="0" dirty="0"/>
              <a:t>	for $</a:t>
            </a:r>
            <a:r>
              <a:rPr lang="en-US" altLang="sv-SE" sz="1800" dirty="0"/>
              <a:t>p</a:t>
            </a:r>
            <a:r>
              <a:rPr lang="en-US" altLang="sv-SE" sz="1800" noProof="0" dirty="0"/>
              <a:t> in 1 to string-length($as) </a:t>
            </a:r>
          </a:p>
          <a:p>
            <a:pPr marL="58738" indent="0" eaLnBrk="1" hangingPunct="1">
              <a:buFontTx/>
              <a:buNone/>
              <a:tabLst>
                <a:tab pos="2962275" algn="l"/>
              </a:tabLst>
              <a:defRPr/>
            </a:pPr>
            <a:r>
              <a:rPr lang="en-US" altLang="sv-SE" sz="1800" noProof="0" dirty="0"/>
              <a:t>	return </a:t>
            </a:r>
            <a:r>
              <a:rPr lang="en-US" altLang="sv-SE" sz="1800" noProof="0" dirty="0" err="1"/>
              <a:t>xs:integer</a:t>
            </a:r>
            <a:r>
              <a:rPr lang="en-US" altLang="sv-SE" sz="1800" noProof="0" dirty="0"/>
              <a:t>(substring($as, $p, 1))) }</a:t>
            </a:r>
          </a:p>
          <a:p>
            <a:pPr marL="58738" indent="0" eaLnBrk="1" hangingPunct="1">
              <a:buFontTx/>
              <a:buNone/>
              <a:tabLst>
                <a:tab pos="2962275" algn="l"/>
              </a:tabLst>
              <a:defRPr/>
            </a:pPr>
            <a:r>
              <a:rPr lang="en-US" altLang="sv-SE" sz="1800" noProof="0" dirty="0"/>
              <a:t>for $x in (1999, 5005005, 123456789)</a:t>
            </a:r>
          </a:p>
          <a:p>
            <a:pPr marL="58738" indent="0" eaLnBrk="1" hangingPunct="1">
              <a:buFontTx/>
              <a:buNone/>
              <a:tabLst>
                <a:tab pos="2962275" algn="l"/>
              </a:tabLst>
              <a:defRPr/>
            </a:pPr>
            <a:r>
              <a:rPr lang="en-US" altLang="sv-SE" sz="1800" noProof="0" dirty="0"/>
              <a:t>return element Result {attribute input {$x}, $f($x)}</a:t>
            </a:r>
          </a:p>
          <a:p>
            <a:pPr marL="58738" indent="0" eaLnBrk="1" hangingPunct="1">
              <a:buFontTx/>
              <a:buNone/>
              <a:defRPr/>
            </a:pP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Result:</a:t>
            </a:r>
          </a:p>
          <a:p>
            <a:pPr marL="58738" indent="0" eaLnBrk="1" hangingPunct="1">
              <a:buFontTx/>
              <a:buNone/>
              <a:defRPr/>
            </a:pPr>
            <a:endParaRPr lang="en-US" altLang="sv-SE" sz="1800" noProof="0" dirty="0"/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 input="1999"&gt;28&lt;/Result&gt;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 input="5005005"&gt;15&lt;/Result&gt;</a:t>
            </a:r>
          </a:p>
          <a:p>
            <a:pPr marL="58738" indent="0" eaLnBrk="1" hangingPunct="1">
              <a:buFontTx/>
              <a:buNone/>
              <a:defRPr/>
            </a:pPr>
            <a:r>
              <a:rPr lang="en-US" altLang="sv-SE" sz="1800" noProof="0" dirty="0"/>
              <a:t>&lt;Result input="123456789"&gt;45&lt;/Result&gt;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D09D6A46-AEC1-405F-93C4-6C1095433C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higher-order functions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E77BDC2A-0994-47B9-AA78-E7676143BC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432925" cy="5878512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for-each (sequence, function)</a:t>
            </a:r>
          </a:p>
          <a:p>
            <a:pPr lvl="1" eaLnBrk="1" hangingPunct="1">
              <a:defRPr/>
            </a:pPr>
            <a:r>
              <a:rPr lang="en-US" altLang="sv-SE" noProof="0" dirty="0"/>
              <a:t>Calls a function </a:t>
            </a:r>
            <a:r>
              <a:rPr lang="en-US" altLang="sv-SE" dirty="0"/>
              <a:t>for all the items in a sequence</a:t>
            </a:r>
          </a:p>
          <a:p>
            <a:pPr lvl="1" eaLnBrk="1" hangingPunct="1">
              <a:defRPr/>
            </a:pPr>
            <a:r>
              <a:rPr lang="en-US" altLang="sv-SE" noProof="0" dirty="0"/>
              <a:t>Return a sequence with the results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sv-SE" sz="2000" noProof="0" dirty="0"/>
              <a:t>	</a:t>
            </a:r>
          </a:p>
          <a:p>
            <a:pPr marL="0" indent="0" eaLnBrk="1" hangingPunct="1">
              <a:buNone/>
              <a:defRPr/>
            </a:pPr>
            <a:r>
              <a:rPr lang="en-US" altLang="sv-SE" sz="2000" noProof="0" dirty="0"/>
              <a:t>for-each(1 to 4, function($a) {$a*$a})		Returns (1, 4, 9, 16)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sv-SE" sz="2000" b="0" noProof="0" dirty="0"/>
              <a:t>sum(for-each(1 to 4, function($a) {$a*$a}))	Returns 30</a:t>
            </a:r>
          </a:p>
          <a:p>
            <a:pPr marL="0" indent="0" eaLnBrk="1" hangingPunct="1">
              <a:buNone/>
              <a:defRPr/>
            </a:pPr>
            <a:r>
              <a:rPr lang="en-US" altLang="sv-SE" sz="2000" noProof="0" dirty="0"/>
              <a:t>for-each(-4 to 3, abs#1)				Returns (4, 3, 2, 1, 0, 1, 2, 3)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sv-SE" sz="2000" b="0" noProof="0" dirty="0"/>
              <a:t>sum(for-each(-4 to 3, abs#1))			Returns 16</a:t>
            </a:r>
          </a:p>
          <a:p>
            <a:pPr marL="0" indent="0" eaLnBrk="1" hangingPunct="1">
              <a:buFontTx/>
              <a:buNone/>
              <a:defRPr/>
            </a:pPr>
            <a:endParaRPr lang="en-US" altLang="sv-SE" noProof="0" dirty="0"/>
          </a:p>
          <a:p>
            <a:pPr eaLnBrk="1" hangingPunct="1">
              <a:defRPr/>
            </a:pPr>
            <a:r>
              <a:rPr lang="en-US" altLang="sv-SE" noProof="0" dirty="0"/>
              <a:t>filter (sequence, function)</a:t>
            </a:r>
          </a:p>
          <a:p>
            <a:pPr lvl="1" eaLnBrk="1" hangingPunct="1">
              <a:defRPr/>
            </a:pPr>
            <a:r>
              <a:rPr lang="en-US" altLang="sv-SE" noProof="0" dirty="0"/>
              <a:t>Returns only the sequence items that make the function return true</a:t>
            </a:r>
          </a:p>
          <a:p>
            <a:pPr marL="0" indent="0" eaLnBrk="1" hangingPunct="1">
              <a:buFontTx/>
              <a:buNone/>
              <a:defRPr/>
            </a:pPr>
            <a:endParaRPr lang="en-US" altLang="sv-SE" noProof="0" dirty="0"/>
          </a:p>
          <a:p>
            <a:pPr marL="0" indent="0" eaLnBrk="1" hangingPunct="1">
              <a:buFontTx/>
              <a:buNone/>
              <a:defRPr/>
            </a:pPr>
            <a:r>
              <a:rPr lang="en-US" altLang="sv-SE" sz="2000" noProof="0" dirty="0"/>
              <a:t>filter(("Maria", "Lisa", "Rebecka", "</a:t>
            </a:r>
            <a:r>
              <a:rPr lang="en-US" altLang="sv-SE" sz="2000" noProof="0" dirty="0" err="1"/>
              <a:t>Ylva</a:t>
            </a:r>
            <a:r>
              <a:rPr lang="en-US" altLang="sv-SE" sz="2000" noProof="0" dirty="0"/>
              <a:t>", "Evelina"),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sv-SE" sz="2000" noProof="0" dirty="0"/>
              <a:t>         function($s) {contains($s, "e")})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sv-SE" sz="2000" noProof="0" dirty="0"/>
              <a:t>Returns the sequence ("Rebecka", "Evelina")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6CD6AE3B-6B20-4FAD-AA1F-33676BC68C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 3 - Computed Constructors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637BBB28-180F-468B-B5CC-C04508098B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4488" y="836613"/>
            <a:ext cx="9066212" cy="566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namespace</a:t>
            </a:r>
          </a:p>
          <a:p>
            <a:pPr lvl="1" eaLnBrk="1" hangingPunct="1"/>
            <a:r>
              <a:rPr lang="en-US" altLang="sv-SE" noProof="0" dirty="0"/>
              <a:t>namespace prefix URI</a:t>
            </a:r>
          </a:p>
          <a:p>
            <a:pPr lvl="1" eaLnBrk="1" hangingPunct="1"/>
            <a:r>
              <a:rPr lang="en-US" altLang="sv-SE" noProof="0" dirty="0"/>
              <a:t>namespace </a:t>
            </a:r>
            <a:r>
              <a:rPr lang="en-US" altLang="sv-SE" noProof="0" dirty="0" err="1"/>
              <a:t>sdxml</a:t>
            </a:r>
            <a:r>
              <a:rPr lang="en-US" altLang="sv-SE" noProof="0" dirty="0"/>
              <a:t> {"http://ns.dsv.su.se/SDXML"}</a:t>
            </a:r>
          </a:p>
          <a:p>
            <a:pPr lvl="1" eaLnBrk="1" hangingPunct="1"/>
            <a:r>
              <a:rPr lang="en-US" altLang="sv-SE" noProof="0" dirty="0"/>
              <a:t>namespace {""} {"http://ns.dsv.su.se/SDXML"}</a:t>
            </a:r>
          </a:p>
          <a:p>
            <a:pPr lvl="1" eaLnBrk="1" hangingPunct="1"/>
            <a:r>
              <a:rPr lang="en-US" altLang="sv-SE" noProof="0" dirty="0"/>
              <a:t>Namespaces created in this way may not be used directly</a:t>
            </a:r>
          </a:p>
          <a:p>
            <a:pPr lvl="1" eaLnBrk="1" hangingPunct="1"/>
            <a:r>
              <a:rPr lang="en-US" altLang="sv-SE" noProof="0" dirty="0"/>
              <a:t>Use a declaration in the XQuery prolog instead, or hardcode them as </a:t>
            </a:r>
            <a:r>
              <a:rPr lang="en-US" altLang="sv-SE" noProof="0" dirty="0" err="1"/>
              <a:t>xmlns</a:t>
            </a:r>
            <a:r>
              <a:rPr lang="en-US" altLang="sv-SE" noProof="0" dirty="0"/>
              <a:t> "attributes"</a:t>
            </a:r>
          </a:p>
          <a:p>
            <a:pPr lvl="1" eaLnBrk="1" hangingPunct="1"/>
            <a:endParaRPr lang="en-US" altLang="sv-SE" noProof="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>
            <a:extLst>
              <a:ext uri="{FF2B5EF4-FFF2-40B4-BE49-F238E27FC236}">
                <a16:creationId xmlns:a16="http://schemas.microsoft.com/office/drawing/2014/main" id="{68CFC65D-B5B0-4A97-9C14-D07A83B04D0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Update Facility</a:t>
            </a:r>
          </a:p>
        </p:txBody>
      </p:sp>
      <p:sp>
        <p:nvSpPr>
          <p:cNvPr id="108547" name="Content Placeholder 2">
            <a:extLst>
              <a:ext uri="{FF2B5EF4-FFF2-40B4-BE49-F238E27FC236}">
                <a16:creationId xmlns:a16="http://schemas.microsoft.com/office/drawing/2014/main" id="{B2D18264-6496-4AB2-8549-EC3C129DD05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908050"/>
            <a:ext cx="4572570" cy="5592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According to XQUF 1.0:</a:t>
            </a:r>
          </a:p>
          <a:p>
            <a:r>
              <a:rPr lang="en-US" altLang="sv-SE" noProof="0" dirty="0"/>
              <a:t>transform statement</a:t>
            </a:r>
          </a:p>
          <a:p>
            <a:pPr lvl="1"/>
            <a:r>
              <a:rPr lang="en-US" altLang="sv-SE" noProof="0" dirty="0"/>
              <a:t>copy clause</a:t>
            </a:r>
          </a:p>
          <a:p>
            <a:pPr lvl="1"/>
            <a:r>
              <a:rPr lang="en-US" altLang="sv-SE" noProof="0" dirty="0"/>
              <a:t>modify clause</a:t>
            </a:r>
          </a:p>
          <a:p>
            <a:pPr lvl="2"/>
            <a:r>
              <a:rPr lang="en-US" altLang="sv-SE" noProof="0" dirty="0"/>
              <a:t>delete expression</a:t>
            </a:r>
          </a:p>
          <a:p>
            <a:pPr lvl="2"/>
            <a:r>
              <a:rPr lang="en-US" altLang="sv-SE" noProof="0" dirty="0"/>
              <a:t>insert expression</a:t>
            </a:r>
          </a:p>
          <a:p>
            <a:pPr lvl="2"/>
            <a:r>
              <a:rPr lang="en-US" altLang="sv-SE" noProof="0" dirty="0"/>
              <a:t>rename expression</a:t>
            </a:r>
          </a:p>
          <a:p>
            <a:pPr lvl="2"/>
            <a:r>
              <a:rPr lang="en-US" altLang="sv-SE" noProof="0" dirty="0"/>
              <a:t>replace expression</a:t>
            </a:r>
          </a:p>
          <a:p>
            <a:pPr lvl="1"/>
            <a:r>
              <a:rPr lang="en-US" altLang="sv-SE" noProof="0" dirty="0"/>
              <a:t>return clause</a:t>
            </a:r>
          </a:p>
          <a:p>
            <a:pPr lvl="1"/>
            <a:endParaRPr lang="en-US" altLang="sv-SE" noProof="0" dirty="0"/>
          </a:p>
          <a:p>
            <a:r>
              <a:rPr lang="en-US" altLang="sv-SE" noProof="0" dirty="0"/>
              <a:t>Supports nested FLWOR</a:t>
            </a:r>
          </a:p>
          <a:p>
            <a:pPr lvl="1"/>
            <a:r>
              <a:rPr lang="en-US" altLang="sv-SE" noProof="0" dirty="0"/>
              <a:t>that return update expressions</a:t>
            </a:r>
          </a:p>
        </p:txBody>
      </p:sp>
      <p:sp>
        <p:nvSpPr>
          <p:cNvPr id="108548" name="Content Placeholder 2">
            <a:extLst>
              <a:ext uri="{FF2B5EF4-FFF2-40B4-BE49-F238E27FC236}">
                <a16:creationId xmlns:a16="http://schemas.microsoft.com/office/drawing/2014/main" id="{FD073F8E-3B31-4492-82A1-362589E05E78}"/>
              </a:ext>
            </a:extLst>
          </p:cNvPr>
          <p:cNvSpPr txBox="1">
            <a:spLocks/>
          </p:cNvSpPr>
          <p:nvPr/>
        </p:nvSpPr>
        <p:spPr bwMode="auto">
          <a:xfrm>
            <a:off x="5168900" y="1844675"/>
            <a:ext cx="4394200" cy="480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7450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 dirty="0"/>
              <a:t>keywords for insert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node or nodes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before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after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as first into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as last into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into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 dirty="0"/>
              <a:t>keywords for delete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 dirty="0"/>
              <a:t>node or nodes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 dirty="0"/>
              <a:t>keywords for replace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(value of) node … with …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keywords for rename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 dirty="0"/>
              <a:t>node … as …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>
            <a:extLst>
              <a:ext uri="{FF2B5EF4-FFF2-40B4-BE49-F238E27FC236}">
                <a16:creationId xmlns:a16="http://schemas.microsoft.com/office/drawing/2014/main" id="{BED12F5E-2306-426B-B0C7-EA0A4222513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</a:t>
            </a:r>
          </a:p>
        </p:txBody>
      </p:sp>
      <p:sp>
        <p:nvSpPr>
          <p:cNvPr id="110595" name="Content Placeholder 2">
            <a:extLst>
              <a:ext uri="{FF2B5EF4-FFF2-40B4-BE49-F238E27FC236}">
                <a16:creationId xmlns:a16="http://schemas.microsoft.com/office/drawing/2014/main" id="{104A4859-BF17-4E41-BC6B-70DCF6F1C18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copy </a:t>
            </a:r>
          </a:p>
          <a:p>
            <a:pPr lvl="1"/>
            <a:r>
              <a:rPr lang="en-US" altLang="sv-SE" noProof="0" dirty="0"/>
              <a:t>create a copy of an XML document</a:t>
            </a:r>
          </a:p>
          <a:p>
            <a:r>
              <a:rPr lang="en-US" altLang="sv-SE" noProof="0" dirty="0"/>
              <a:t>modify </a:t>
            </a:r>
          </a:p>
          <a:p>
            <a:pPr lvl="1"/>
            <a:r>
              <a:rPr lang="en-US" altLang="sv-SE" noProof="0" dirty="0"/>
              <a:t>one or more expressions that update/change the copy</a:t>
            </a:r>
          </a:p>
          <a:p>
            <a:r>
              <a:rPr lang="en-US" altLang="sv-SE" noProof="0" dirty="0"/>
              <a:t>return</a:t>
            </a:r>
          </a:p>
          <a:p>
            <a:pPr lvl="1"/>
            <a:r>
              <a:rPr lang="en-US" altLang="sv-SE" noProof="0" dirty="0"/>
              <a:t>usually the copy, but result construction is possible</a:t>
            </a:r>
          </a:p>
          <a:p>
            <a:pPr lvl="1"/>
            <a:endParaRPr lang="en-US" altLang="sv-SE" noProof="0" dirty="0"/>
          </a:p>
          <a:p>
            <a:pPr>
              <a:buFontTx/>
              <a:buNone/>
            </a:pPr>
            <a:endParaRPr lang="en-US" altLang="sv-SE" noProof="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>
            <a:extLst>
              <a:ext uri="{FF2B5EF4-FFF2-40B4-BE49-F238E27FC236}">
                <a16:creationId xmlns:a16="http://schemas.microsoft.com/office/drawing/2014/main" id="{6A9ACDD7-D60E-4200-9E4F-5F6D8826B7B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insert</a:t>
            </a:r>
          </a:p>
        </p:txBody>
      </p:sp>
      <p:sp>
        <p:nvSpPr>
          <p:cNvPr id="112643" name="Content Placeholder 2">
            <a:extLst>
              <a:ext uri="{FF2B5EF4-FFF2-40B4-BE49-F238E27FC236}">
                <a16:creationId xmlns:a16="http://schemas.microsoft.com/office/drawing/2014/main" id="{2EFF846C-A273-4015-AE77-0FE7571B84F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81075"/>
            <a:ext cx="8958263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insert node &lt;a&gt;123&lt;/a&gt; as first into $x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&lt;a&gt;123&lt;/a&gt;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	&lt;a&gt;789&lt;/a&gt;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>
            <a:extLst>
              <a:ext uri="{FF2B5EF4-FFF2-40B4-BE49-F238E27FC236}">
                <a16:creationId xmlns:a16="http://schemas.microsoft.com/office/drawing/2014/main" id="{FB4C6FB3-7946-4912-92FF-79A63A8D475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insert</a:t>
            </a:r>
          </a:p>
        </p:txBody>
      </p:sp>
      <p:sp>
        <p:nvSpPr>
          <p:cNvPr id="113667" name="Content Placeholder 2">
            <a:extLst>
              <a:ext uri="{FF2B5EF4-FFF2-40B4-BE49-F238E27FC236}">
                <a16:creationId xmlns:a16="http://schemas.microsoft.com/office/drawing/2014/main" id="{3C41E30D-521B-459B-8EBD-C0DF6D68C4A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insert node &lt;a&gt;123&lt;/a&gt; before $x/a[text() = 789]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	&lt;a&gt;123&lt;/a&gt;</a:t>
            </a:r>
            <a:br>
              <a:rPr lang="en-US" altLang="sv-SE" noProof="0" dirty="0"/>
            </a:br>
            <a:r>
              <a:rPr lang="en-US" altLang="sv-SE" noProof="0" dirty="0"/>
              <a:t>	&lt;a&gt;789&lt;/a&gt;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>
            <a:extLst>
              <a:ext uri="{FF2B5EF4-FFF2-40B4-BE49-F238E27FC236}">
                <a16:creationId xmlns:a16="http://schemas.microsoft.com/office/drawing/2014/main" id="{02BB1540-3ECA-45EB-AAEE-246C8956E2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insert</a:t>
            </a:r>
          </a:p>
        </p:txBody>
      </p:sp>
      <p:sp>
        <p:nvSpPr>
          <p:cNvPr id="114691" name="Content Placeholder 2">
            <a:extLst>
              <a:ext uri="{FF2B5EF4-FFF2-40B4-BE49-F238E27FC236}">
                <a16:creationId xmlns:a16="http://schemas.microsoft.com/office/drawing/2014/main" id="{DD466949-EF09-4D33-A906-CCF49EC213F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insert node attribute c {5} into $x/a[text() = 789]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	&lt;a c="5"&gt;789&lt;/a&gt;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>
            <a:extLst>
              <a:ext uri="{FF2B5EF4-FFF2-40B4-BE49-F238E27FC236}">
                <a16:creationId xmlns:a16="http://schemas.microsoft.com/office/drawing/2014/main" id="{74E35B64-243C-4FFB-9D56-15C3AE1AACF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delete</a:t>
            </a:r>
          </a:p>
        </p:txBody>
      </p:sp>
      <p:sp>
        <p:nvSpPr>
          <p:cNvPr id="115715" name="Content Placeholder 2">
            <a:extLst>
              <a:ext uri="{FF2B5EF4-FFF2-40B4-BE49-F238E27FC236}">
                <a16:creationId xmlns:a16="http://schemas.microsoft.com/office/drawing/2014/main" id="{2C044F77-01BD-493C-AD05-775B8AC44A5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delete node $x/a[text() = 789]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>
            <a:extLst>
              <a:ext uri="{FF2B5EF4-FFF2-40B4-BE49-F238E27FC236}">
                <a16:creationId xmlns:a16="http://schemas.microsoft.com/office/drawing/2014/main" id="{CF7CB713-D84D-4587-AEFD-5A6C23BEB80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delete</a:t>
            </a:r>
          </a:p>
        </p:txBody>
      </p:sp>
      <p:sp>
        <p:nvSpPr>
          <p:cNvPr id="116739" name="Content Placeholder 2">
            <a:extLst>
              <a:ext uri="{FF2B5EF4-FFF2-40B4-BE49-F238E27FC236}">
                <a16:creationId xmlns:a16="http://schemas.microsoft.com/office/drawing/2014/main" id="{657ED3B4-9E80-4E3B-AD5B-98CF04FFB9E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delete node $x/a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&lt;root/&gt;</a:t>
            </a:r>
            <a:br>
              <a:rPr lang="en-US" altLang="sv-SE" noProof="0" dirty="0"/>
            </a:br>
            <a:endParaRPr lang="en-US" altLang="sv-SE" noProof="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>
            <a:extLst>
              <a:ext uri="{FF2B5EF4-FFF2-40B4-BE49-F238E27FC236}">
                <a16:creationId xmlns:a16="http://schemas.microsoft.com/office/drawing/2014/main" id="{42A7636E-5B5B-45B0-B1FC-054B79C788A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replace</a:t>
            </a:r>
          </a:p>
        </p:txBody>
      </p:sp>
      <p:sp>
        <p:nvSpPr>
          <p:cNvPr id="117763" name="Content Placeholder 2">
            <a:extLst>
              <a:ext uri="{FF2B5EF4-FFF2-40B4-BE49-F238E27FC236}">
                <a16:creationId xmlns:a16="http://schemas.microsoft.com/office/drawing/2014/main" id="{3C957D0D-0F7A-4E56-A0F5-01105177030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replace node $x/a[text() = 789] with &lt;b&gt;123&lt;/b&gt;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	&lt;b&gt;123&lt;/b&gt;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>
            <a:extLst>
              <a:ext uri="{FF2B5EF4-FFF2-40B4-BE49-F238E27FC236}">
                <a16:creationId xmlns:a16="http://schemas.microsoft.com/office/drawing/2014/main" id="{34B55424-507A-42A2-BD83-58EA704E667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replace</a:t>
            </a:r>
          </a:p>
        </p:txBody>
      </p:sp>
      <p:sp>
        <p:nvSpPr>
          <p:cNvPr id="118787" name="Content Placeholder 2">
            <a:extLst>
              <a:ext uri="{FF2B5EF4-FFF2-40B4-BE49-F238E27FC236}">
                <a16:creationId xmlns:a16="http://schemas.microsoft.com/office/drawing/2014/main" id="{57C142F0-B8E5-4758-9AFA-7DC68DDFA7D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replace value of node $x/a[text() = 789] with 123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	&lt;a&gt;123&lt;/a&gt;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>
            <a:extLst>
              <a:ext uri="{FF2B5EF4-FFF2-40B4-BE49-F238E27FC236}">
                <a16:creationId xmlns:a16="http://schemas.microsoft.com/office/drawing/2014/main" id="{B2BD413B-D1DC-493B-9C38-EC3A866220B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replace</a:t>
            </a:r>
          </a:p>
        </p:txBody>
      </p:sp>
      <p:sp>
        <p:nvSpPr>
          <p:cNvPr id="119811" name="Content Placeholder 2">
            <a:extLst>
              <a:ext uri="{FF2B5EF4-FFF2-40B4-BE49-F238E27FC236}">
                <a16:creationId xmlns:a16="http://schemas.microsoft.com/office/drawing/2014/main" id="{BBC8A5B2-DF14-41C4-8D49-4848E7ED946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 b="ccc"&gt;456&lt;/a&gt;&lt;a&gt;789&lt;/a&gt;&lt;/root&gt;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replace node $x/a[1]/@b with attribute f {"</a:t>
            </a:r>
            <a:r>
              <a:rPr lang="en-US" altLang="sv-SE" noProof="0" dirty="0" err="1"/>
              <a:t>ddd</a:t>
            </a:r>
            <a:r>
              <a:rPr lang="en-US" altLang="sv-SE" noProof="0" dirty="0"/>
              <a:t>"}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 f="</a:t>
            </a:r>
            <a:r>
              <a:rPr lang="en-US" altLang="sv-SE" noProof="0" dirty="0" err="1"/>
              <a:t>ddd</a:t>
            </a:r>
            <a:r>
              <a:rPr lang="en-US" altLang="sv-SE" noProof="0" dirty="0"/>
              <a:t>"&gt;456&lt;/a&gt;</a:t>
            </a:r>
            <a:br>
              <a:rPr lang="en-US" altLang="sv-SE" noProof="0" dirty="0"/>
            </a:br>
            <a:r>
              <a:rPr lang="en-US" altLang="sv-SE" noProof="0" dirty="0"/>
              <a:t>	&lt;a&gt;789&lt;/a&gt;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>
            <a:extLst>
              <a:ext uri="{FF2B5EF4-FFF2-40B4-BE49-F238E27FC236}">
                <a16:creationId xmlns:a16="http://schemas.microsoft.com/office/drawing/2014/main" id="{DE4FF4D4-7A56-4E01-9CC6-FB28F55A891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rename</a:t>
            </a:r>
          </a:p>
        </p:txBody>
      </p:sp>
      <p:sp>
        <p:nvSpPr>
          <p:cNvPr id="120835" name="Content Placeholder 2">
            <a:extLst>
              <a:ext uri="{FF2B5EF4-FFF2-40B4-BE49-F238E27FC236}">
                <a16:creationId xmlns:a16="http://schemas.microsoft.com/office/drawing/2014/main" id="{90C1DF2D-232B-427B-B32B-6C278E24656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rename node $x/a[2] as "b"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&lt;a&gt;456&lt;/a&gt;</a:t>
            </a:r>
            <a:br>
              <a:rPr lang="en-US" altLang="sv-SE" noProof="0" dirty="0"/>
            </a:br>
            <a:r>
              <a:rPr lang="en-US" altLang="sv-SE" noProof="0" dirty="0"/>
              <a:t>	&lt;b&gt;789&lt;/b&gt;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>
            <a:extLst>
              <a:ext uri="{FF2B5EF4-FFF2-40B4-BE49-F238E27FC236}">
                <a16:creationId xmlns:a16="http://schemas.microsoft.com/office/drawing/2014/main" id="{BFC05D10-7310-4D05-9BA7-EC1EE960D46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more, loop</a:t>
            </a:r>
          </a:p>
        </p:txBody>
      </p:sp>
      <p:sp>
        <p:nvSpPr>
          <p:cNvPr id="121859" name="Content Placeholder 2">
            <a:extLst>
              <a:ext uri="{FF2B5EF4-FFF2-40B4-BE49-F238E27FC236}">
                <a16:creationId xmlns:a16="http://schemas.microsoft.com/office/drawing/2014/main" id="{A1951728-5459-402B-B0EA-0B437F0509C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for $a in $x/a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	    return rename node $a as "b"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&lt;b&gt;456&lt;/b&gt;</a:t>
            </a:r>
            <a:br>
              <a:rPr lang="en-US" altLang="sv-SE" noProof="0" dirty="0"/>
            </a:br>
            <a:r>
              <a:rPr lang="en-US" altLang="sv-SE" noProof="0" dirty="0"/>
              <a:t>	&lt;b&gt;789&lt;/b&gt;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>
            <a:extLst>
              <a:ext uri="{FF2B5EF4-FFF2-40B4-BE49-F238E27FC236}">
                <a16:creationId xmlns:a16="http://schemas.microsoft.com/office/drawing/2014/main" id="{061DCD80-E893-4035-91A3-50D56A319E1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more, list</a:t>
            </a:r>
          </a:p>
        </p:txBody>
      </p:sp>
      <p:sp>
        <p:nvSpPr>
          <p:cNvPr id="122883" name="Content Placeholder 2">
            <a:extLst>
              <a:ext uri="{FF2B5EF4-FFF2-40B4-BE49-F238E27FC236}">
                <a16:creationId xmlns:a16="http://schemas.microsoft.com/office/drawing/2014/main" id="{BA42FDF3-1A0A-4F66-AB35-89F09723B05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(rename node $x/a[1] as "b", </a:t>
            </a:r>
          </a:p>
          <a:p>
            <a:pPr marL="0" indent="0">
              <a:buFontTx/>
              <a:buNone/>
              <a:tabLst>
                <a:tab pos="1165225" algn="l"/>
              </a:tabLst>
            </a:pPr>
            <a:r>
              <a:rPr lang="en-US" altLang="sv-SE" noProof="0" dirty="0"/>
              <a:t>	rename node $x/a[2] as "c")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&lt;b&gt;456&lt;/b&gt;</a:t>
            </a:r>
            <a:br>
              <a:rPr lang="en-US" altLang="sv-SE" noProof="0" dirty="0"/>
            </a:br>
            <a:r>
              <a:rPr lang="en-US" altLang="sv-SE" noProof="0" dirty="0"/>
              <a:t>	&lt;c&gt;789&lt;/c&gt;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>
            <a:extLst>
              <a:ext uri="{FF2B5EF4-FFF2-40B4-BE49-F238E27FC236}">
                <a16:creationId xmlns:a16="http://schemas.microsoft.com/office/drawing/2014/main" id="{0FE5D763-4C58-442D-ABFE-D7F9FF19073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- more, list</a:t>
            </a:r>
          </a:p>
        </p:txBody>
      </p:sp>
      <p:sp>
        <p:nvSpPr>
          <p:cNvPr id="123907" name="Content Placeholder 2">
            <a:extLst>
              <a:ext uri="{FF2B5EF4-FFF2-40B4-BE49-F238E27FC236}">
                <a16:creationId xmlns:a16="http://schemas.microsoft.com/office/drawing/2014/main" id="{443E7317-DDAF-4E72-85FB-A201A6AF3E6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09074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(rename node $x/a[1] as "b", </a:t>
            </a:r>
          </a:p>
          <a:p>
            <a:pPr marL="0" indent="0">
              <a:buFontTx/>
              <a:buNone/>
              <a:tabLst>
                <a:tab pos="1255713" algn="l"/>
              </a:tabLst>
            </a:pPr>
            <a:r>
              <a:rPr lang="en-US" altLang="sv-SE" noProof="0" dirty="0"/>
              <a:t>	insert node attribute f {"200"} into $x/a[1],</a:t>
            </a:r>
          </a:p>
          <a:p>
            <a:pPr marL="0" indent="0">
              <a:buFontTx/>
              <a:buNone/>
              <a:tabLst>
                <a:tab pos="1255713" algn="l"/>
              </a:tabLst>
            </a:pPr>
            <a:r>
              <a:rPr lang="en-US" altLang="sv-SE" noProof="0" dirty="0"/>
              <a:t>	replace value of node $x/a[1] with "123")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&lt;b f="200"&gt;123&lt;/b&gt;</a:t>
            </a:r>
            <a:br>
              <a:rPr lang="en-US" altLang="sv-SE" noProof="0" dirty="0"/>
            </a:br>
            <a:r>
              <a:rPr lang="en-US" altLang="sv-SE" noProof="0" dirty="0"/>
              <a:t>	&lt;a&gt;789&lt;/a&gt;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Note! The element b does not exists until after the execution of all the expressions (which is done at the end).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>
            <a:extLst>
              <a:ext uri="{FF2B5EF4-FFF2-40B4-BE49-F238E27FC236}">
                <a16:creationId xmlns:a16="http://schemas.microsoft.com/office/drawing/2014/main" id="{19B0B4C9-9BED-4792-B338-95DA74133F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Update Facility</a:t>
            </a:r>
          </a:p>
        </p:txBody>
      </p:sp>
      <p:sp>
        <p:nvSpPr>
          <p:cNvPr id="124931" name="Content Placeholder 2">
            <a:extLst>
              <a:ext uri="{FF2B5EF4-FFF2-40B4-BE49-F238E27FC236}">
                <a16:creationId xmlns:a16="http://schemas.microsoft.com/office/drawing/2014/main" id="{003A9407-1FC1-42A5-B181-5BB8CFAAA82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44488" y="908050"/>
            <a:ext cx="4608512" cy="5592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According to XQUF 3.0:</a:t>
            </a:r>
          </a:p>
          <a:p>
            <a:r>
              <a:rPr lang="en-US" altLang="sv-SE" noProof="0" dirty="0"/>
              <a:t>Copy-modify statement</a:t>
            </a:r>
          </a:p>
          <a:p>
            <a:pPr lvl="1"/>
            <a:r>
              <a:rPr lang="en-US" altLang="sv-SE" noProof="0" dirty="0"/>
              <a:t>As before:</a:t>
            </a:r>
          </a:p>
          <a:p>
            <a:pPr lvl="1"/>
            <a:r>
              <a:rPr lang="en-US" altLang="sv-SE" noProof="0" dirty="0"/>
              <a:t>copy clause</a:t>
            </a:r>
          </a:p>
          <a:p>
            <a:pPr lvl="1"/>
            <a:r>
              <a:rPr lang="en-US" altLang="sv-SE" noProof="0" dirty="0"/>
              <a:t>modify clause</a:t>
            </a:r>
          </a:p>
          <a:p>
            <a:pPr lvl="1"/>
            <a:r>
              <a:rPr lang="en-US" altLang="sv-SE" noProof="0" dirty="0"/>
              <a:t>return clause</a:t>
            </a:r>
          </a:p>
          <a:p>
            <a:pPr lvl="1"/>
            <a:endParaRPr lang="en-US" altLang="sv-SE" noProof="0" dirty="0"/>
          </a:p>
          <a:p>
            <a:r>
              <a:rPr lang="en-US" altLang="sv-SE" noProof="0" dirty="0"/>
              <a:t>Transform-with statement</a:t>
            </a:r>
          </a:p>
          <a:p>
            <a:pPr lvl="1"/>
            <a:r>
              <a:rPr lang="en-US" altLang="sv-SE" noProof="0" dirty="0"/>
              <a:t>… transform with {</a:t>
            </a:r>
            <a:r>
              <a:rPr lang="en-US" altLang="sv-SE" dirty="0"/>
              <a:t>expressions</a:t>
            </a:r>
            <a:r>
              <a:rPr lang="en-US" altLang="sv-SE" noProof="0" dirty="0"/>
              <a:t>}</a:t>
            </a:r>
          </a:p>
          <a:p>
            <a:pPr lvl="1"/>
            <a:r>
              <a:rPr lang="en-US" altLang="sv-SE" noProof="0" dirty="0"/>
              <a:t>Possible expressions:</a:t>
            </a:r>
          </a:p>
          <a:p>
            <a:pPr lvl="1"/>
            <a:r>
              <a:rPr lang="en-US" altLang="sv-SE" noProof="0" dirty="0"/>
              <a:t>insert</a:t>
            </a:r>
          </a:p>
          <a:p>
            <a:pPr lvl="1"/>
            <a:r>
              <a:rPr lang="en-US" altLang="sv-SE" noProof="0" dirty="0"/>
              <a:t>delete</a:t>
            </a:r>
          </a:p>
          <a:p>
            <a:pPr lvl="1"/>
            <a:r>
              <a:rPr lang="en-US" altLang="sv-SE" noProof="0" dirty="0"/>
              <a:t>replace</a:t>
            </a:r>
          </a:p>
          <a:p>
            <a:pPr lvl="1"/>
            <a:r>
              <a:rPr lang="en-US" altLang="sv-SE" noProof="0" dirty="0"/>
              <a:t>rename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1B12CBB-5A3E-4A8A-8DE9-D200935ACB74}"/>
              </a:ext>
            </a:extLst>
          </p:cNvPr>
          <p:cNvSpPr txBox="1">
            <a:spLocks/>
          </p:cNvSpPr>
          <p:nvPr/>
        </p:nvSpPr>
        <p:spPr bwMode="auto">
          <a:xfrm>
            <a:off x="5045516" y="1341438"/>
            <a:ext cx="4429125" cy="5159375"/>
          </a:xfrm>
          <a:prstGeom prst="rect">
            <a:avLst/>
          </a:prstGeom>
          <a:noFill/>
        </p:spPr>
        <p:txBody>
          <a:bodyPr/>
          <a:lstStyle>
            <a:lvl1pPr marL="296863" indent="-296863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5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38125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900" b="1">
                <a:solidFill>
                  <a:schemeClr val="tx1"/>
                </a:solidFill>
                <a:latin typeface="+mn-lt"/>
              </a:defRPr>
            </a:lvl2pPr>
            <a:lvl3pPr marL="1187450" indent="-238125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1900" b="1">
                <a:solidFill>
                  <a:schemeClr val="tx1"/>
                </a:solidFill>
                <a:latin typeface="+mn-lt"/>
              </a:defRPr>
            </a:lvl3pPr>
            <a:lvl4pPr marL="1601788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500" b="1">
                <a:solidFill>
                  <a:schemeClr val="tx1"/>
                </a:solidFill>
                <a:latin typeface="+mn-lt"/>
              </a:defRPr>
            </a:lvl4pPr>
            <a:lvl5pPr marL="20764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5pPr>
            <a:lvl6pPr marL="25336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6pPr>
            <a:lvl7pPr marL="29908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7pPr>
            <a:lvl8pPr marL="34480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8pPr>
            <a:lvl9pPr marL="3905250" indent="-177800" algn="l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5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sv-SE" kern="0" dirty="0"/>
              <a:t>Expressions in return</a:t>
            </a:r>
            <a:endParaRPr lang="sv-SE" altLang="sv-SE" kern="0" dirty="0"/>
          </a:p>
          <a:p>
            <a:pPr lvl="1">
              <a:defRPr/>
            </a:pPr>
            <a:r>
              <a:rPr lang="en-US" altLang="sv-SE" kern="0" dirty="0"/>
              <a:t>insert</a:t>
            </a:r>
          </a:p>
          <a:p>
            <a:pPr lvl="1">
              <a:defRPr/>
            </a:pPr>
            <a:r>
              <a:rPr lang="en-US" altLang="sv-SE" kern="0" dirty="0"/>
              <a:t>delete</a:t>
            </a:r>
          </a:p>
          <a:p>
            <a:pPr lvl="1">
              <a:defRPr/>
            </a:pPr>
            <a:r>
              <a:rPr lang="en-US" altLang="sv-SE" kern="0" dirty="0"/>
              <a:t>replace</a:t>
            </a:r>
          </a:p>
          <a:p>
            <a:pPr lvl="1">
              <a:defRPr/>
            </a:pPr>
            <a:r>
              <a:rPr lang="en-US" altLang="sv-SE" kern="0" dirty="0"/>
              <a:t>rename</a:t>
            </a:r>
          </a:p>
          <a:p>
            <a:pPr marL="474663" lvl="1" indent="0">
              <a:buFontTx/>
              <a:buNone/>
              <a:defRPr/>
            </a:pPr>
            <a:endParaRPr lang="en-US" altLang="sv-SE" kern="0" dirty="0"/>
          </a:p>
          <a:p>
            <a:pPr>
              <a:defRPr/>
            </a:pPr>
            <a:r>
              <a:rPr lang="en-US" altLang="sv-SE" kern="0" dirty="0"/>
              <a:t>"Updating expressions"</a:t>
            </a:r>
          </a:p>
          <a:p>
            <a:pPr lvl="1">
              <a:defRPr/>
            </a:pPr>
            <a:r>
              <a:rPr lang="en-US" altLang="sv-SE" kern="0" dirty="0"/>
              <a:t>Modify the current node</a:t>
            </a:r>
            <a:endParaRPr lang="sv-SE" altLang="sv-SE" kern="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>
            <a:extLst>
              <a:ext uri="{FF2B5EF4-FFF2-40B4-BE49-F238E27FC236}">
                <a16:creationId xmlns:a16="http://schemas.microsoft.com/office/drawing/2014/main" id="{09FF2D31-7EFA-4E14-9874-AA25DD9E6C5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with</a:t>
            </a:r>
          </a:p>
        </p:txBody>
      </p:sp>
      <p:sp>
        <p:nvSpPr>
          <p:cNvPr id="126979" name="Content Placeholder 2">
            <a:extLst>
              <a:ext uri="{FF2B5EF4-FFF2-40B4-BE49-F238E27FC236}">
                <a16:creationId xmlns:a16="http://schemas.microsoft.com/office/drawing/2014/main" id="{E8E86629-5976-468D-91E6-44564EC11AF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transform with {insert node &lt;a&gt;123&lt;/a&gt; as first into .}</a:t>
            </a:r>
          </a:p>
          <a:p>
            <a:pPr marL="0" indent="0">
              <a:buFontTx/>
              <a:buNone/>
            </a:pPr>
            <a:endParaRPr lang="en-US" altLang="sv-SE" sz="1000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Same effect as</a:t>
            </a:r>
          </a:p>
          <a:p>
            <a:pPr marL="0" indent="0">
              <a:buFontTx/>
              <a:buNone/>
            </a:pPr>
            <a:endParaRPr lang="en-US" altLang="sv-SE" sz="1000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modify insert node &lt;a&gt;123&lt;/a&gt; as first into $x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&lt;a&gt;123&lt;/a&gt;</a:t>
            </a:r>
            <a:br>
              <a:rPr lang="en-US" altLang="sv-SE" noProof="0" dirty="0"/>
            </a:br>
            <a:r>
              <a:rPr lang="en-US" altLang="sv-SE" noProof="0" dirty="0"/>
              <a:t> 	&lt;a&gt;456&lt;/a&gt;</a:t>
            </a:r>
            <a:br>
              <a:rPr lang="en-US" altLang="sv-SE" noProof="0" dirty="0"/>
            </a:br>
            <a:r>
              <a:rPr lang="en-US" altLang="sv-SE" noProof="0" dirty="0"/>
              <a:t>  	&lt;a&gt;789&lt;/a&gt;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>
            <a:extLst>
              <a:ext uri="{FF2B5EF4-FFF2-40B4-BE49-F238E27FC236}">
                <a16:creationId xmlns:a16="http://schemas.microsoft.com/office/drawing/2014/main" id="{29337234-DB4D-4504-8055-47BD4DAD1BE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transform with</a:t>
            </a:r>
          </a:p>
        </p:txBody>
      </p:sp>
      <p:sp>
        <p:nvSpPr>
          <p:cNvPr id="128003" name="Content Placeholder 2">
            <a:extLst>
              <a:ext uri="{FF2B5EF4-FFF2-40B4-BE49-F238E27FC236}">
                <a16:creationId xmlns:a16="http://schemas.microsoft.com/office/drawing/2014/main" id="{EB71956D-465D-40AC-AF40-CD830D29434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let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$x transform with {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	insert node &lt;a&gt;123&lt;/a&gt; as first into ., 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	rename node ./a[2] as "b"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}</a:t>
            </a:r>
          </a:p>
          <a:p>
            <a:pPr marL="0" indent="0">
              <a:buFontTx/>
              <a:buNone/>
            </a:pPr>
            <a:endParaRPr lang="en-US" altLang="sv-SE" sz="1000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&lt;root&gt;</a:t>
            </a:r>
            <a:br>
              <a:rPr lang="en-US" altLang="sv-SE" noProof="0" dirty="0"/>
            </a:br>
            <a:r>
              <a:rPr lang="en-US" altLang="sv-SE" noProof="0" dirty="0"/>
              <a:t>	&lt;a&gt;123&lt;/a&gt;</a:t>
            </a:r>
            <a:br>
              <a:rPr lang="en-US" altLang="sv-SE" noProof="0" dirty="0"/>
            </a:br>
            <a:r>
              <a:rPr lang="en-US" altLang="sv-SE" noProof="0" dirty="0"/>
              <a:t> 	&lt;a&gt;456&lt;/a&gt;</a:t>
            </a:r>
            <a:br>
              <a:rPr lang="en-US" altLang="sv-SE" noProof="0" dirty="0"/>
            </a:br>
            <a:r>
              <a:rPr lang="en-US" altLang="sv-SE" noProof="0" dirty="0"/>
              <a:t>  	&lt;b&gt;789&lt;/b&gt;</a:t>
            </a:r>
            <a:br>
              <a:rPr lang="en-US" altLang="sv-SE" noProof="0" dirty="0"/>
            </a:br>
            <a:r>
              <a:rPr lang="en-US" altLang="sv-SE" noProof="0" dirty="0"/>
              <a:t>&lt;/root&gt;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Note! The second a is based on the original/unmodified structure, since no changes have been applied yet.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itle 1">
            <a:extLst>
              <a:ext uri="{FF2B5EF4-FFF2-40B4-BE49-F238E27FC236}">
                <a16:creationId xmlns:a16="http://schemas.microsoft.com/office/drawing/2014/main" id="{E75AE023-1FCC-48CA-B531-13E5BBB1B47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072681" y="142875"/>
            <a:ext cx="783332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- Updating expressions</a:t>
            </a:r>
          </a:p>
        </p:txBody>
      </p:sp>
      <p:sp>
        <p:nvSpPr>
          <p:cNvPr id="129027" name="Content Placeholder 2">
            <a:extLst>
              <a:ext uri="{FF2B5EF4-FFF2-40B4-BE49-F238E27FC236}">
                <a16:creationId xmlns:a16="http://schemas.microsoft.com/office/drawing/2014/main" id="{80E4F374-12FE-4205-95C4-DB3C8ADF2FF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rename node //Movie[1] as "Picture"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The node is modified and nothing is returned.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for $m in //Movie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return rename </a:t>
            </a:r>
            <a:r>
              <a:rPr lang="en-US" altLang="sv-SE" noProof="0"/>
              <a:t>node $m </a:t>
            </a:r>
            <a:r>
              <a:rPr lang="en-US" altLang="sv-SE" noProof="0" dirty="0"/>
              <a:t>as "Picture"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All Movie elements are changed to Picture and nothing is returned.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What is returned, is actually one or more "pending updates". Nothing visible.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>
            <a:extLst>
              <a:ext uri="{FF2B5EF4-FFF2-40B4-BE49-F238E27FC236}">
                <a16:creationId xmlns:a16="http://schemas.microsoft.com/office/drawing/2014/main" id="{A4E31C2E-09DF-4504-976E-41ED5B5B29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40633" y="142875"/>
            <a:ext cx="8265368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Update Facility - Support</a:t>
            </a:r>
          </a:p>
        </p:txBody>
      </p:sp>
      <p:sp>
        <p:nvSpPr>
          <p:cNvPr id="130051" name="Content Placeholder 2">
            <a:extLst>
              <a:ext uri="{FF2B5EF4-FFF2-40B4-BE49-F238E27FC236}">
                <a16:creationId xmlns:a16="http://schemas.microsoft.com/office/drawing/2014/main" id="{07AAB52F-9496-47B6-904D-DBC807BC9DB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Supported in </a:t>
            </a:r>
            <a:r>
              <a:rPr lang="en-US" altLang="sv-SE" noProof="0" dirty="0" err="1"/>
              <a:t>BaseX</a:t>
            </a:r>
            <a:endParaRPr lang="en-US" altLang="sv-SE" noProof="0" dirty="0"/>
          </a:p>
          <a:p>
            <a:pPr lvl="1"/>
            <a:r>
              <a:rPr lang="en-US" altLang="sv-SE" noProof="0" dirty="0"/>
              <a:t>According to XQuery Update Facility 3.0</a:t>
            </a:r>
          </a:p>
          <a:p>
            <a:pPr lvl="1"/>
            <a:r>
              <a:rPr lang="en-US" altLang="sv-SE" noProof="0" dirty="0"/>
              <a:t>Copy-modify</a:t>
            </a:r>
          </a:p>
          <a:p>
            <a:pPr lvl="1"/>
            <a:r>
              <a:rPr lang="en-US" altLang="sv-SE" noProof="0" dirty="0"/>
              <a:t>Transform-with</a:t>
            </a:r>
          </a:p>
          <a:p>
            <a:pPr lvl="1"/>
            <a:r>
              <a:rPr lang="en-US" altLang="sv-SE" noProof="0" dirty="0"/>
              <a:t>Updating expressions</a:t>
            </a:r>
          </a:p>
          <a:p>
            <a:pPr lvl="1"/>
            <a:r>
              <a:rPr lang="en-US" altLang="sv-SE" noProof="0" dirty="0"/>
              <a:t>Does not </a:t>
            </a:r>
            <a:r>
              <a:rPr lang="en-US" altLang="sv-SE" dirty="0"/>
              <a:t>change the files, only the in-memory copy</a:t>
            </a:r>
            <a:r>
              <a:rPr lang="en-US" altLang="sv-SE" noProof="0" dirty="0"/>
              <a:t>. </a:t>
            </a:r>
          </a:p>
          <a:p>
            <a:r>
              <a:rPr lang="en-US" altLang="sv-SE" noProof="0" dirty="0"/>
              <a:t>Supported in DB2 </a:t>
            </a:r>
            <a:r>
              <a:rPr lang="en-US" altLang="sv-SE" dirty="0"/>
              <a:t>and</a:t>
            </a:r>
            <a:r>
              <a:rPr lang="en-US" altLang="sv-SE" noProof="0" dirty="0"/>
              <a:t> Oracle (from version 12)</a:t>
            </a:r>
          </a:p>
          <a:p>
            <a:pPr lvl="1"/>
            <a:r>
              <a:rPr lang="en-US" altLang="sv-SE" dirty="0"/>
              <a:t>According to </a:t>
            </a:r>
            <a:r>
              <a:rPr lang="en-US" altLang="sv-SE" noProof="0" dirty="0"/>
              <a:t>XQuery Update Facility 1.0</a:t>
            </a:r>
          </a:p>
          <a:p>
            <a:pPr lvl="2"/>
            <a:r>
              <a:rPr lang="en-US" altLang="sv-SE" noProof="0" dirty="0"/>
              <a:t>Copy-modify</a:t>
            </a:r>
          </a:p>
          <a:p>
            <a:pPr lvl="1"/>
            <a:r>
              <a:rPr lang="en-US" altLang="sv-SE" noProof="0" dirty="0"/>
              <a:t>Some syntactical differences</a:t>
            </a:r>
          </a:p>
          <a:p>
            <a:r>
              <a:rPr lang="en-US" altLang="sv-SE" noProof="0" dirty="0"/>
              <a:t>Supported in some other products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>
            <a:extLst>
              <a:ext uri="{FF2B5EF4-FFF2-40B4-BE49-F238E27FC236}">
                <a16:creationId xmlns:a16="http://schemas.microsoft.com/office/drawing/2014/main" id="{83668C27-04FC-495C-B7B5-E1DF4019658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What to do next</a:t>
            </a:r>
          </a:p>
        </p:txBody>
      </p:sp>
      <p:sp>
        <p:nvSpPr>
          <p:cNvPr id="132099" name="Content Placeholder 2">
            <a:extLst>
              <a:ext uri="{FF2B5EF4-FFF2-40B4-BE49-F238E27FC236}">
                <a16:creationId xmlns:a16="http://schemas.microsoft.com/office/drawing/2014/main" id="{E5FCEFDC-B756-4A18-A750-52B0CF57996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253537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Quiz about XQuery (Quiz 6)</a:t>
            </a:r>
          </a:p>
          <a:p>
            <a:r>
              <a:rPr lang="en-US" altLang="sv-SE" noProof="0" dirty="0"/>
              <a:t>XQuery (compendium Querying XML Data with XQuery)</a:t>
            </a:r>
          </a:p>
          <a:p>
            <a:pPr lvl="1"/>
            <a:r>
              <a:rPr lang="en-US" altLang="sv-SE" dirty="0"/>
              <a:t>Contains more examples</a:t>
            </a:r>
          </a:p>
          <a:p>
            <a:pPr lvl="1"/>
            <a:r>
              <a:rPr lang="en-US" altLang="sv-SE" noProof="0" dirty="0"/>
              <a:t>Contains information about </a:t>
            </a:r>
            <a:r>
              <a:rPr lang="en-US" altLang="sv-SE" noProof="0" dirty="0" err="1"/>
              <a:t>BaseX</a:t>
            </a:r>
            <a:r>
              <a:rPr lang="en-US" altLang="sv-SE" noProof="0" dirty="0"/>
              <a:t> and </a:t>
            </a:r>
            <a:r>
              <a:rPr lang="en-US" altLang="sv-SE" noProof="0" dirty="0" err="1"/>
              <a:t>XQuisitor</a:t>
            </a:r>
            <a:endParaRPr lang="en-US" altLang="sv-SE" noProof="0" dirty="0"/>
          </a:p>
          <a:p>
            <a:r>
              <a:rPr lang="en-US" altLang="sv-SE" noProof="0" dirty="0"/>
              <a:t>Lesson exercises </a:t>
            </a:r>
            <a:r>
              <a:rPr lang="en-US" altLang="sv-SE" dirty="0"/>
              <a:t>(Lessons 2 &amp; 3)</a:t>
            </a:r>
            <a:endParaRPr lang="en-US" altLang="sv-SE" noProof="0" dirty="0"/>
          </a:p>
          <a:p>
            <a:r>
              <a:rPr lang="en-US" altLang="sv-SE" noProof="0" dirty="0"/>
              <a:t>Seminar exercises (Assignment 1)</a:t>
            </a:r>
          </a:p>
          <a:p>
            <a:pPr lvl="1"/>
            <a:r>
              <a:rPr lang="en-US" altLang="sv-SE" dirty="0"/>
              <a:t>Wait until after the lessons</a:t>
            </a:r>
            <a:endParaRPr lang="en-US" altLang="sv-SE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25624</TotalTime>
  <Words>3922</Words>
  <Application>Microsoft Office PowerPoint</Application>
  <PresentationFormat>A4 Paper (210x297 mm)</PresentationFormat>
  <Paragraphs>513</Paragraphs>
  <Slides>44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 Unicode MS</vt:lpstr>
      <vt:lpstr>Arial</vt:lpstr>
      <vt:lpstr>Times New Roman</vt:lpstr>
      <vt:lpstr>Default Design</vt:lpstr>
      <vt:lpstr>Query languages for XML XQuery</vt:lpstr>
      <vt:lpstr>XQuery 1.0</vt:lpstr>
      <vt:lpstr>Sample data</vt:lpstr>
      <vt:lpstr>XQuery - FLWOR</vt:lpstr>
      <vt:lpstr>XQuery</vt:lpstr>
      <vt:lpstr>XQuery</vt:lpstr>
      <vt:lpstr>XQuery - Computed Constructors</vt:lpstr>
      <vt:lpstr>XQuery - Computed Constructors</vt:lpstr>
      <vt:lpstr>XQuery - Computed Constructors</vt:lpstr>
      <vt:lpstr>XQuery - Conditional expressions</vt:lpstr>
      <vt:lpstr>XQuery - Quantified expressions</vt:lpstr>
      <vt:lpstr>XQuery - Nested statements</vt:lpstr>
      <vt:lpstr>XQuery - Namespaces</vt:lpstr>
      <vt:lpstr>XQuery prolog</vt:lpstr>
      <vt:lpstr>XQuery 3.0 and 3.1</vt:lpstr>
      <vt:lpstr>XQuery 3 - group by</vt:lpstr>
      <vt:lpstr>XQuery 3 - group by</vt:lpstr>
      <vt:lpstr>XQuery 3 - Mixed clauses</vt:lpstr>
      <vt:lpstr>XQuery 3 - switch</vt:lpstr>
      <vt:lpstr>XQuery 3 - count (clause)</vt:lpstr>
      <vt:lpstr>XQuery 3 - dynamic functions</vt:lpstr>
      <vt:lpstr>XQuery 3 - inline functions</vt:lpstr>
      <vt:lpstr>XQuery 3 - higher-order functions</vt:lpstr>
      <vt:lpstr>XQuery 3 - Computed Constructors</vt:lpstr>
      <vt:lpstr>XQuery Update Facility</vt:lpstr>
      <vt:lpstr>XQuery - transform</vt:lpstr>
      <vt:lpstr>XQuery - transform - insert</vt:lpstr>
      <vt:lpstr>XQuery - transform - insert</vt:lpstr>
      <vt:lpstr>XQuery - transform - insert</vt:lpstr>
      <vt:lpstr>XQuery - transform - delete</vt:lpstr>
      <vt:lpstr>XQuery - transform - delete</vt:lpstr>
      <vt:lpstr>XQuery - transform - replace</vt:lpstr>
      <vt:lpstr>XQuery - transform - replace</vt:lpstr>
      <vt:lpstr>XQuery - transform - replace</vt:lpstr>
      <vt:lpstr>XQuery - transform - rename</vt:lpstr>
      <vt:lpstr>XQuery - transform - more, loop</vt:lpstr>
      <vt:lpstr>XQuery - transform - more, list</vt:lpstr>
      <vt:lpstr>XQuery - transform - more, list</vt:lpstr>
      <vt:lpstr>XQuery Update Facility</vt:lpstr>
      <vt:lpstr>XQuery - transform with</vt:lpstr>
      <vt:lpstr>XQuery - transform with</vt:lpstr>
      <vt:lpstr>XQuery - Updating expressions</vt:lpstr>
      <vt:lpstr>XQuery Update Facility - Support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4-5 Query languages for SSD and XML</dc:title>
  <dc:creator>nikos dimitrakas</dc:creator>
  <cp:lastModifiedBy>nikos dimitraksa</cp:lastModifiedBy>
  <cp:revision>488</cp:revision>
  <cp:lastPrinted>2026-02-10T14:33:53Z</cp:lastPrinted>
  <dcterms:created xsi:type="dcterms:W3CDTF">1999-01-06T15:00:23Z</dcterms:created>
  <dcterms:modified xsi:type="dcterms:W3CDTF">2026-02-10T14:34:01Z</dcterms:modified>
</cp:coreProperties>
</file>