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9" r:id="rId17"/>
    <p:sldId id="280" r:id="rId18"/>
    <p:sldId id="282" r:id="rId19"/>
    <p:sldId id="271" r:id="rId20"/>
    <p:sldId id="272" r:id="rId21"/>
    <p:sldId id="273" r:id="rId22"/>
    <p:sldId id="281" r:id="rId23"/>
    <p:sldId id="278" r:id="rId24"/>
    <p:sldId id="274" r:id="rId25"/>
    <p:sldId id="275" r:id="rId26"/>
    <p:sldId id="276" r:id="rId27"/>
    <p:sldId id="277" r:id="rId28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6357" autoAdjust="0"/>
  </p:normalViewPr>
  <p:slideViewPr>
    <p:cSldViewPr>
      <p:cViewPr varScale="1">
        <p:scale>
          <a:sx n="110" d="100"/>
          <a:sy n="110" d="100"/>
        </p:scale>
        <p:origin x="1188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361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5B377F5-3023-449E-8B4A-25AE8465120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8582DEEC-020A-40C1-A593-041B88E42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F68733-CE00-4918-A3FC-AA69C108270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1062038"/>
            <a:ext cx="494982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678A2A0-EAED-4364-A95B-4BEC32E7F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EF2D43A-12BD-4C43-BEE4-24487FB16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60413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0413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0413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0413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0413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04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04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04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04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589263FD-34DB-4BDE-9BD3-A099EB823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937301F1-B873-439B-9294-8BFAB5AE5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604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04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04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04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04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C5AC8972-227C-4F50-A89A-DEEFEDECF9C7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712E34A-6A61-4C69-A2A2-21820F450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0B65F13-73ED-4603-8ACA-C15673AD7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E4A349C-10F9-4A21-B484-49EB30DF8B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9D581A8-6F81-4D2D-A308-D811E0196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992EA6A8-29D3-4E62-A9C5-A51FE3865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26506039-B548-46A4-92C8-299D536415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181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804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96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0EF94803-B7E0-40E7-A29E-4D809BE5EA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9D604D6-6E0D-4646-B419-A65DE4ADA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0A58DA20-FBEC-4A71-9997-4E5EA8CAFD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00" y="541338"/>
            <a:ext cx="438150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3605C60D-7663-4D7F-B6DD-ACD18D394CD5}" type="slidenum">
              <a:rPr lang="sv-SE" altLang="en-US" sz="1000" smtClean="0"/>
              <a:pPr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4">
            <a:extLst>
              <a:ext uri="{FF2B5EF4-FFF2-40B4-BE49-F238E27FC236}">
                <a16:creationId xmlns:a16="http://schemas.microsoft.com/office/drawing/2014/main" id="{8DD966E0-F35C-4129-A88E-E849C7085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600" b="0">
                <a:latin typeface="Arial Unicode MS" pitchFamily="34" charset="-128"/>
              </a:rPr>
              <a:t>Corresponding reading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b="0">
                <a:latin typeface="Arial Unicode MS" pitchFamily="34" charset="-128"/>
              </a:rPr>
              <a:t>Section 7.2.1 of the course book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b="0"/>
              <a:t>Chapter 15 of XML 1.1 Bible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b="0"/>
              <a:t>Compendium "Introduction to XSLT"</a:t>
            </a: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107A924C-1E3C-42F8-A940-6F52A4D0604D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00F3AF7D-AEC9-424C-8D08-5B93990D1A4A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6F7AB49-88DD-4C2B-A3A0-306AE18ACB06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sv-SE" kern="0" dirty="0"/>
              <a:t>XSLT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4FA7290-F000-4A4A-96FE-51F4956849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F7E4A993-73A1-45AA-9CE2-7E9717DBCAA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 Transformations</a:t>
            </a:r>
          </a:p>
          <a:p>
            <a:pPr lvl="1"/>
            <a:r>
              <a:rPr lang="en-US" altLang="sv-SE"/>
              <a:t>XSL: eXtensible Stylesheet Language</a:t>
            </a:r>
          </a:p>
          <a:p>
            <a:r>
              <a:rPr lang="en-US" altLang="sv-SE"/>
              <a:t>Transformations</a:t>
            </a:r>
          </a:p>
          <a:p>
            <a:pPr lvl="1"/>
            <a:r>
              <a:rPr lang="en-US" altLang="sv-SE"/>
              <a:t>From XML</a:t>
            </a:r>
          </a:p>
          <a:p>
            <a:pPr lvl="1"/>
            <a:r>
              <a:rPr lang="en-US" altLang="sv-SE"/>
              <a:t>To XML, HTML, text, etc.</a:t>
            </a:r>
          </a:p>
          <a:p>
            <a:r>
              <a:rPr lang="en-US" altLang="sv-SE"/>
              <a:t>XSLT is an XML-based language</a:t>
            </a:r>
          </a:p>
          <a:p>
            <a:pPr lvl="1"/>
            <a:r>
              <a:rPr lang="en-US" altLang="sv-SE"/>
              <a:t>An XSLT document is and XML document</a:t>
            </a:r>
          </a:p>
          <a:p>
            <a:pPr lvl="1"/>
            <a:r>
              <a:rPr lang="en-US" altLang="sv-SE"/>
              <a:t>Often with the file extension .xsl</a:t>
            </a:r>
          </a:p>
          <a:p>
            <a:pPr lvl="1"/>
            <a:r>
              <a:rPr lang="en-US" altLang="sv-SE"/>
              <a:t>Namespace and defined semantics</a:t>
            </a:r>
          </a:p>
          <a:p>
            <a:r>
              <a:rPr lang="en-US" altLang="sv-SE"/>
              <a:t>Similar to programing languages</a:t>
            </a:r>
          </a:p>
          <a:p>
            <a:pPr lvl="1"/>
            <a:r>
              <a:rPr lang="en-US" altLang="sv-SE"/>
              <a:t>Recursion</a:t>
            </a:r>
          </a:p>
          <a:p>
            <a:pPr lvl="1"/>
            <a:r>
              <a:rPr lang="en-US" altLang="sv-SE"/>
              <a:t>Iteration</a:t>
            </a:r>
          </a:p>
          <a:p>
            <a:pPr lvl="1"/>
            <a:r>
              <a:rPr lang="en-US" altLang="sv-SE"/>
              <a:t>Flow control</a:t>
            </a:r>
          </a:p>
          <a:p>
            <a:pPr lvl="1"/>
            <a:r>
              <a:rPr lang="en-US" altLang="sv-SE"/>
              <a:t>Variables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B5EEDDBA-5B7A-4575-BC64-49A1152D494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versions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DBDF1562-F56B-4607-9A8C-A852AB8B030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1</a:t>
            </a:r>
          </a:p>
          <a:p>
            <a:pPr lvl="1"/>
            <a:r>
              <a:rPr lang="en-US" altLang="sv-SE"/>
              <a:t>Based on XPath 1</a:t>
            </a:r>
          </a:p>
          <a:p>
            <a:pPr lvl="1"/>
            <a:r>
              <a:rPr lang="en-US" altLang="sv-SE"/>
              <a:t>Supported in web browsers like Internet Explorer, Safari, Chrome, FireFox, Netscape, Opera, Vivaldi, Edge</a:t>
            </a:r>
          </a:p>
          <a:p>
            <a:r>
              <a:rPr lang="en-US" altLang="sv-SE"/>
              <a:t>XSLT 2</a:t>
            </a:r>
          </a:p>
          <a:p>
            <a:pPr lvl="1"/>
            <a:r>
              <a:rPr lang="en-US" altLang="sv-SE"/>
              <a:t>Based on XPath 2</a:t>
            </a:r>
          </a:p>
          <a:p>
            <a:pPr lvl="1"/>
            <a:r>
              <a:rPr lang="en-US" altLang="sv-SE"/>
              <a:t>Extra options for among other things grouping</a:t>
            </a:r>
          </a:p>
          <a:p>
            <a:pPr lvl="1"/>
            <a:r>
              <a:rPr lang="en-US" altLang="sv-SE"/>
              <a:t>More output formats</a:t>
            </a:r>
          </a:p>
          <a:p>
            <a:pPr lvl="1"/>
            <a:r>
              <a:rPr lang="en-US" altLang="sv-SE"/>
              <a:t>Not supported in any web browser yet, but there are server-side modules, e.g. Saxon (that is used by xsltransform.net, xslttest.appspot.com and in BaseX)</a:t>
            </a:r>
          </a:p>
          <a:p>
            <a:r>
              <a:rPr lang="en-US" altLang="sv-SE"/>
              <a:t>XSLT 3 </a:t>
            </a:r>
          </a:p>
          <a:p>
            <a:pPr lvl="1"/>
            <a:r>
              <a:rPr lang="en-US" altLang="sv-SE"/>
              <a:t>Together with XPath 3 and XQuery 3</a:t>
            </a:r>
          </a:p>
          <a:p>
            <a:pPr lvl="1"/>
            <a:r>
              <a:rPr lang="en-US" altLang="sv-SE"/>
              <a:t>Handling of streaming data</a:t>
            </a:r>
          </a:p>
          <a:p>
            <a:pPr lvl="1"/>
            <a:r>
              <a:rPr lang="en-US" altLang="sv-SE"/>
              <a:t>JSON (input and output)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AF4566A4-1F0F-49C8-B940-97109496981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document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7101B458-97C9-4F6B-BC88-96FDEDF9328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Root element</a:t>
            </a:r>
          </a:p>
          <a:p>
            <a:pPr lvl="1"/>
            <a:r>
              <a:rPr lang="en-US" altLang="sv-SE"/>
              <a:t>xsl:transform or xsl:stylesheet (synonyms)</a:t>
            </a:r>
          </a:p>
          <a:p>
            <a:pPr lvl="1"/>
            <a:r>
              <a:rPr lang="en-US" altLang="sv-SE"/>
              <a:t>the attribute "version" in the root element decides the XSLT version</a:t>
            </a:r>
          </a:p>
          <a:p>
            <a:r>
              <a:rPr lang="en-US" altLang="sv-SE"/>
              <a:t>Namespace</a:t>
            </a:r>
          </a:p>
          <a:p>
            <a:pPr lvl="1"/>
            <a:r>
              <a:rPr lang="en-US" altLang="sv-SE"/>
              <a:t>http://www.w3.org/1999/XSL/Transform</a:t>
            </a:r>
          </a:p>
          <a:p>
            <a:pPr lvl="1"/>
            <a:r>
              <a:rPr lang="en-US" altLang="sv-SE"/>
              <a:t>Recommended prefix: xsl</a:t>
            </a:r>
          </a:p>
          <a:p>
            <a:r>
              <a:rPr lang="en-US" altLang="sv-SE"/>
              <a:t>Linking to/from an XML document</a:t>
            </a:r>
          </a:p>
          <a:p>
            <a:pPr lvl="1"/>
            <a:r>
              <a:rPr lang="en-US" altLang="sv-SE"/>
              <a:t>&lt;?xml-stylesheet type="text/xsl" href="???.xsl"?&gt;</a:t>
            </a:r>
          </a:p>
          <a:p>
            <a:pPr lvl="1"/>
            <a:r>
              <a:rPr lang="en-US" altLang="sv-SE"/>
              <a:t>or dynamically in the application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9DAD40FC-9A65-405A-87B4-FC416D49F5B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- Top level elements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F3A6E7E8-41D7-4367-8D9E-B27A2D08294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Elements directly under the root element</a:t>
            </a:r>
          </a:p>
          <a:p>
            <a:pPr lvl="1"/>
            <a:r>
              <a:rPr lang="en-US" altLang="sv-SE"/>
              <a:t>"Declarations"</a:t>
            </a:r>
          </a:p>
          <a:p>
            <a:r>
              <a:rPr lang="en-US" altLang="sv-SE"/>
              <a:t>XSLT 1</a:t>
            </a:r>
          </a:p>
          <a:p>
            <a:pPr lvl="1"/>
            <a:r>
              <a:rPr lang="en-US" altLang="sv-SE"/>
              <a:t>import, include, strip-space, preserve-space, output, key, decimal-format, namespace-alias, attribute-set, variable, param, template</a:t>
            </a:r>
          </a:p>
          <a:p>
            <a:pPr lvl="1"/>
            <a:r>
              <a:rPr lang="en-US" altLang="sv-SE"/>
              <a:t>The element "template" is were it all happens</a:t>
            </a:r>
          </a:p>
          <a:p>
            <a:pPr lvl="1"/>
            <a:r>
              <a:rPr lang="en-US" altLang="sv-SE"/>
              <a:t>The rest are configurations</a:t>
            </a:r>
          </a:p>
          <a:p>
            <a:r>
              <a:rPr lang="en-US" altLang="sv-SE"/>
              <a:t>XSLT 2 (on top of the previous)</a:t>
            </a:r>
          </a:p>
          <a:p>
            <a:pPr lvl="1"/>
            <a:r>
              <a:rPr lang="en-US" altLang="sv-SE"/>
              <a:t>character-map, function, import-schema</a:t>
            </a:r>
          </a:p>
          <a:p>
            <a:r>
              <a:rPr lang="en-US" altLang="sv-SE"/>
              <a:t>XSLT 3 (on top of the previous)</a:t>
            </a:r>
          </a:p>
          <a:p>
            <a:pPr lvl="1"/>
            <a:r>
              <a:rPr lang="en-US" altLang="sv-SE"/>
              <a:t>mode, accumulator</a:t>
            </a:r>
          </a:p>
          <a:p>
            <a:pPr lvl="1"/>
            <a:endParaRPr lang="en-US" altLang="sv-SE"/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F6CD4FF7-FEE1-48D4-B018-AA9B802A64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- Instructions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5CAC879-663A-4E55-8BCC-9C20A4B4026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Elements inside the element "template"</a:t>
            </a:r>
          </a:p>
          <a:p>
            <a:r>
              <a:rPr lang="en-US" altLang="sv-SE"/>
              <a:t>XSLT 1</a:t>
            </a:r>
          </a:p>
          <a:p>
            <a:pPr lvl="1"/>
            <a:r>
              <a:rPr lang="en-US" altLang="sv-SE"/>
              <a:t>Node creation: element, attribute, comment, processing-instruction, value-of, text, copy, copy-of</a:t>
            </a:r>
          </a:p>
          <a:p>
            <a:pPr lvl="1"/>
            <a:r>
              <a:rPr lang="en-US" altLang="sv-SE"/>
              <a:t>Flow control, iteration: if, choose (and when, otherwise), for-each</a:t>
            </a:r>
          </a:p>
          <a:p>
            <a:pPr lvl="1"/>
            <a:r>
              <a:rPr lang="en-US" altLang="sv-SE"/>
              <a:t>Variables: variable, param</a:t>
            </a:r>
          </a:p>
          <a:p>
            <a:pPr lvl="1"/>
            <a:r>
              <a:rPr lang="en-US" altLang="sv-SE"/>
              <a:t>Template calls: apply-templates, call-template, apply-imports</a:t>
            </a:r>
          </a:p>
          <a:p>
            <a:pPr lvl="1"/>
            <a:r>
              <a:rPr lang="en-US" altLang="sv-SE"/>
              <a:t>Other specialized instructions like message and number</a:t>
            </a:r>
          </a:p>
          <a:p>
            <a:r>
              <a:rPr lang="en-US" altLang="sv-SE"/>
              <a:t>XSLT 2 (on top of the previous)</a:t>
            </a:r>
          </a:p>
          <a:p>
            <a:pPr lvl="1"/>
            <a:r>
              <a:rPr lang="en-US" altLang="sv-SE"/>
              <a:t>for-each-group, next-match, sequence, namespace, document, result-document, analyze-string</a:t>
            </a:r>
          </a:p>
          <a:p>
            <a:r>
              <a:rPr lang="en-US" altLang="sv-SE"/>
              <a:t>XSLT 3 (on top of the previous)</a:t>
            </a:r>
          </a:p>
          <a:p>
            <a:pPr lvl="1"/>
            <a:r>
              <a:rPr lang="en-US" altLang="sv-SE"/>
              <a:t>source-document, iterate, merge, fork, where-populated, on-empty, on-non-empty, try, evaluate, assert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48E2871-7FD0-41D9-BED3-1D0BE23F57D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0B4B4346-359E-46CF-935C-8AAF17C21E9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According to the following DTD:</a:t>
            </a:r>
          </a:p>
          <a:p>
            <a:pPr marL="0" indent="0">
              <a:buFontTx/>
              <a:buNone/>
            </a:pPr>
            <a:r>
              <a:rPr lang="en-US" altLang="sv-SE"/>
              <a:t>&lt;!ELEMENT Books (Book+)&gt;</a:t>
            </a:r>
          </a:p>
          <a:p>
            <a:pPr marL="0" indent="0">
              <a:buFontTx/>
              <a:buNone/>
            </a:pPr>
            <a:r>
              <a:rPr lang="en-US" altLang="sv-SE"/>
              <a:t>&lt;!ELEMENT Book (Author+)&gt;</a:t>
            </a:r>
          </a:p>
          <a:p>
            <a:pPr marL="0" indent="0">
              <a:buFontTx/>
              <a:buNone/>
            </a:pPr>
            <a:r>
              <a:rPr lang="en-US" altLang="sv-SE"/>
              <a:t>&lt;!ATTLIST Book Title CDATA #REQUIRED</a:t>
            </a:r>
          </a:p>
          <a:p>
            <a:pPr marL="0" indent="0">
              <a:buFontTx/>
              <a:buNone/>
            </a:pPr>
            <a:r>
              <a:rPr lang="en-US" altLang="sv-SE"/>
              <a:t>	Language CDATA #REQUIRED</a:t>
            </a:r>
          </a:p>
          <a:p>
            <a:pPr marL="0" indent="0">
              <a:buFontTx/>
              <a:buNone/>
            </a:pPr>
            <a:r>
              <a:rPr lang="en-US" altLang="sv-SE"/>
              <a:t>	Year CDATA #REQUIRED</a:t>
            </a:r>
          </a:p>
          <a:p>
            <a:pPr marL="0" indent="0">
              <a:buFontTx/>
              <a:buNone/>
            </a:pPr>
            <a:r>
              <a:rPr lang="en-US" altLang="sv-SE"/>
              <a:t>	Publisher CDATA "N/A"</a:t>
            </a:r>
          </a:p>
          <a:p>
            <a:pPr marL="0" indent="0">
              <a:buFontTx/>
              <a:buNone/>
            </a:pPr>
            <a:r>
              <a:rPr lang="en-US" altLang="sv-SE"/>
              <a:t>	Genre CDATA "N/A"&gt;</a:t>
            </a:r>
          </a:p>
          <a:p>
            <a:pPr marL="0" indent="0">
              <a:buFontTx/>
              <a:buNone/>
            </a:pPr>
            <a:r>
              <a:rPr lang="en-US" altLang="sv-SE"/>
              <a:t>&lt;!ELEMENT Author EMPTY&gt;</a:t>
            </a:r>
          </a:p>
          <a:p>
            <a:pPr marL="0" indent="0">
              <a:buFontTx/>
              <a:buNone/>
            </a:pPr>
            <a:r>
              <a:rPr lang="en-US" altLang="sv-SE"/>
              <a:t>&lt;!ATTLIST Author Name CDATA #REQUIRED</a:t>
            </a:r>
          </a:p>
          <a:p>
            <a:pPr marL="0" indent="0">
              <a:buFontTx/>
              <a:buNone/>
            </a:pPr>
            <a:r>
              <a:rPr lang="en-US" altLang="sv-SE"/>
              <a:t>	YearOfBirth CDATA #REQUIRED</a:t>
            </a:r>
          </a:p>
          <a:p>
            <a:pPr marL="0" indent="0">
              <a:buFontTx/>
              <a:buNone/>
            </a:pPr>
            <a:r>
              <a:rPr lang="en-US" altLang="sv-SE"/>
              <a:t>	Country CDATA #REQUIRED&gt;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0BDD097-E99A-46A9-B539-86C6E9E647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4708CA85-263C-4921-8198-7040BE94D0E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sz="1000"/>
              <a:t>&lt;?xml version="1.0" encoding="UTF-8"?&gt;</a:t>
            </a:r>
          </a:p>
          <a:p>
            <a:pPr marL="0" indent="0">
              <a:buFontTx/>
              <a:buNone/>
            </a:pPr>
            <a:r>
              <a:rPr lang="en-US" altLang="sv-SE" sz="1000"/>
              <a:t>&lt;!DOCTYPE Books SYSTEM "books.dtd"&gt;</a:t>
            </a:r>
          </a:p>
          <a:p>
            <a:pPr marL="0" indent="0">
              <a:buFontTx/>
              <a:buNone/>
            </a:pPr>
            <a:r>
              <a:rPr lang="en-US" altLang="sv-SE" sz="1000"/>
              <a:t>&lt;Books&gt;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Title="Misty Nights” Year=”1997” Language="English" Publisher="Kingsly" Genre="Thriller"&gt;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Name="John Craft" YearOfBirth="1948" Country="England"&gt;&lt;/Author&gt;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Title="Archeology in Egypt" Year="1992" Publisher="KLC" Language="English" Genre="Educational"&gt;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Name="Arnie Bastoft" YearOfBirth="1971" Country="Austria"&gt;&lt;/Author&gt;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Name="Meg Gilmand" YearOfBirth="1968" Country="Australia"&gt;&lt;/Author&gt;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Name="Chris Ryan" YearOfBirth="1944" Country="France"&gt;&lt;/Author&gt;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Title="Database Systems in Practice" Year="2000" Language="English" Genre="Educational"&gt;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Name="Alan Griff" YearOfBirth="1972" Country="USA"&gt;&lt;/Author&gt;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Name="Marty Faust" YearOfBirth="1970" Country="USA"&gt;&lt;/Author&gt;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Name="Celine Biceau" YearOfBirth="1969" Country="Canada"&gt;&lt;/Author&gt;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Title="Contact" Language="English" Year="1988" Genre="Science Fiction"&gt;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Name="Carl Sagan" YearOfBirth="1913" Country="USA"&gt;&lt;/Author&gt;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Title="The Fourth Star" Year="2001" Language="English" Publisher="Bästa Bok" Genre="Science Fiction"&gt;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Name="Leslie Brenner" YearOfBirth="1945" Country="USA"&gt;&lt;/Author&gt;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Title="Våren vid sjön" Year="1982" Language="Swedish" Genre="Novel"&gt;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Name="Marie Franksson" YearOfBirth="1937" Country="Sweden"&gt;&lt;/Author&gt;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&lt;Book Title="Dödliga Data" Year="1993" Language="Swedish" Genre="Thriller"&gt;</a:t>
            </a:r>
          </a:p>
          <a:p>
            <a:pPr marL="0" indent="0">
              <a:buFontTx/>
              <a:buNone/>
            </a:pPr>
            <a:r>
              <a:rPr lang="en-US" altLang="sv-SE" sz="1000"/>
              <a:t>		&lt;Author Name="Jakob Hanson" YearOfBirth="1946" Country="Sweden"&gt;&lt;/Author&gt;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&lt;/Book&gt;</a:t>
            </a:r>
          </a:p>
          <a:p>
            <a:pPr marL="0" indent="0">
              <a:buFontTx/>
              <a:buNone/>
            </a:pPr>
            <a:r>
              <a:rPr lang="en-US" altLang="sv-SE" sz="1000"/>
              <a:t>	&lt;!-- more Book elements --&gt;</a:t>
            </a:r>
          </a:p>
          <a:p>
            <a:pPr marL="0" indent="0">
              <a:buFontTx/>
              <a:buNone/>
            </a:pPr>
            <a:r>
              <a:rPr lang="en-US" altLang="sv-SE" sz="1000"/>
              <a:t>&lt;/Books&gt;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B00330E-719E-4AD4-AD91-367E7FE21EF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declaration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90BBD-0660-4EF6-AB5E-6B83AF2F2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Used to specify the format of the result of the transformation</a:t>
            </a:r>
          </a:p>
          <a:p>
            <a:pPr>
              <a:defRPr/>
            </a:pPr>
            <a:r>
              <a:rPr lang="en-US" dirty="0"/>
              <a:t>Has many attributes</a:t>
            </a:r>
          </a:p>
          <a:p>
            <a:pPr lvl="1">
              <a:defRPr/>
            </a:pPr>
            <a:r>
              <a:rPr lang="en-US" dirty="0"/>
              <a:t>method: xml, html, text (and </a:t>
            </a:r>
            <a:r>
              <a:rPr lang="en-US" dirty="0" err="1"/>
              <a:t>xhtml</a:t>
            </a:r>
            <a:r>
              <a:rPr lang="en-US" dirty="0"/>
              <a:t> in XSLT 2, json in XSLT 3)</a:t>
            </a:r>
          </a:p>
          <a:p>
            <a:pPr lvl="1">
              <a:defRPr/>
            </a:pPr>
            <a:r>
              <a:rPr lang="en-US" dirty="0"/>
              <a:t>encoding</a:t>
            </a:r>
          </a:p>
          <a:p>
            <a:pPr lvl="1">
              <a:defRPr/>
            </a:pPr>
            <a:r>
              <a:rPr lang="en-US" dirty="0"/>
              <a:t>more attributes for XML declarations and configurations</a:t>
            </a:r>
          </a:p>
          <a:p>
            <a:pPr lvl="2">
              <a:defRPr/>
            </a:pPr>
            <a:r>
              <a:rPr lang="en-US" dirty="0"/>
              <a:t>e.g. indent, media-type, omit-xml-declaration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Example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</a:t>
            </a:r>
            <a:r>
              <a:rPr lang="en-US" dirty="0" err="1"/>
              <a:t>xsl:output</a:t>
            </a:r>
            <a:r>
              <a:rPr lang="en-US" dirty="0"/>
              <a:t> method="xml" /&gt;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493AF9E-86B1-42C0-8292-6536992C89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declaration variable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13C0-A015-4D53-9002-0EDCC38F7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Used to declare variables and assign them values</a:t>
            </a:r>
          </a:p>
          <a:p>
            <a:pPr>
              <a:defRPr/>
            </a:pPr>
            <a:r>
              <a:rPr lang="en-US" dirty="0"/>
              <a:t>Attributes</a:t>
            </a:r>
          </a:p>
          <a:p>
            <a:pPr lvl="1">
              <a:defRPr/>
            </a:pPr>
            <a:r>
              <a:rPr lang="en-US" dirty="0"/>
              <a:t>name: the name of the variable</a:t>
            </a:r>
          </a:p>
          <a:p>
            <a:pPr lvl="1">
              <a:defRPr/>
            </a:pPr>
            <a:r>
              <a:rPr lang="en-US" dirty="0"/>
              <a:t>select: the value of the variable (may be an XPath expression whose result becomes the value of the variable)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Example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</a:t>
            </a:r>
            <a:r>
              <a:rPr lang="en-US" dirty="0" err="1"/>
              <a:t>xsl:variable</a:t>
            </a:r>
            <a:r>
              <a:rPr lang="en-US" dirty="0"/>
              <a:t> name="x" select="5" /&gt;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Variables can then be used in XPath expressions with the prefix $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12A39340-7B4C-4F71-AD80-BC610BA871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declaration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BE43-7031-4899-935F-044273DA5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Used to work with data and construct output</a:t>
            </a:r>
          </a:p>
          <a:p>
            <a:pPr>
              <a:defRPr/>
            </a:pPr>
            <a:r>
              <a:rPr lang="en-US" dirty="0"/>
              <a:t>Named templates have the attribute name</a:t>
            </a:r>
          </a:p>
          <a:p>
            <a:pPr>
              <a:defRPr/>
            </a:pPr>
            <a:r>
              <a:rPr lang="en-US" dirty="0"/>
              <a:t>Rule-based templates have the attribute match that contains a pattern expression (a specific type of XPath expression) that decides when the template is applicable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Example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</a:t>
            </a:r>
            <a:r>
              <a:rPr lang="en-US" dirty="0" err="1"/>
              <a:t>xsl:template</a:t>
            </a:r>
            <a:r>
              <a:rPr lang="en-US" dirty="0"/>
              <a:t> name="</a:t>
            </a:r>
            <a:r>
              <a:rPr lang="en-US" dirty="0" err="1"/>
              <a:t>abc</a:t>
            </a:r>
            <a:r>
              <a:rPr lang="en-US" dirty="0"/>
              <a:t>"&gt;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&lt;/</a:t>
            </a:r>
            <a:r>
              <a:rPr lang="en-US" dirty="0" err="1"/>
              <a:t>xsl:template</a:t>
            </a:r>
            <a:r>
              <a:rPr lang="en-US" dirty="0"/>
              <a:t>&gt;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&lt;</a:t>
            </a:r>
            <a:r>
              <a:rPr lang="en-US" dirty="0" err="1"/>
              <a:t>xsl:template</a:t>
            </a:r>
            <a:r>
              <a:rPr lang="en-US" dirty="0"/>
              <a:t> match="/"&gt;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&lt;/</a:t>
            </a:r>
            <a:r>
              <a:rPr lang="en-US" dirty="0" err="1"/>
              <a:t>xsl:template</a:t>
            </a:r>
            <a:r>
              <a:rPr lang="en-US" dirty="0"/>
              <a:t>&gt;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5D1F5313-8C68-4E5C-98FA-C3A02AAF24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- Calling templates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05A007F6-C73C-4697-BCEB-A02C3D06D72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Default template</a:t>
            </a:r>
          </a:p>
          <a:p>
            <a:pPr lvl="1"/>
            <a:r>
              <a:rPr lang="en-US" altLang="sv-SE"/>
              <a:t>match="/"</a:t>
            </a:r>
          </a:p>
          <a:p>
            <a:pPr lvl="1"/>
            <a:r>
              <a:rPr lang="en-US" altLang="sv-SE"/>
              <a:t>starts the execution</a:t>
            </a:r>
          </a:p>
          <a:p>
            <a:r>
              <a:rPr lang="en-US" altLang="sv-SE"/>
              <a:t>Calling named templates</a:t>
            </a:r>
          </a:p>
          <a:p>
            <a:pPr lvl="1"/>
            <a:r>
              <a:rPr lang="en-US" altLang="sv-SE"/>
              <a:t>&lt;xsl:call-template name="abc" /&gt;</a:t>
            </a:r>
          </a:p>
          <a:p>
            <a:r>
              <a:rPr lang="en-US" altLang="sv-SE"/>
              <a:t>Calling rule-based templates</a:t>
            </a:r>
          </a:p>
          <a:p>
            <a:pPr lvl="1"/>
            <a:r>
              <a:rPr lang="en-US" altLang="sv-SE"/>
              <a:t>&lt;xsl:apply-templates /&gt;</a:t>
            </a:r>
          </a:p>
          <a:p>
            <a:pPr lvl="1"/>
            <a:r>
              <a:rPr lang="en-US" altLang="sv-SE"/>
              <a:t>&lt;xsl:apply-templates select="Book" /&gt;</a:t>
            </a:r>
          </a:p>
          <a:p>
            <a:pPr lvl="1"/>
            <a:r>
              <a:rPr lang="en-US" altLang="sv-SE"/>
              <a:t>the attribute select contains an XPath expression that decided which nodes should be processed by a matching template</a:t>
            </a:r>
          </a:p>
          <a:p>
            <a:pPr lvl="1"/>
            <a:r>
              <a:rPr lang="en-US" altLang="sv-SE"/>
              <a:t>if the attribute select is missing then all the children are selected</a:t>
            </a:r>
          </a:p>
          <a:p>
            <a:pPr lvl="1"/>
            <a:r>
              <a:rPr lang="en-US" altLang="sv-SE"/>
              <a:t>if no template matches, a default template (built-in template) will be used</a:t>
            </a:r>
          </a:p>
          <a:p>
            <a:pPr lvl="2"/>
            <a:r>
              <a:rPr lang="en-US" altLang="sv-SE"/>
              <a:t>Returns the value of the node</a:t>
            </a:r>
          </a:p>
          <a:p>
            <a:pPr lvl="2"/>
            <a:r>
              <a:rPr lang="en-US" altLang="sv-SE"/>
              <a:t>More sets of built-in templates in XSLT 3 by using xsl:mode and on-no-match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D6735EC2-DBAB-41AF-BA4E-1675B66012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- Constructor instructions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A6174E0A-C8F1-4DF9-B3D7-1CF0166C3D5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element</a:t>
            </a:r>
          </a:p>
          <a:p>
            <a:pPr lvl="1"/>
            <a:r>
              <a:rPr lang="en-US" altLang="sv-SE"/>
              <a:t>Creates an element</a:t>
            </a:r>
          </a:p>
          <a:p>
            <a:pPr lvl="1"/>
            <a:r>
              <a:rPr lang="en-US" altLang="sv-SE"/>
              <a:t>The name of the element is specified in the attribute name</a:t>
            </a:r>
          </a:p>
          <a:p>
            <a:pPr lvl="1"/>
            <a:r>
              <a:rPr lang="en-US" altLang="sv-SE"/>
              <a:t>The content of the element is specified in the content</a:t>
            </a:r>
          </a:p>
          <a:p>
            <a:pPr lvl="1"/>
            <a:r>
              <a:rPr lang="en-US" altLang="sv-SE"/>
              <a:t>&lt;xsl:element name="MyBooks"&gt;content&lt;/xsl:element&gt;</a:t>
            </a:r>
          </a:p>
          <a:p>
            <a:r>
              <a:rPr lang="en-US" altLang="sv-SE"/>
              <a:t>attribute</a:t>
            </a:r>
          </a:p>
          <a:p>
            <a:pPr lvl="1"/>
            <a:r>
              <a:rPr lang="en-US" altLang="sv-SE"/>
              <a:t>Creates an attribute for the current element</a:t>
            </a:r>
          </a:p>
          <a:p>
            <a:pPr lvl="1"/>
            <a:r>
              <a:rPr lang="en-US" altLang="sv-SE"/>
              <a:t>The name of the attribute is specified in the attribute name</a:t>
            </a:r>
          </a:p>
          <a:p>
            <a:pPr lvl="1"/>
            <a:r>
              <a:rPr lang="en-US" altLang="sv-SE"/>
              <a:t>The value of the attribute is specified in the attribute select (XSLT 2) or in the content</a:t>
            </a:r>
          </a:p>
          <a:p>
            <a:pPr lvl="1"/>
            <a:r>
              <a:rPr lang="en-US" altLang="sv-SE"/>
              <a:t>&lt;xsl:attribute name="Title"&gt;value&lt;/xsl:attribute&gt;</a:t>
            </a:r>
          </a:p>
          <a:p>
            <a:r>
              <a:rPr lang="en-US" altLang="sv-SE"/>
              <a:t>comment</a:t>
            </a:r>
          </a:p>
          <a:p>
            <a:pPr lvl="1"/>
            <a:r>
              <a:rPr lang="en-US" altLang="sv-SE"/>
              <a:t>Creates a comment</a:t>
            </a:r>
          </a:p>
          <a:p>
            <a:pPr lvl="1"/>
            <a:r>
              <a:rPr lang="en-US" altLang="sv-SE"/>
              <a:t>The comment is specified in the attribute select (XSLT 2) or in the content</a:t>
            </a:r>
          </a:p>
          <a:p>
            <a:pPr lvl="1"/>
            <a:r>
              <a:rPr lang="en-US" altLang="sv-SE"/>
              <a:t>&lt;xsl:comment&gt;comment&lt;/xsl:comment&gt;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FBF3AC7D-A608-4CCC-93A6-57C5D8E1580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- Constructor instructions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4352ADFA-B431-435E-99A1-1171B06903A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processing-instruction</a:t>
            </a:r>
          </a:p>
          <a:p>
            <a:pPr lvl="1"/>
            <a:r>
              <a:rPr lang="en-US" altLang="sv-SE"/>
              <a:t>Creates an XML processing instruction</a:t>
            </a:r>
          </a:p>
          <a:p>
            <a:pPr lvl="1"/>
            <a:r>
              <a:rPr lang="en-US" altLang="sv-SE"/>
              <a:t>Note! Not the XML declaration that get created by xsl:output</a:t>
            </a:r>
          </a:p>
          <a:p>
            <a:pPr lvl="1"/>
            <a:r>
              <a:rPr lang="en-US" altLang="sv-SE"/>
              <a:t>The name of the PI is specified in the attribute name</a:t>
            </a:r>
          </a:p>
          <a:p>
            <a:pPr lvl="1"/>
            <a:r>
              <a:rPr lang="en-US" altLang="sv-SE"/>
              <a:t>The value of the PI is specified in the attribute select (XSLT 2) or in the content</a:t>
            </a:r>
          </a:p>
          <a:p>
            <a:pPr lvl="1"/>
            <a:r>
              <a:rPr lang="en-US" altLang="sv-SE"/>
              <a:t>&lt;xsl:processing-instruction name="Greeting" select="'Ahoy'"/&gt;</a:t>
            </a:r>
          </a:p>
          <a:p>
            <a:r>
              <a:rPr lang="en-US" altLang="sv-SE"/>
              <a:t>namespace (XSLT 2)</a:t>
            </a:r>
          </a:p>
          <a:p>
            <a:pPr lvl="1"/>
            <a:r>
              <a:rPr lang="en-US" altLang="sv-SE"/>
              <a:t>Creates a namespace node (xmlns attribute)</a:t>
            </a:r>
          </a:p>
          <a:p>
            <a:pPr lvl="1"/>
            <a:r>
              <a:rPr lang="en-US" altLang="sv-SE"/>
              <a:t>The name of the namespace (the alias) is specified in the attribute name</a:t>
            </a:r>
          </a:p>
          <a:p>
            <a:pPr lvl="1"/>
            <a:r>
              <a:rPr lang="en-US" altLang="sv-SE"/>
              <a:t>The value of the namespace (the URI) is specified in the attribute select or in the content</a:t>
            </a:r>
          </a:p>
          <a:p>
            <a:pPr lvl="1"/>
            <a:r>
              <a:rPr lang="en-US" altLang="sv-SE"/>
              <a:t>&lt;xsl:namespace name="sdxml" select="'http://ns.dsv.su.se/SDXML'" /&gt;</a:t>
            </a:r>
          </a:p>
          <a:p>
            <a:r>
              <a:rPr lang="en-US" altLang="sv-SE"/>
              <a:t>text</a:t>
            </a:r>
          </a:p>
          <a:p>
            <a:pPr lvl="1"/>
            <a:r>
              <a:rPr lang="en-US" altLang="sv-SE"/>
              <a:t>Creates a text node</a:t>
            </a:r>
          </a:p>
          <a:p>
            <a:pPr lvl="1"/>
            <a:r>
              <a:rPr lang="en-US" altLang="sv-SE"/>
              <a:t>&lt;xsl:text&gt;Greetings&lt;/xsl:text&gt;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B804429-3CCE-4796-9EF0-7DAF4D34102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XSLT - Constructor instructions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626C1B5D-12B4-4F5B-90DC-25173F1087F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value-of</a:t>
            </a:r>
          </a:p>
          <a:p>
            <a:pPr lvl="1"/>
            <a:r>
              <a:rPr lang="en-US" altLang="sv-SE"/>
              <a:t>Creates a text node from an XPath expression</a:t>
            </a:r>
          </a:p>
          <a:p>
            <a:pPr lvl="2"/>
            <a:r>
              <a:rPr lang="en-US" altLang="sv-SE"/>
              <a:t>Only the first value if the expression returns a sequence (XSLT 1)</a:t>
            </a:r>
          </a:p>
          <a:p>
            <a:pPr lvl="2"/>
            <a:r>
              <a:rPr lang="en-US" altLang="sv-SE"/>
              <a:t>All values separated according to the attribute separator (XSLT 2)</a:t>
            </a:r>
          </a:p>
          <a:p>
            <a:pPr lvl="1"/>
            <a:r>
              <a:rPr lang="en-US" altLang="sv-SE"/>
              <a:t>The XPath expression is specified in the attribute select</a:t>
            </a:r>
          </a:p>
          <a:p>
            <a:pPr lvl="1"/>
            <a:r>
              <a:rPr lang="en-US" altLang="sv-SE"/>
              <a:t>&lt;xsl:value-of select="Book/@Title" /&gt;</a:t>
            </a:r>
          </a:p>
          <a:p>
            <a:r>
              <a:rPr lang="en-US" altLang="sv-SE"/>
              <a:t>copy</a:t>
            </a:r>
          </a:p>
          <a:p>
            <a:pPr lvl="1"/>
            <a:r>
              <a:rPr lang="en-US" altLang="sv-SE"/>
              <a:t>Creates a (shallow) copy of the current node</a:t>
            </a:r>
          </a:p>
          <a:p>
            <a:pPr lvl="2"/>
            <a:r>
              <a:rPr lang="en-US" altLang="sv-SE"/>
              <a:t>Or the node specified in the attribute select (XSLT 3)</a:t>
            </a:r>
          </a:p>
          <a:p>
            <a:pPr lvl="1"/>
            <a:r>
              <a:rPr lang="en-US" altLang="sv-SE"/>
              <a:t>&lt;xsl:copy /&gt;</a:t>
            </a:r>
          </a:p>
          <a:p>
            <a:r>
              <a:rPr lang="en-US" altLang="sv-SE"/>
              <a:t>copy-of</a:t>
            </a:r>
          </a:p>
          <a:p>
            <a:pPr lvl="1"/>
            <a:r>
              <a:rPr lang="en-US" altLang="sv-SE"/>
              <a:t>Creates a (deep) copy on the node/nodes specified in the attribute select</a:t>
            </a:r>
          </a:p>
          <a:p>
            <a:pPr lvl="1"/>
            <a:r>
              <a:rPr lang="en-US" altLang="sv-SE"/>
              <a:t>&lt;xsl:copy-of select="Book" /&gt;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48850F0-6EE4-4AD2-A292-36CCAE5E61E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12913" y="142875"/>
            <a:ext cx="81930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Node creation without instructions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446D533D-2C98-4D31-B683-84675AF4166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81075"/>
            <a:ext cx="8958262" cy="5519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Write xml code directly</a:t>
            </a:r>
          </a:p>
          <a:p>
            <a:pPr lvl="1"/>
            <a:r>
              <a:rPr lang="en-US" altLang="sv-SE"/>
              <a:t>&lt;Person /&gt;</a:t>
            </a:r>
          </a:p>
          <a:p>
            <a:pPr lvl="1"/>
            <a:r>
              <a:rPr lang="en-US" altLang="sv-SE"/>
              <a:t>Same effect as &lt;xsl:element name="Person"/&gt;</a:t>
            </a:r>
          </a:p>
          <a:p>
            <a:r>
              <a:rPr lang="en-US" altLang="sv-SE"/>
              <a:t>Attributes</a:t>
            </a:r>
          </a:p>
          <a:p>
            <a:pPr lvl="1"/>
            <a:r>
              <a:rPr lang="en-US" altLang="sv-SE"/>
              <a:t>&lt;Person name="James" /&gt;</a:t>
            </a:r>
          </a:p>
          <a:p>
            <a:pPr lvl="1"/>
            <a:r>
              <a:rPr lang="en-US" altLang="sv-SE"/>
              <a:t>Same effect as </a:t>
            </a:r>
            <a:br>
              <a:rPr lang="en-US" altLang="sv-SE"/>
            </a:br>
            <a:r>
              <a:rPr lang="en-US" altLang="sv-SE"/>
              <a:t>&lt;xsl:element name="Person"&gt; </a:t>
            </a:r>
            <a:br>
              <a:rPr lang="en-US" altLang="sv-SE"/>
            </a:br>
            <a:r>
              <a:rPr lang="en-US" altLang="sv-SE"/>
              <a:t>		&lt;xsl:attribute name="name"&gt;James&lt;/xsl:attribute&gt;</a:t>
            </a:r>
            <a:br>
              <a:rPr lang="en-US" altLang="sv-SE"/>
            </a:br>
            <a:r>
              <a:rPr lang="en-US" altLang="sv-SE"/>
              <a:t>&lt;/xsl:element&gt;</a:t>
            </a:r>
          </a:p>
          <a:p>
            <a:r>
              <a:rPr lang="en-US" altLang="sv-SE"/>
              <a:t>Dynamic attribute values?</a:t>
            </a:r>
          </a:p>
          <a:p>
            <a:pPr lvl="1"/>
            <a:r>
              <a:rPr lang="en-US" altLang="sv-SE"/>
              <a:t>&lt;xsl:element name="Person"&gt; </a:t>
            </a:r>
            <a:br>
              <a:rPr lang="en-US" altLang="sv-SE"/>
            </a:br>
            <a:r>
              <a:rPr lang="en-US" altLang="sv-SE"/>
              <a:t>		&lt;xsl:attribute name="name"&gt;</a:t>
            </a:r>
            <a:br>
              <a:rPr lang="en-US" altLang="sv-SE"/>
            </a:br>
            <a:r>
              <a:rPr lang="en-US" altLang="sv-SE"/>
              <a:t>			&lt;xsl:value-of select="@Pname" /&gt;</a:t>
            </a:r>
            <a:br>
              <a:rPr lang="en-US" altLang="sv-SE"/>
            </a:br>
            <a:r>
              <a:rPr lang="en-US" altLang="sv-SE"/>
              <a:t>		&lt;/xsl:attribute&gt;</a:t>
            </a:r>
            <a:br>
              <a:rPr lang="en-US" altLang="sv-SE"/>
            </a:br>
            <a:r>
              <a:rPr lang="en-US" altLang="sv-SE"/>
              <a:t>&lt;/xsl:element&gt; </a:t>
            </a:r>
          </a:p>
          <a:p>
            <a:pPr lvl="1"/>
            <a:r>
              <a:rPr lang="en-US" altLang="sv-SE"/>
              <a:t>&lt;Person name="??" /&gt;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500EDC9F-329D-4912-86ED-22A8A281614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Attribute value templates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AD472310-29E2-4B0C-B9EB-003A889B4CE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Get the value for an attribute from the result of an XPath expression</a:t>
            </a:r>
          </a:p>
          <a:p>
            <a:pPr lvl="1">
              <a:defRPr/>
            </a:pPr>
            <a:r>
              <a:rPr lang="en-US" altLang="sv-SE" dirty="0"/>
              <a:t>&lt;</a:t>
            </a:r>
            <a:r>
              <a:rPr lang="en-US" altLang="sv-SE" dirty="0" err="1"/>
              <a:t>xsl:element</a:t>
            </a:r>
            <a:r>
              <a:rPr lang="en-US" altLang="sv-SE" dirty="0"/>
              <a:t> name="Person"&gt; </a:t>
            </a:r>
            <a:br>
              <a:rPr lang="en-US" altLang="sv-SE" dirty="0"/>
            </a:br>
            <a:r>
              <a:rPr lang="en-US" altLang="sv-SE" dirty="0"/>
              <a:t>		&lt;</a:t>
            </a:r>
            <a:r>
              <a:rPr lang="en-US" altLang="sv-SE" dirty="0" err="1"/>
              <a:t>xsl:attribute</a:t>
            </a:r>
            <a:r>
              <a:rPr lang="en-US" altLang="sv-SE" dirty="0"/>
              <a:t> name="name"&gt;</a:t>
            </a:r>
            <a:br>
              <a:rPr lang="en-US" altLang="sv-SE" dirty="0"/>
            </a:br>
            <a:r>
              <a:rPr lang="en-US" altLang="sv-SE" dirty="0"/>
              <a:t>			&lt;</a:t>
            </a:r>
            <a:r>
              <a:rPr lang="en-US" altLang="sv-SE" dirty="0" err="1"/>
              <a:t>xsl:value-of</a:t>
            </a:r>
            <a:r>
              <a:rPr lang="en-US" altLang="sv-SE" dirty="0"/>
              <a:t> select="@</a:t>
            </a:r>
            <a:r>
              <a:rPr lang="en-US" altLang="sv-SE" dirty="0" err="1"/>
              <a:t>Pname</a:t>
            </a:r>
            <a:r>
              <a:rPr lang="en-US" altLang="sv-SE" dirty="0"/>
              <a:t>" /&gt;</a:t>
            </a:r>
            <a:br>
              <a:rPr lang="en-US" altLang="sv-SE" dirty="0"/>
            </a:br>
            <a:r>
              <a:rPr lang="en-US" altLang="sv-SE" dirty="0"/>
              <a:t>		&lt;/</a:t>
            </a:r>
            <a:r>
              <a:rPr lang="en-US" altLang="sv-SE" dirty="0" err="1"/>
              <a:t>xsl:attribute</a:t>
            </a:r>
            <a:r>
              <a:rPr lang="en-US" altLang="sv-SE" dirty="0"/>
              <a:t>&gt;</a:t>
            </a:r>
            <a:br>
              <a:rPr lang="en-US" altLang="sv-SE" dirty="0"/>
            </a:br>
            <a:r>
              <a:rPr lang="en-US" altLang="sv-SE" dirty="0"/>
              <a:t>&lt;/</a:t>
            </a:r>
            <a:r>
              <a:rPr lang="en-US" altLang="sv-SE" dirty="0" err="1"/>
              <a:t>xsl:element</a:t>
            </a:r>
            <a:r>
              <a:rPr lang="en-US" altLang="sv-SE" dirty="0"/>
              <a:t>&gt; </a:t>
            </a:r>
          </a:p>
          <a:p>
            <a:pPr lvl="1">
              <a:defRPr/>
            </a:pPr>
            <a:r>
              <a:rPr lang="en-US" altLang="sv-SE" dirty="0"/>
              <a:t>&lt;Person name="{@Pname}" /&gt;</a:t>
            </a:r>
          </a:p>
          <a:p>
            <a:pPr lvl="1">
              <a:defRPr/>
            </a:pPr>
            <a:endParaRPr lang="en-US" altLang="sv-SE" dirty="0"/>
          </a:p>
          <a:p>
            <a:pPr>
              <a:defRPr/>
            </a:pPr>
            <a:r>
              <a:rPr lang="en-US" altLang="sv-SE" dirty="0"/>
              <a:t>Note! This only works for attribute values. </a:t>
            </a:r>
            <a:br>
              <a:rPr lang="en-US" altLang="sv-SE" dirty="0"/>
            </a:br>
            <a:r>
              <a:rPr lang="en-US" altLang="sv-SE" dirty="0">
                <a:solidFill>
                  <a:schemeClr val="bg2">
                    <a:lumMod val="75000"/>
                  </a:schemeClr>
                </a:solidFill>
              </a:rPr>
              <a:t>The following is invalid (in XSLT 1 and 2)</a:t>
            </a:r>
            <a:r>
              <a:rPr lang="en-US" altLang="sv-SE" dirty="0"/>
              <a:t>:</a:t>
            </a:r>
          </a:p>
          <a:p>
            <a:pPr lvl="1">
              <a:defRPr/>
            </a:pPr>
            <a:r>
              <a:rPr lang="en-US" altLang="sv-SE" dirty="0">
                <a:solidFill>
                  <a:schemeClr val="bg2">
                    <a:lumMod val="75000"/>
                  </a:schemeClr>
                </a:solidFill>
              </a:rPr>
              <a:t>&lt;Person&gt;{@Pname}&lt;/Person&gt;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073448AF-B509-45A6-AC5F-31655FFB70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12913" y="142875"/>
            <a:ext cx="81930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Text value templates (XSLT 3)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2BB587E9-ABAE-427C-839E-EA843512290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Text nodes can be created from an XPath expression inside {}</a:t>
            </a:r>
          </a:p>
          <a:p>
            <a:pPr lvl="1">
              <a:defRPr/>
            </a:pPr>
            <a:r>
              <a:rPr lang="en-US" altLang="sv-SE" dirty="0"/>
              <a:t>Requires activation with the attribute expand-text</a:t>
            </a:r>
          </a:p>
          <a:p>
            <a:pPr lvl="2">
              <a:defRPr/>
            </a:pPr>
            <a:r>
              <a:rPr lang="en-US" altLang="sv-SE" dirty="0"/>
              <a:t>yes, 1 or true (no, 0 or false is default)</a:t>
            </a:r>
          </a:p>
          <a:p>
            <a:pPr lvl="1">
              <a:defRPr/>
            </a:pPr>
            <a:r>
              <a:rPr lang="en-US" altLang="sv-SE" dirty="0"/>
              <a:t>The attribute expand-text must be specified at an ancestor.</a:t>
            </a:r>
          </a:p>
          <a:p>
            <a:pPr marL="474663" lvl="1" indent="0">
              <a:buFontTx/>
              <a:buNone/>
              <a:defRPr/>
            </a:pPr>
            <a:endParaRPr lang="en-US" altLang="sv-SE" dirty="0"/>
          </a:p>
          <a:p>
            <a:pPr marL="474663" lvl="1" indent="0">
              <a:buFontTx/>
              <a:buNone/>
              <a:defRPr/>
            </a:pPr>
            <a:r>
              <a:rPr lang="en-US" altLang="sv-SE" dirty="0"/>
              <a:t>&lt;Person </a:t>
            </a:r>
            <a:r>
              <a:rPr lang="en-US" altLang="sv-SE" dirty="0" err="1"/>
              <a:t>xsl:expand-text</a:t>
            </a:r>
            <a:r>
              <a:rPr lang="en-US" altLang="sv-SE" dirty="0"/>
              <a:t>="yes"&gt;{@Pname}&lt;/Person&gt;</a:t>
            </a:r>
          </a:p>
          <a:p>
            <a:pPr marL="474663" lvl="1" indent="0">
              <a:buFontTx/>
              <a:buNone/>
              <a:defRPr/>
            </a:pPr>
            <a:endParaRPr lang="en-US" altLang="sv-SE" dirty="0"/>
          </a:p>
          <a:p>
            <a:pPr marL="474663" lvl="1" indent="0">
              <a:buFontTx/>
              <a:buNone/>
              <a:defRPr/>
            </a:pPr>
            <a:r>
              <a:rPr lang="en-US" altLang="sv-SE" dirty="0"/>
              <a:t>&lt;</a:t>
            </a:r>
            <a:r>
              <a:rPr lang="en-US" altLang="sv-SE" dirty="0" err="1"/>
              <a:t>xsl:element</a:t>
            </a:r>
            <a:r>
              <a:rPr lang="en-US" altLang="sv-SE" dirty="0"/>
              <a:t> expand-text="yes" name="People"&gt;</a:t>
            </a:r>
          </a:p>
          <a:p>
            <a:pPr marL="474663" lvl="1" indent="0">
              <a:buFontTx/>
              <a:buNone/>
              <a:defRPr/>
            </a:pPr>
            <a:r>
              <a:rPr lang="en-US" altLang="sv-SE" dirty="0"/>
              <a:t>	&lt;Person&gt;{@Pname}&lt;/Person&gt;</a:t>
            </a:r>
          </a:p>
          <a:p>
            <a:pPr marL="474663" lvl="1" indent="0">
              <a:buFontTx/>
              <a:buNone/>
              <a:defRPr/>
            </a:pPr>
            <a:r>
              <a:rPr lang="en-US" altLang="sv-SE" dirty="0"/>
              <a:t>&lt;/</a:t>
            </a:r>
            <a:r>
              <a:rPr lang="en-US" altLang="sv-SE" dirty="0" err="1"/>
              <a:t>xsl:element</a:t>
            </a:r>
            <a:r>
              <a:rPr lang="en-US" altLang="sv-SE" dirty="0"/>
              <a:t>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5F7238F-2A31-44CA-B1ED-78931DB1E0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Flow control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7303ADA4-26A3-4C71-925B-F00A6C2F120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if</a:t>
            </a:r>
          </a:p>
          <a:p>
            <a:pPr lvl="1"/>
            <a:r>
              <a:rPr lang="en-US" altLang="sv-SE"/>
              <a:t>Its content is executed only if the condition is true</a:t>
            </a:r>
          </a:p>
          <a:p>
            <a:pPr lvl="1"/>
            <a:r>
              <a:rPr lang="en-US" altLang="sv-SE"/>
              <a:t>The condition is specified in the attribute test</a:t>
            </a:r>
          </a:p>
          <a:p>
            <a:pPr lvl="1"/>
            <a:r>
              <a:rPr lang="en-US" altLang="sv-SE"/>
              <a:t>&lt;xsl:if test="@Title='Contact' "&gt;…&lt;/xsl:if&gt;</a:t>
            </a:r>
          </a:p>
          <a:p>
            <a:r>
              <a:rPr lang="en-US" altLang="sv-SE"/>
              <a:t>choose</a:t>
            </a:r>
          </a:p>
          <a:p>
            <a:pPr lvl="1"/>
            <a:r>
              <a:rPr lang="en-US" altLang="sv-SE"/>
              <a:t>Has one or more when and possibly an otherwise</a:t>
            </a:r>
          </a:p>
          <a:p>
            <a:pPr lvl="1"/>
            <a:r>
              <a:rPr lang="en-US" altLang="sv-SE"/>
              <a:t>Every when has a condition that is specified in the attribute test</a:t>
            </a:r>
          </a:p>
          <a:p>
            <a:pPr lvl="1"/>
            <a:r>
              <a:rPr lang="en-US" altLang="sv-SE"/>
              <a:t>Only the first matching when gets executed</a:t>
            </a:r>
          </a:p>
          <a:p>
            <a:pPr lvl="1"/>
            <a:r>
              <a:rPr lang="en-US" altLang="sv-SE"/>
              <a:t>If no when matches the content of otherwise gets executed</a:t>
            </a:r>
          </a:p>
          <a:p>
            <a:pPr lvl="1"/>
            <a:r>
              <a:rPr lang="en-US" altLang="sv-SE"/>
              <a:t>&lt;xsl:choose&gt;</a:t>
            </a:r>
            <a:br>
              <a:rPr lang="en-US" altLang="sv-SE"/>
            </a:br>
            <a:r>
              <a:rPr lang="en-US" altLang="sv-SE"/>
              <a:t>  &lt;xsl:when test="$n=1"&gt;One&lt;/xsl:when&gt;</a:t>
            </a:r>
            <a:br>
              <a:rPr lang="en-US" altLang="sv-SE"/>
            </a:br>
            <a:r>
              <a:rPr lang="en-US" altLang="sv-SE"/>
              <a:t>  &lt;xsl:when test="$n=0"&gt;Zero&lt;/xsl:when&gt;</a:t>
            </a:r>
            <a:br>
              <a:rPr lang="en-US" altLang="sv-SE"/>
            </a:br>
            <a:r>
              <a:rPr lang="en-US" altLang="sv-SE"/>
              <a:t>  &lt;xsl:otherwise&gt;Many&lt;/xsl:otherwise&gt;</a:t>
            </a:r>
            <a:br>
              <a:rPr lang="en-US" altLang="sv-SE"/>
            </a:br>
            <a:r>
              <a:rPr lang="en-US" altLang="sv-SE"/>
              <a:t>&lt;/xsl:choose&gt;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F123F7C2-4B49-49F2-8B21-FD7D3B2657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Iteration and grouping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E91160EC-C380-44F7-8FAD-39278BF3347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for-each</a:t>
            </a:r>
          </a:p>
          <a:p>
            <a:pPr lvl="1"/>
            <a:r>
              <a:rPr lang="en-US" altLang="sv-SE"/>
              <a:t>Loops through the items in the sequence that is the result of the XPath expression in the attribute select</a:t>
            </a:r>
          </a:p>
          <a:p>
            <a:pPr lvl="1"/>
            <a:r>
              <a:rPr lang="en-US" altLang="sv-SE"/>
              <a:t>&lt;xsl:for-each select="Author"&gt;…&lt;/xsl:for-each&gt;</a:t>
            </a:r>
          </a:p>
          <a:p>
            <a:r>
              <a:rPr lang="en-US" altLang="sv-SE"/>
              <a:t>for-each-group (XSLT 2)</a:t>
            </a:r>
          </a:p>
          <a:p>
            <a:pPr lvl="1"/>
            <a:r>
              <a:rPr lang="en-US" altLang="sv-SE"/>
              <a:t>Groups the items in the sequence that is the result of the XPath expression in the attribute select according to the expression in the attribute group-by (or group-adjacent, or group-starting-with, or group-ending-with) and loops through the groups</a:t>
            </a:r>
          </a:p>
          <a:p>
            <a:pPr lvl="1"/>
            <a:r>
              <a:rPr lang="en-US" altLang="sv-SE"/>
              <a:t>The function current-group() returns the sequence containing all the items of the current group</a:t>
            </a:r>
          </a:p>
          <a:p>
            <a:pPr lvl="1"/>
            <a:r>
              <a:rPr lang="en-US" altLang="sv-SE"/>
              <a:t>The function current-grouping-key() returns the grouping value of the current group</a:t>
            </a:r>
          </a:p>
          <a:p>
            <a:pPr lvl="1"/>
            <a:r>
              <a:rPr lang="en-US" altLang="sv-SE"/>
              <a:t>&lt;xsl:for-each-group select="Author" group-by="@Country"&gt;</a:t>
            </a:r>
            <a:br>
              <a:rPr lang="en-US" altLang="sv-SE"/>
            </a:br>
            <a:r>
              <a:rPr lang="en-US" altLang="sv-SE"/>
              <a:t>…</a:t>
            </a:r>
            <a:br>
              <a:rPr lang="en-US" altLang="sv-SE"/>
            </a:br>
            <a:r>
              <a:rPr lang="en-US" altLang="sv-SE"/>
              <a:t>&lt;/xsl:for-each-group&gt;</a:t>
            </a:r>
          </a:p>
          <a:p>
            <a:pPr lvl="1"/>
            <a:r>
              <a:rPr lang="en-US" altLang="sv-SE"/>
              <a:t>Support for complex grouping in XSLT 3 (with the attribute "composite")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2DFA393-690E-4452-8204-7EE637BFEF3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Sorting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DB857079-5160-4355-AD7D-F2934FD6D53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sort</a:t>
            </a:r>
          </a:p>
          <a:p>
            <a:pPr lvl="1"/>
            <a:r>
              <a:rPr lang="en-US" altLang="sv-SE"/>
              <a:t>Can be used in all loops (for-each, apply-templates, for-each-group)</a:t>
            </a:r>
          </a:p>
          <a:p>
            <a:pPr lvl="1"/>
            <a:r>
              <a:rPr lang="en-US" altLang="sv-SE"/>
              <a:t>Sorts the iterations of the loop (the sequence of the loop) according to the attribute select</a:t>
            </a:r>
          </a:p>
          <a:p>
            <a:pPr lvl="1"/>
            <a:r>
              <a:rPr lang="en-US" altLang="sv-SE"/>
              <a:t>Sorts on one thing, but it is possible to have multiple xsl:sort</a:t>
            </a:r>
          </a:p>
          <a:p>
            <a:pPr lvl="1"/>
            <a:r>
              <a:rPr lang="en-US" altLang="sv-SE"/>
              <a:t>The order can be ascending (default) or descending and is specified in the attribute order</a:t>
            </a:r>
          </a:p>
          <a:p>
            <a:pPr lvl="1"/>
            <a:r>
              <a:rPr lang="en-US" altLang="sv-SE"/>
              <a:t>The attribute data-type specifies how the values should be compared</a:t>
            </a:r>
            <a:br>
              <a:rPr lang="en-US" altLang="sv-SE"/>
            </a:br>
            <a:r>
              <a:rPr lang="en-US" altLang="sv-SE"/>
              <a:t>Available options: text (default), number, or types like xs:date</a:t>
            </a:r>
          </a:p>
          <a:p>
            <a:pPr lvl="1"/>
            <a:r>
              <a:rPr lang="en-US" altLang="sv-SE"/>
              <a:t>&lt;xsl:sort select="@Year" order="descending" data-type="number" /&gt;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FB84E01D-7F92-45CE-B010-B15397F871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Some more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9EAFDE8A-105D-4173-82E7-FE6797CEC53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source-document (XSLT 3)</a:t>
            </a:r>
          </a:p>
          <a:p>
            <a:pPr lvl="1"/>
            <a:r>
              <a:rPr lang="en-US" altLang="sv-SE"/>
              <a:t>Dynamically open other XML documents as input</a:t>
            </a:r>
          </a:p>
          <a:p>
            <a:pPr lvl="1"/>
            <a:r>
              <a:rPr lang="en-US" altLang="sv-SE"/>
              <a:t>&lt;xsl:source-document href="{$filename}"/&gt;</a:t>
            </a:r>
          </a:p>
          <a:p>
            <a:r>
              <a:rPr lang="en-US" altLang="sv-SE"/>
              <a:t>evaluate (XSLT 3)</a:t>
            </a:r>
          </a:p>
          <a:p>
            <a:pPr lvl="1"/>
            <a:r>
              <a:rPr lang="en-US" altLang="sv-SE"/>
              <a:t>Evaluates a dynamic XPath expression</a:t>
            </a:r>
          </a:p>
          <a:p>
            <a:pPr lvl="1"/>
            <a:r>
              <a:rPr lang="en-US" altLang="sv-SE"/>
              <a:t>&lt;xsl:evaluate xpath="$xpathstring"/&gt;</a:t>
            </a:r>
          </a:p>
          <a:p>
            <a:pPr lvl="1"/>
            <a:r>
              <a:rPr lang="en-US" altLang="sv-SE"/>
              <a:t>Supports parameters with xsl:with-param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5129B836-A3E7-4A91-B833-24C8B7F7E3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Important functions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7BADD6A6-062C-441E-A015-C395D2748B5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current() </a:t>
            </a:r>
          </a:p>
          <a:p>
            <a:pPr lvl="1"/>
            <a:r>
              <a:rPr lang="en-US" altLang="sv-SE"/>
              <a:t>returns the current/context item</a:t>
            </a:r>
          </a:p>
          <a:p>
            <a:r>
              <a:rPr lang="en-US" altLang="sv-SE"/>
              <a:t>position()</a:t>
            </a:r>
          </a:p>
          <a:p>
            <a:pPr lvl="1"/>
            <a:r>
              <a:rPr lang="en-US" altLang="sv-SE"/>
              <a:t>returns the current position in the sequence</a:t>
            </a:r>
          </a:p>
          <a:p>
            <a:r>
              <a:rPr lang="en-US" altLang="sv-SE"/>
              <a:t>last()</a:t>
            </a:r>
          </a:p>
          <a:p>
            <a:pPr lvl="1"/>
            <a:r>
              <a:rPr lang="en-US" altLang="sv-SE"/>
              <a:t>returns the size of the sequence (the position on the last item)</a:t>
            </a:r>
          </a:p>
          <a:p>
            <a:r>
              <a:rPr lang="en-US" altLang="sv-SE"/>
              <a:t>doc(uri) document(uri)</a:t>
            </a:r>
          </a:p>
          <a:p>
            <a:pPr lvl="1"/>
            <a:r>
              <a:rPr lang="en-US" altLang="sv-SE"/>
              <a:t>opens an XML file</a:t>
            </a:r>
          </a:p>
          <a:p>
            <a:r>
              <a:rPr lang="en-US" altLang="sv-SE"/>
              <a:t>not(expression)</a:t>
            </a:r>
          </a:p>
          <a:p>
            <a:pPr lvl="1"/>
            <a:r>
              <a:rPr lang="en-US" altLang="sv-SE"/>
              <a:t>negates the boolean value of the parameter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B1AD44F6-03A4-473C-8D74-308D3C2BBC2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Example - iteration with for-each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A3F17-5170-4396-B27A-7B7F61A38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All book titles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&lt;</a:t>
            </a:r>
            <a:r>
              <a:rPr lang="en-US" dirty="0" err="1"/>
              <a:t>xsl:template</a:t>
            </a:r>
            <a:r>
              <a:rPr lang="en-US" dirty="0"/>
              <a:t> match="/"&gt;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&lt;</a:t>
            </a:r>
            <a:r>
              <a:rPr lang="en-US" dirty="0" err="1"/>
              <a:t>xsl:element</a:t>
            </a:r>
            <a:r>
              <a:rPr lang="en-US" dirty="0"/>
              <a:t> name="Titles"&gt;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&lt;</a:t>
            </a:r>
            <a:r>
              <a:rPr lang="en-US" dirty="0" err="1"/>
              <a:t>xsl:for-each</a:t>
            </a:r>
            <a:r>
              <a:rPr lang="en-US" dirty="0"/>
              <a:t> select="Books/Book"&gt;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	&lt;</a:t>
            </a:r>
            <a:r>
              <a:rPr lang="en-US" dirty="0" err="1"/>
              <a:t>xsl:element</a:t>
            </a:r>
            <a:r>
              <a:rPr lang="en-US" dirty="0"/>
              <a:t> name="Title"&gt;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		&lt;</a:t>
            </a:r>
            <a:r>
              <a:rPr lang="en-US" dirty="0" err="1"/>
              <a:t>xsl:value-of</a:t>
            </a:r>
            <a:r>
              <a:rPr lang="en-US" dirty="0"/>
              <a:t> select="@Title" /&gt;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	&lt;/</a:t>
            </a:r>
            <a:r>
              <a:rPr lang="en-US" dirty="0" err="1"/>
              <a:t>xsl:element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&lt;/</a:t>
            </a:r>
            <a:r>
              <a:rPr lang="en-US" dirty="0" err="1"/>
              <a:t>xsl:for-each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&lt;/</a:t>
            </a:r>
            <a:r>
              <a:rPr lang="en-US" dirty="0" err="1"/>
              <a:t>xsl:element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&lt;/</a:t>
            </a:r>
            <a:r>
              <a:rPr lang="en-US" dirty="0" err="1"/>
              <a:t>xsl:template</a:t>
            </a:r>
            <a:r>
              <a:rPr lang="en-US" dirty="0"/>
              <a:t>&gt;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FEA8F443-4B57-49EB-AC7A-27306BED2B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Example - 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C2522-4C71-476C-8A35-5D3D3A7AE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All book titles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&lt;</a:t>
            </a:r>
            <a:r>
              <a:rPr lang="en-US" dirty="0" err="1"/>
              <a:t>xsl:template</a:t>
            </a:r>
            <a:r>
              <a:rPr lang="en-US" dirty="0"/>
              <a:t> match="/"&gt;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&lt;</a:t>
            </a:r>
            <a:r>
              <a:rPr lang="en-US" dirty="0" err="1"/>
              <a:t>xsl:element</a:t>
            </a:r>
            <a:r>
              <a:rPr lang="en-US" dirty="0"/>
              <a:t> name="Titles"&gt;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&lt;</a:t>
            </a:r>
            <a:r>
              <a:rPr lang="en-US" dirty="0" err="1"/>
              <a:t>xsl:apply-templates</a:t>
            </a:r>
            <a:r>
              <a:rPr lang="en-US" dirty="0"/>
              <a:t> select="Books/Book" /&gt;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&lt;/</a:t>
            </a:r>
            <a:r>
              <a:rPr lang="en-US" dirty="0" err="1"/>
              <a:t>xsl:element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&lt;/</a:t>
            </a:r>
            <a:r>
              <a:rPr lang="en-US" dirty="0" err="1"/>
              <a:t>xsl:template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&lt;</a:t>
            </a:r>
            <a:r>
              <a:rPr lang="en-US" dirty="0" err="1"/>
              <a:t>xsl:template</a:t>
            </a:r>
            <a:r>
              <a:rPr lang="en-US" dirty="0"/>
              <a:t> match="Book"&gt;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&lt;</a:t>
            </a:r>
            <a:r>
              <a:rPr lang="en-US" dirty="0" err="1"/>
              <a:t>xsl:element</a:t>
            </a:r>
            <a:r>
              <a:rPr lang="en-US" dirty="0"/>
              <a:t> name="Title"&gt;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	&lt;</a:t>
            </a:r>
            <a:r>
              <a:rPr lang="en-US" dirty="0" err="1"/>
              <a:t>xsl:value-of</a:t>
            </a:r>
            <a:r>
              <a:rPr lang="en-US" dirty="0"/>
              <a:t> select="@Title" /&gt;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	&lt;/</a:t>
            </a:r>
            <a:r>
              <a:rPr lang="en-US" dirty="0" err="1"/>
              <a:t>xsl:element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r>
              <a:rPr lang="en-US" dirty="0"/>
              <a:t>&lt;/</a:t>
            </a:r>
            <a:r>
              <a:rPr lang="en-US" dirty="0" err="1"/>
              <a:t>xsl:template</a:t>
            </a:r>
            <a:r>
              <a:rPr lang="en-US" dirty="0"/>
              <a:t>&gt;</a:t>
            </a:r>
          </a:p>
          <a:p>
            <a:pPr marL="0" indent="0">
              <a:buFontTx/>
              <a:buNone/>
              <a:tabLst>
                <a:tab pos="357188" algn="l"/>
                <a:tab pos="714375" algn="l"/>
                <a:tab pos="1071563" algn="l"/>
                <a:tab pos="1438275" algn="l"/>
                <a:tab pos="1795463" algn="l"/>
              </a:tabLs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44BB952F-9F06-46BF-A800-6C37AE518BC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More information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472111F9-AF2E-4528-8455-E5347B881EE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4535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XSLT 1, XSLT 2 and XSLT 3 specifications</a:t>
            </a:r>
          </a:p>
          <a:p>
            <a:pPr>
              <a:defRPr/>
            </a:pPr>
            <a:r>
              <a:rPr lang="en-US" altLang="sv-SE" dirty="0"/>
              <a:t>Compendium "Introduction to XSLT"</a:t>
            </a:r>
          </a:p>
          <a:p>
            <a:pPr>
              <a:defRPr/>
            </a:pPr>
            <a:r>
              <a:rPr lang="en-US" altLang="sv-SE" dirty="0"/>
              <a:t>Chapter 15 in XML 1.1 Bible</a:t>
            </a:r>
          </a:p>
          <a:p>
            <a:pPr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XSLT can be executed with</a:t>
            </a:r>
          </a:p>
          <a:p>
            <a:pPr>
              <a:defRPr/>
            </a:pPr>
            <a:r>
              <a:rPr lang="en-US" altLang="sv-SE" dirty="0"/>
              <a:t>Web browser (only XSLT 1)</a:t>
            </a:r>
          </a:p>
          <a:p>
            <a:pPr>
              <a:defRPr/>
            </a:pPr>
            <a:r>
              <a:rPr lang="en-US" altLang="sv-SE" dirty="0"/>
              <a:t>http://xsltransform.net</a:t>
            </a:r>
          </a:p>
          <a:p>
            <a:pPr>
              <a:defRPr/>
            </a:pPr>
            <a:r>
              <a:rPr lang="en-US" altLang="sv-SE" dirty="0"/>
              <a:t>http://xslttest.appspot.com</a:t>
            </a:r>
          </a:p>
          <a:p>
            <a:pPr>
              <a:defRPr/>
            </a:pPr>
            <a:r>
              <a:rPr lang="en-US" altLang="sv-SE" dirty="0"/>
              <a:t>Oracle, DB2, SQL Server (only XSLT 1 inside SQL)</a:t>
            </a:r>
          </a:p>
          <a:p>
            <a:pPr>
              <a:defRPr/>
            </a:pPr>
            <a:r>
              <a:rPr lang="en-US" altLang="sv-SE" dirty="0" err="1"/>
              <a:t>BaseX</a:t>
            </a:r>
            <a:r>
              <a:rPr lang="en-US" altLang="sv-SE" dirty="0"/>
              <a:t> (with XQuery)</a:t>
            </a:r>
          </a:p>
          <a:p>
            <a:pPr>
              <a:defRPr/>
            </a:pPr>
            <a:r>
              <a:rPr lang="en-US" altLang="sv-SE" dirty="0"/>
              <a:t>Custom program using an </a:t>
            </a:r>
            <a:r>
              <a:rPr lang="en-US" altLang="sv-SE"/>
              <a:t>XSLT library like Saxon</a:t>
            </a:r>
            <a:endParaRPr lang="en-US" altLang="sv-SE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4FBEB574-1E38-4CA3-BFBA-E35CA8C6457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C3AFD97B-7C94-4E71-B01C-AEBE4139099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XSLT (Quiz 6)</a:t>
            </a:r>
          </a:p>
          <a:p>
            <a:r>
              <a:rPr lang="en-US" altLang="sv-SE"/>
              <a:t>XSLT (compendium "Introduction to XSLT")</a:t>
            </a:r>
          </a:p>
          <a:p>
            <a:pPr lvl="1"/>
            <a:r>
              <a:rPr lang="en-US" altLang="sv-SE"/>
              <a:t>Contains more examples</a:t>
            </a:r>
          </a:p>
          <a:p>
            <a:pPr lvl="1"/>
            <a:r>
              <a:rPr lang="en-US" altLang="sv-SE"/>
              <a:t>Contains information about execution environments</a:t>
            </a:r>
          </a:p>
          <a:p>
            <a:r>
              <a:rPr lang="en-US" altLang="sv-SE"/>
              <a:t>Lesson exercises (3)</a:t>
            </a:r>
          </a:p>
          <a:p>
            <a:r>
              <a:rPr lang="en-US" altLang="sv-SE"/>
              <a:t>Seminar exercises (Assignment 2)</a:t>
            </a:r>
          </a:p>
          <a:p>
            <a:pPr lvl="1"/>
            <a:r>
              <a:rPr lang="en-US" altLang="sv-SE"/>
              <a:t>Wait until after the lesson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18813</TotalTime>
  <Words>2738</Words>
  <Application>Microsoft Office PowerPoint</Application>
  <PresentationFormat>A4 Paper (210x297 mm)</PresentationFormat>
  <Paragraphs>320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Times New Roman</vt:lpstr>
      <vt:lpstr>Arial Unicode MS</vt:lpstr>
      <vt:lpstr>Default Design</vt:lpstr>
      <vt:lpstr>SDXML VT2024 Models and languages for  semi-structured data and XML  </vt:lpstr>
      <vt:lpstr>XSLT</vt:lpstr>
      <vt:lpstr>XSLT versions</vt:lpstr>
      <vt:lpstr>XSLT document</vt:lpstr>
      <vt:lpstr>XSLT - Top level elements</vt:lpstr>
      <vt:lpstr>XSLT - Instructions</vt:lpstr>
      <vt:lpstr>Sample data</vt:lpstr>
      <vt:lpstr>Sample data</vt:lpstr>
      <vt:lpstr>XSLT declaration output</vt:lpstr>
      <vt:lpstr>XSLT declaration variable</vt:lpstr>
      <vt:lpstr>XSLT declaration template</vt:lpstr>
      <vt:lpstr>XSLT - Calling templates</vt:lpstr>
      <vt:lpstr>XSLT - Constructor instructions</vt:lpstr>
      <vt:lpstr>XSLT - Constructor instructions</vt:lpstr>
      <vt:lpstr>XSLT - Constructor instructions</vt:lpstr>
      <vt:lpstr>Node creation without instructions</vt:lpstr>
      <vt:lpstr>Attribute value templates</vt:lpstr>
      <vt:lpstr>Text value templates (XSLT 3)</vt:lpstr>
      <vt:lpstr>Flow control</vt:lpstr>
      <vt:lpstr>Iteration and grouping</vt:lpstr>
      <vt:lpstr>Sorting</vt:lpstr>
      <vt:lpstr>Some more</vt:lpstr>
      <vt:lpstr>Important functions</vt:lpstr>
      <vt:lpstr>Example - iteration with for-each</vt:lpstr>
      <vt:lpstr>Example - templates</vt:lpstr>
      <vt:lpstr>More information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 XSLT</dc:title>
  <dc:creator>nikos dimitrakas</dc:creator>
  <cp:lastModifiedBy>nikos dimitrakas</cp:lastModifiedBy>
  <cp:revision>421</cp:revision>
  <cp:lastPrinted>2024-03-05T15:05:05Z</cp:lastPrinted>
  <dcterms:created xsi:type="dcterms:W3CDTF">1999-01-06T15:00:23Z</dcterms:created>
  <dcterms:modified xsi:type="dcterms:W3CDTF">2024-03-07T08:15:43Z</dcterms:modified>
</cp:coreProperties>
</file>